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80" r:id="rId2"/>
    <p:sldId id="279" r:id="rId3"/>
    <p:sldId id="266" r:id="rId4"/>
    <p:sldId id="277" r:id="rId5"/>
    <p:sldId id="267" r:id="rId6"/>
    <p:sldId id="272" r:id="rId7"/>
    <p:sldId id="281" r:id="rId8"/>
    <p:sldId id="282" r:id="rId9"/>
    <p:sldId id="276" r:id="rId10"/>
    <p:sldId id="269" r:id="rId11"/>
    <p:sldId id="283" r:id="rId12"/>
    <p:sldId id="273" r:id="rId13"/>
  </p:sldIdLst>
  <p:sldSz cx="9144000" cy="5143500" type="screen16x9"/>
  <p:notesSz cx="6669088" cy="9928225"/>
  <p:defaultTextStyle>
    <a:defPPr>
      <a:defRPr lang="ru-RU"/>
    </a:defPPr>
    <a:lvl1pPr marL="0" algn="l" defTabSz="6856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342812" algn="l" defTabSz="6856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685624" algn="l" defTabSz="6856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028436" algn="l" defTabSz="6856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371248" algn="l" defTabSz="6856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1714060" algn="l" defTabSz="6856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056872" algn="l" defTabSz="6856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2399684" algn="l" defTabSz="6856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2742496" algn="l" defTabSz="6856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102">
          <p15:clr>
            <a:srgbClr val="A4A3A4"/>
          </p15:clr>
        </p15:guide>
        <p15:guide id="2" pos="43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7DFE"/>
    <a:srgbClr val="C3E3FC"/>
    <a:srgbClr val="FB6735"/>
    <a:srgbClr val="3B3838"/>
    <a:srgbClr val="333300"/>
    <a:srgbClr val="FDDAD4"/>
    <a:srgbClr val="2ADECD"/>
    <a:srgbClr val="E7E6E6"/>
    <a:srgbClr val="A4F1E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77" autoAdjust="0"/>
    <p:restoredTop sz="94660"/>
  </p:normalViewPr>
  <p:slideViewPr>
    <p:cSldViewPr snapToGrid="0">
      <p:cViewPr>
        <p:scale>
          <a:sx n="125" d="100"/>
          <a:sy n="125" d="100"/>
        </p:scale>
        <p:origin x="-1494" y="-366"/>
      </p:cViewPr>
      <p:guideLst>
        <p:guide orient="horz" pos="162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6866" y="0"/>
            <a:ext cx="2890665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E8C39-9CA1-4571-931B-A4E9180D143A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598" y="4777361"/>
            <a:ext cx="5335893" cy="39106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890665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6866" y="9430218"/>
            <a:ext cx="2890665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2B351-2211-405B-AA26-920DC4351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7509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62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12" algn="l" defTabSz="68562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624" algn="l" defTabSz="68562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436" algn="l" defTabSz="68562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248" algn="l" defTabSz="68562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060" algn="l" defTabSz="68562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6872" algn="l" defTabSz="68562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99684" algn="l" defTabSz="68562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496" algn="l" defTabSz="68562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57188" y="1241425"/>
            <a:ext cx="5954712" cy="33512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2B351-2211-405B-AA26-920DC4351B2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39248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57188" y="1241425"/>
            <a:ext cx="5954712" cy="33512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2B351-2211-405B-AA26-920DC4351B2B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39248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57188" y="1241425"/>
            <a:ext cx="5954712" cy="33512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2B351-2211-405B-AA26-920DC4351B2B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3924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57188" y="1241425"/>
            <a:ext cx="5954712" cy="33512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2B351-2211-405B-AA26-920DC4351B2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3924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57188" y="1241425"/>
            <a:ext cx="5954712" cy="33512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2B351-2211-405B-AA26-920DC4351B2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3924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57188" y="1241425"/>
            <a:ext cx="5954712" cy="33512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2B351-2211-405B-AA26-920DC4351B2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3924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57188" y="1241425"/>
            <a:ext cx="5954712" cy="33512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2B351-2211-405B-AA26-920DC4351B2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3924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57188" y="1241425"/>
            <a:ext cx="5954712" cy="33512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2B351-2211-405B-AA26-920DC4351B2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3924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57188" y="1241425"/>
            <a:ext cx="5954712" cy="33512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2B351-2211-405B-AA26-920DC4351B2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39248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57188" y="1241425"/>
            <a:ext cx="5954712" cy="33512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2B351-2211-405B-AA26-920DC4351B2B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39248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57188" y="1241425"/>
            <a:ext cx="5954712" cy="33512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2B351-2211-405B-AA26-920DC4351B2B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3924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841772"/>
            <a:ext cx="7772400" cy="1790700"/>
          </a:xfrm>
        </p:spPr>
        <p:txBody>
          <a:bodyPr anchor="b"/>
          <a:lstStyle>
            <a:lvl1pPr algn="ctr">
              <a:defRPr sz="43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1" y="2701529"/>
            <a:ext cx="6858000" cy="1241822"/>
          </a:xfrm>
        </p:spPr>
        <p:txBody>
          <a:bodyPr/>
          <a:lstStyle>
            <a:lvl1pPr marL="0" indent="0" algn="ctr">
              <a:buNone/>
              <a:defRPr sz="1700"/>
            </a:lvl1pPr>
            <a:lvl2pPr marL="327007" indent="0" algn="ctr">
              <a:buNone/>
              <a:defRPr sz="1400"/>
            </a:lvl2pPr>
            <a:lvl3pPr marL="654013" indent="0" algn="ctr">
              <a:buNone/>
              <a:defRPr sz="1300"/>
            </a:lvl3pPr>
            <a:lvl4pPr marL="981020" indent="0" algn="ctr">
              <a:buNone/>
              <a:defRPr sz="1100"/>
            </a:lvl4pPr>
            <a:lvl5pPr marL="1308027" indent="0" algn="ctr">
              <a:buNone/>
              <a:defRPr sz="1100"/>
            </a:lvl5pPr>
            <a:lvl6pPr marL="1635033" indent="0" algn="ctr">
              <a:buNone/>
              <a:defRPr sz="1100"/>
            </a:lvl6pPr>
            <a:lvl7pPr marL="1962040" indent="0" algn="ctr">
              <a:buNone/>
              <a:defRPr sz="1100"/>
            </a:lvl7pPr>
            <a:lvl8pPr marL="2289046" indent="0" algn="ctr">
              <a:buNone/>
              <a:defRPr sz="1100"/>
            </a:lvl8pPr>
            <a:lvl9pPr marL="2616053" indent="0" algn="ctr">
              <a:buNone/>
              <a:defRPr sz="11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CF5-30E0-4EBB-A007-F033F2358421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633E-7F66-4140-A2B0-FA730099B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14256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CF5-30E0-4EBB-A007-F033F2358421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633E-7F66-4140-A2B0-FA730099B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6318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CF5-30E0-4EBB-A007-F033F2358421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633E-7F66-4140-A2B0-FA730099B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6469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CF5-30E0-4EBB-A007-F033F2358421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633E-7F66-4140-A2B0-FA730099B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47410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700">
                <a:solidFill>
                  <a:schemeClr val="tx1"/>
                </a:solidFill>
              </a:defRPr>
            </a:lvl1pPr>
            <a:lvl2pPr marL="3270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5401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98102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0802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63503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196204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28904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61605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CF5-30E0-4EBB-A007-F033F2358421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633E-7F66-4140-A2B0-FA730099B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1790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CF5-30E0-4EBB-A007-F033F2358421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633E-7F66-4140-A2B0-FA730099B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75818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273845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3"/>
            <a:ext cx="3868340" cy="617934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7007" indent="0">
              <a:buNone/>
              <a:defRPr sz="1400" b="1"/>
            </a:lvl2pPr>
            <a:lvl3pPr marL="654013" indent="0">
              <a:buNone/>
              <a:defRPr sz="1300" b="1"/>
            </a:lvl3pPr>
            <a:lvl4pPr marL="981020" indent="0">
              <a:buNone/>
              <a:defRPr sz="1100" b="1"/>
            </a:lvl4pPr>
            <a:lvl5pPr marL="1308027" indent="0">
              <a:buNone/>
              <a:defRPr sz="1100" b="1"/>
            </a:lvl5pPr>
            <a:lvl6pPr marL="1635033" indent="0">
              <a:buNone/>
              <a:defRPr sz="1100" b="1"/>
            </a:lvl6pPr>
            <a:lvl7pPr marL="1962040" indent="0">
              <a:buNone/>
              <a:defRPr sz="1100" b="1"/>
            </a:lvl7pPr>
            <a:lvl8pPr marL="2289046" indent="0">
              <a:buNone/>
              <a:defRPr sz="1100" b="1"/>
            </a:lvl8pPr>
            <a:lvl9pPr marL="2616053" indent="0">
              <a:buNone/>
              <a:defRPr sz="11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3"/>
            <a:ext cx="3887391" cy="617934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7007" indent="0">
              <a:buNone/>
              <a:defRPr sz="1400" b="1"/>
            </a:lvl2pPr>
            <a:lvl3pPr marL="654013" indent="0">
              <a:buNone/>
              <a:defRPr sz="1300" b="1"/>
            </a:lvl3pPr>
            <a:lvl4pPr marL="981020" indent="0">
              <a:buNone/>
              <a:defRPr sz="1100" b="1"/>
            </a:lvl4pPr>
            <a:lvl5pPr marL="1308027" indent="0">
              <a:buNone/>
              <a:defRPr sz="1100" b="1"/>
            </a:lvl5pPr>
            <a:lvl6pPr marL="1635033" indent="0">
              <a:buNone/>
              <a:defRPr sz="1100" b="1"/>
            </a:lvl6pPr>
            <a:lvl7pPr marL="1962040" indent="0">
              <a:buNone/>
              <a:defRPr sz="1100" b="1"/>
            </a:lvl7pPr>
            <a:lvl8pPr marL="2289046" indent="0">
              <a:buNone/>
              <a:defRPr sz="1100" b="1"/>
            </a:lvl8pPr>
            <a:lvl9pPr marL="2616053" indent="0">
              <a:buNone/>
              <a:defRPr sz="11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CF5-30E0-4EBB-A007-F033F2358421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633E-7F66-4140-A2B0-FA730099B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3223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CF5-30E0-4EBB-A007-F033F2358421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633E-7F66-4140-A2B0-FA730099B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3494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CF5-30E0-4EBB-A007-F033F2358421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633E-7F66-4140-A2B0-FA730099B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55859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0"/>
            <a:ext cx="2949178" cy="1200150"/>
          </a:xfrm>
        </p:spPr>
        <p:txBody>
          <a:bodyPr anchor="b"/>
          <a:lstStyle>
            <a:lvl1pPr>
              <a:defRPr sz="23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100"/>
            </a:lvl1pPr>
            <a:lvl2pPr marL="327007" indent="0">
              <a:buNone/>
              <a:defRPr sz="1000"/>
            </a:lvl2pPr>
            <a:lvl3pPr marL="654013" indent="0">
              <a:buNone/>
              <a:defRPr sz="900"/>
            </a:lvl3pPr>
            <a:lvl4pPr marL="981020" indent="0">
              <a:buNone/>
              <a:defRPr sz="700"/>
            </a:lvl4pPr>
            <a:lvl5pPr marL="1308027" indent="0">
              <a:buNone/>
              <a:defRPr sz="700"/>
            </a:lvl5pPr>
            <a:lvl6pPr marL="1635033" indent="0">
              <a:buNone/>
              <a:defRPr sz="700"/>
            </a:lvl6pPr>
            <a:lvl7pPr marL="1962040" indent="0">
              <a:buNone/>
              <a:defRPr sz="700"/>
            </a:lvl7pPr>
            <a:lvl8pPr marL="2289046" indent="0">
              <a:buNone/>
              <a:defRPr sz="700"/>
            </a:lvl8pPr>
            <a:lvl9pPr marL="2616053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CF5-30E0-4EBB-A007-F033F2358421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633E-7F66-4140-A2B0-FA730099B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29278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0"/>
            <a:ext cx="2949178" cy="1200150"/>
          </a:xfrm>
        </p:spPr>
        <p:txBody>
          <a:bodyPr anchor="b"/>
          <a:lstStyle>
            <a:lvl1pPr>
              <a:defRPr sz="23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2300"/>
            </a:lvl1pPr>
            <a:lvl2pPr marL="327007" indent="0">
              <a:buNone/>
              <a:defRPr sz="2000"/>
            </a:lvl2pPr>
            <a:lvl3pPr marL="654013" indent="0">
              <a:buNone/>
              <a:defRPr sz="1700"/>
            </a:lvl3pPr>
            <a:lvl4pPr marL="981020" indent="0">
              <a:buNone/>
              <a:defRPr sz="1400"/>
            </a:lvl4pPr>
            <a:lvl5pPr marL="1308027" indent="0">
              <a:buNone/>
              <a:defRPr sz="1400"/>
            </a:lvl5pPr>
            <a:lvl6pPr marL="1635033" indent="0">
              <a:buNone/>
              <a:defRPr sz="1400"/>
            </a:lvl6pPr>
            <a:lvl7pPr marL="1962040" indent="0">
              <a:buNone/>
              <a:defRPr sz="1400"/>
            </a:lvl7pPr>
            <a:lvl8pPr marL="2289046" indent="0">
              <a:buNone/>
              <a:defRPr sz="1400"/>
            </a:lvl8pPr>
            <a:lvl9pPr marL="2616053" indent="0">
              <a:buNone/>
              <a:defRPr sz="14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100"/>
            </a:lvl1pPr>
            <a:lvl2pPr marL="327007" indent="0">
              <a:buNone/>
              <a:defRPr sz="1000"/>
            </a:lvl2pPr>
            <a:lvl3pPr marL="654013" indent="0">
              <a:buNone/>
              <a:defRPr sz="900"/>
            </a:lvl3pPr>
            <a:lvl4pPr marL="981020" indent="0">
              <a:buNone/>
              <a:defRPr sz="700"/>
            </a:lvl4pPr>
            <a:lvl5pPr marL="1308027" indent="0">
              <a:buNone/>
              <a:defRPr sz="700"/>
            </a:lvl5pPr>
            <a:lvl6pPr marL="1635033" indent="0">
              <a:buNone/>
              <a:defRPr sz="700"/>
            </a:lvl6pPr>
            <a:lvl7pPr marL="1962040" indent="0">
              <a:buNone/>
              <a:defRPr sz="700"/>
            </a:lvl7pPr>
            <a:lvl8pPr marL="2289046" indent="0">
              <a:buNone/>
              <a:defRPr sz="700"/>
            </a:lvl8pPr>
            <a:lvl9pPr marL="2616053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CF5-30E0-4EBB-A007-F033F2358421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633E-7F66-4140-A2B0-FA730099B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42365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vert="horz" lIns="43717" tIns="21859" rIns="43717" bIns="21859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3"/>
          </a:xfrm>
          <a:prstGeom prst="rect">
            <a:avLst/>
          </a:prstGeom>
        </p:spPr>
        <p:txBody>
          <a:bodyPr vert="horz" lIns="43717" tIns="21859" rIns="43717" bIns="2185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4767264"/>
            <a:ext cx="2057400" cy="273844"/>
          </a:xfrm>
          <a:prstGeom prst="rect">
            <a:avLst/>
          </a:prstGeom>
        </p:spPr>
        <p:txBody>
          <a:bodyPr vert="horz" lIns="43717" tIns="21859" rIns="43717" bIns="2185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68CF5-30E0-4EBB-A007-F033F2358421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4767264"/>
            <a:ext cx="3086100" cy="273844"/>
          </a:xfrm>
          <a:prstGeom prst="rect">
            <a:avLst/>
          </a:prstGeom>
        </p:spPr>
        <p:txBody>
          <a:bodyPr vert="horz" lIns="43717" tIns="21859" rIns="43717" bIns="2185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43717" tIns="21859" rIns="43717" bIns="2185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4633E-7F66-4140-A2B0-FA730099B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250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54013" rtl="0" eaLnBrk="1" latinLnBrk="0" hangingPunct="1">
        <a:lnSpc>
          <a:spcPct val="90000"/>
        </a:lnSpc>
        <a:spcBef>
          <a:spcPct val="0"/>
        </a:spcBef>
        <a:buNone/>
        <a:defRPr sz="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3504" indent="-163504" algn="l" defTabSz="654013" rtl="0" eaLnBrk="1" latinLnBrk="0" hangingPunct="1">
        <a:lnSpc>
          <a:spcPct val="90000"/>
        </a:lnSpc>
        <a:spcBef>
          <a:spcPts val="71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0510" indent="-163504" algn="l" defTabSz="654013" rtl="0" eaLnBrk="1" latinLnBrk="0" hangingPunct="1">
        <a:lnSpc>
          <a:spcPct val="90000"/>
        </a:lnSpc>
        <a:spcBef>
          <a:spcPts val="358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17517" indent="-163504" algn="l" defTabSz="654013" rtl="0" eaLnBrk="1" latinLnBrk="0" hangingPunct="1">
        <a:lnSpc>
          <a:spcPct val="90000"/>
        </a:lnSpc>
        <a:spcBef>
          <a:spcPts val="358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4523" indent="-163504" algn="l" defTabSz="654013" rtl="0" eaLnBrk="1" latinLnBrk="0" hangingPunct="1">
        <a:lnSpc>
          <a:spcPct val="90000"/>
        </a:lnSpc>
        <a:spcBef>
          <a:spcPts val="358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471530" indent="-163504" algn="l" defTabSz="654013" rtl="0" eaLnBrk="1" latinLnBrk="0" hangingPunct="1">
        <a:lnSpc>
          <a:spcPct val="90000"/>
        </a:lnSpc>
        <a:spcBef>
          <a:spcPts val="358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98537" indent="-163504" algn="l" defTabSz="654013" rtl="0" eaLnBrk="1" latinLnBrk="0" hangingPunct="1">
        <a:lnSpc>
          <a:spcPct val="90000"/>
        </a:lnSpc>
        <a:spcBef>
          <a:spcPts val="358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125543" indent="-163504" algn="l" defTabSz="654013" rtl="0" eaLnBrk="1" latinLnBrk="0" hangingPunct="1">
        <a:lnSpc>
          <a:spcPct val="90000"/>
        </a:lnSpc>
        <a:spcBef>
          <a:spcPts val="358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452550" indent="-163504" algn="l" defTabSz="654013" rtl="0" eaLnBrk="1" latinLnBrk="0" hangingPunct="1">
        <a:lnSpc>
          <a:spcPct val="90000"/>
        </a:lnSpc>
        <a:spcBef>
          <a:spcPts val="358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79556" indent="-163504" algn="l" defTabSz="654013" rtl="0" eaLnBrk="1" latinLnBrk="0" hangingPunct="1">
        <a:lnSpc>
          <a:spcPct val="90000"/>
        </a:lnSpc>
        <a:spcBef>
          <a:spcPts val="358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401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7007" algn="l" defTabSz="65401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54013" algn="l" defTabSz="65401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81020" algn="l" defTabSz="65401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08027" algn="l" defTabSz="65401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35033" algn="l" defTabSz="65401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62040" algn="l" defTabSz="65401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89046" algn="l" defTabSz="65401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16053" algn="l" defTabSz="65401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priem.agpu.net/abiturient/abiturient_2021/Default.asp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priem.agpu.net/abiturient/abiturient_2021/Default.aspx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priem.agpu.net/abiturient/abiturient_2021/Default.aspx" TargetMode="Externa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agpu.net/" TargetMode="External"/><Relationship Id="rId4" Type="http://schemas.openxmlformats.org/officeDocument/2006/relationships/hyperlink" Target="http://priem.agpu.net/abiturient/abiturient_2021/Default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Фон съезд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560320" y="4304645"/>
            <a:ext cx="5798820" cy="6252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163504" lvl="0" indent="-163504" algn="ctr" defTabSz="654013">
              <a:lnSpc>
                <a:spcPct val="90000"/>
              </a:lnSpc>
              <a:spcBef>
                <a:spcPts val="715"/>
              </a:spcBef>
              <a:defRPr/>
            </a:pPr>
            <a:r>
              <a:rPr lang="ru-RU" sz="16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Чиянова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Э.В., </a:t>
            </a:r>
          </a:p>
          <a:p>
            <a:pPr marL="163504" lvl="0" indent="-163504" algn="ctr" defTabSz="654013">
              <a:lnSpc>
                <a:spcPct val="90000"/>
              </a:lnSpc>
              <a:spcBef>
                <a:spcPts val="715"/>
              </a:spcBef>
              <a:defRPr/>
            </a:pP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проректор по учебной и воспитательной работе</a:t>
            </a:r>
            <a:endParaRPr lang="ru-RU" sz="1600" b="1" i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1280" y="3429000"/>
            <a:ext cx="416052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2000" b="1" dirty="0" smtClean="0">
                <a:solidFill>
                  <a:srgbClr val="0070C0"/>
                </a:solidFill>
                <a:latin typeface="Times New Roman" pitchFamily="18" charset="0"/>
              </a:rPr>
              <a:t>ОСОБЕННОСТИ </a:t>
            </a:r>
          </a:p>
          <a:p>
            <a:pPr algn="ctr"/>
            <a:r>
              <a:rPr lang="ru-RU" altLang="ru-RU" sz="2000" b="1" dirty="0" smtClean="0">
                <a:solidFill>
                  <a:srgbClr val="0070C0"/>
                </a:solidFill>
                <a:latin typeface="Times New Roman" pitchFamily="18" charset="0"/>
              </a:rPr>
              <a:t>ПРИЕМНОЙ КАМПАНИИ 2022</a:t>
            </a:r>
            <a:endParaRPr lang="ru-RU" altLang="ru-RU" sz="1400" b="1" dirty="0" smtClean="0">
              <a:solidFill>
                <a:srgbClr val="0070C0"/>
              </a:solidFill>
              <a:latin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0" y="-7387"/>
            <a:ext cx="9144000" cy="1815166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 t="-2000" b="-3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0" y="1632155"/>
            <a:ext cx="9144000" cy="7376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90500" dir="2700000" sx="99000" sy="99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-5099" y="0"/>
            <a:ext cx="5977881" cy="1798471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АГПУ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" y="1561212"/>
            <a:ext cx="9144000" cy="828975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8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Срок окончания приёма </a:t>
            </a:r>
            <a:r>
              <a:rPr lang="ru-RU" sz="1800" b="1" dirty="0">
                <a:solidFill>
                  <a:srgbClr val="007DFE"/>
                </a:solidFill>
                <a:latin typeface="Bebas Neue Bold" panose="020B0606020202050201" pitchFamily="34" charset="-52"/>
              </a:rPr>
              <a:t>документов </a:t>
            </a:r>
            <a:r>
              <a:rPr lang="ru-RU" sz="18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(на места в рамках КЦП) </a:t>
            </a:r>
            <a:r>
              <a:rPr lang="ru-RU" sz="19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– </a:t>
            </a:r>
            <a:r>
              <a:rPr lang="ru-RU" sz="2700" b="1" u="sng" dirty="0" smtClean="0">
                <a:solidFill>
                  <a:srgbClr val="FF0000"/>
                </a:solidFill>
                <a:latin typeface="Bebas Neue Bold" panose="020B0606020202050201" pitchFamily="34" charset="-52"/>
              </a:rPr>
              <a:t>25 июля 2022 г.</a:t>
            </a:r>
          </a:p>
          <a:p>
            <a:r>
              <a:rPr lang="ru-RU" sz="18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Срок окончания приёма документов (на места по договорам) – </a:t>
            </a:r>
            <a:r>
              <a:rPr lang="ru-RU" sz="2400" b="1" dirty="0" smtClean="0">
                <a:solidFill>
                  <a:srgbClr val="FF0000"/>
                </a:solidFill>
                <a:latin typeface="Bebas Neue Bold" panose="020B0606020202050201" pitchFamily="34" charset="-52"/>
              </a:rPr>
              <a:t>10 августа 2022 г.</a:t>
            </a:r>
            <a:endParaRPr lang="ru-RU" sz="2600" b="1" dirty="0">
              <a:solidFill>
                <a:srgbClr val="FF00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28600" y="3500185"/>
            <a:ext cx="2618510" cy="15066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571501" y="2377439"/>
            <a:ext cx="7825740" cy="11014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783404" y="2385059"/>
            <a:ext cx="5775636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Сроки завершения приема заявлений о согласии на зачисление</a:t>
            </a:r>
          </a:p>
          <a:p>
            <a:pPr algn="ctr"/>
            <a:r>
              <a:rPr lang="ru-RU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(Очная форма обучения)</a:t>
            </a:r>
            <a:endParaRPr lang="ru-RU" sz="2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7654" y="3425995"/>
            <a:ext cx="28483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28 июля - 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 Bold" panose="020B0606020202050201" pitchFamily="34" charset="-52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Особая квота/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квота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002845" y="3499925"/>
            <a:ext cx="3138061" cy="1506681"/>
          </a:xfrm>
          <a:prstGeom prst="roundRect">
            <a:avLst>
              <a:gd name="adj" fmla="val 111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3065929" y="3455664"/>
            <a:ext cx="30592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3 августа - 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 Bold" panose="020B0606020202050201" pitchFamily="34" charset="-52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Бюджетная основа </a:t>
            </a: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296772" y="3481791"/>
            <a:ext cx="2608118" cy="1506681"/>
          </a:xfrm>
          <a:prstGeom prst="roundRect">
            <a:avLst>
              <a:gd name="adj" fmla="val 111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6353735" y="3469061"/>
            <a:ext cx="25885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12 августа - 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 Bold" panose="020B0606020202050201" pitchFamily="34" charset="-52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места по договорам</a:t>
            </a:r>
          </a:p>
        </p:txBody>
      </p:sp>
    </p:spTree>
    <p:extLst>
      <p:ext uri="{BB962C8B-B14F-4D97-AF65-F5344CB8AC3E}">
        <p14:creationId xmlns="" xmlns:p14="http://schemas.microsoft.com/office/powerpoint/2010/main" val="85248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0" y="-7387"/>
            <a:ext cx="9144000" cy="171006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 t="-2000" b="-3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7117586" y="4874298"/>
            <a:ext cx="1906618" cy="182644"/>
          </a:xfrm>
          <a:prstGeom prst="rect">
            <a:avLst/>
          </a:prstGeom>
        </p:spPr>
        <p:txBody>
          <a:bodyPr wrap="square" lIns="43717" tIns="21859" rIns="43717" bIns="21859">
            <a:spAutoFit/>
          </a:bodyPr>
          <a:lstStyle/>
          <a:p>
            <a:r>
              <a:rPr lang="ru-RU" sz="9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*см. подробнее на сайте ВУЗа</a:t>
            </a:r>
            <a:endParaRPr lang="ru-RU" sz="900" dirty="0">
              <a:latin typeface="Franklin Gothic Medium" panose="020B0603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5849566" cy="1798471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АГПУ</a:t>
            </a:r>
            <a:r>
              <a:rPr lang="ru-RU" sz="1140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6680" y="1882140"/>
            <a:ext cx="8915400" cy="2993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ТЕХНОПАРК «Учитель будущего поколения России» – </a:t>
            </a:r>
            <a:r>
              <a:rPr lang="ru-RU" sz="2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открытие в январе 2022 года</a:t>
            </a:r>
          </a:p>
          <a:p>
            <a:pPr algn="ctr"/>
            <a:endParaRPr lang="ru-RU" sz="1050" b="1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- Лекторий;</a:t>
            </a:r>
          </a:p>
          <a:p>
            <a:r>
              <a:rPr lang="ru-RU" sz="21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1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Просветительский кластер;</a:t>
            </a:r>
          </a:p>
          <a:p>
            <a:r>
              <a:rPr lang="ru-RU" sz="21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- Универсальный педагогический </a:t>
            </a:r>
            <a:r>
              <a:rPr lang="en-US" sz="21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ru-RU" sz="21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-кластер;</a:t>
            </a:r>
          </a:p>
          <a:p>
            <a:r>
              <a:rPr lang="ru-RU" sz="21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- Кластер междисциплинарной практической подготовки;</a:t>
            </a:r>
          </a:p>
          <a:p>
            <a:r>
              <a:rPr lang="ru-RU" sz="21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- Кластер соревновательной робототехники;</a:t>
            </a:r>
          </a:p>
          <a:p>
            <a:r>
              <a:rPr lang="ru-RU" sz="21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- Интерактивная видеостудия</a:t>
            </a:r>
            <a:r>
              <a:rPr lang="ru-RU" sz="21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srgbClr val="007DF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248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0" y="-7387"/>
            <a:ext cx="9144000" cy="1804656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 t="-2000" b="-3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-5099" y="0"/>
            <a:ext cx="5322886" cy="1798471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140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АГПУ</a:t>
            </a:r>
            <a:r>
              <a:rPr lang="ru-RU" sz="1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 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65006" y="1944415"/>
            <a:ext cx="7730845" cy="1923393"/>
          </a:xfrm>
          <a:prstGeom prst="roundRect">
            <a:avLst>
              <a:gd name="adj" fmla="val 1115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932486" y="2224571"/>
            <a:ext cx="733079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Мы будем рады видеть ВАС в числе наших студентов!!!</a:t>
            </a:r>
            <a:endParaRPr lang="ru-RU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 Bold" panose="020B0606020202050201" pitchFamily="34" charset="-52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08994" y="4141077"/>
            <a:ext cx="7168054" cy="59814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lIns="43717" tIns="21859" rIns="43717" bIns="21859">
            <a:spAutoFit/>
          </a:bodyPr>
          <a:lstStyle/>
          <a:p>
            <a:pPr algn="ctr"/>
            <a:r>
              <a:rPr lang="ru-RU" sz="1800" b="1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Горячая телефонная линия приемной комиссии</a:t>
            </a:r>
          </a:p>
          <a:p>
            <a:pPr algn="ctr"/>
            <a:r>
              <a:rPr lang="ru-RU" sz="1800" b="1" dirty="0">
                <a:solidFill>
                  <a:srgbClr val="007DFE"/>
                </a:solidFill>
                <a:latin typeface="Franklin Gothic Medium" panose="020B0603020102020204" pitchFamily="34" charset="0"/>
              </a:rPr>
              <a:t>(86137) 4-01-71</a:t>
            </a:r>
          </a:p>
        </p:txBody>
      </p:sp>
    </p:spTree>
    <p:extLst>
      <p:ext uri="{BB962C8B-B14F-4D97-AF65-F5344CB8AC3E}">
        <p14:creationId xmlns="" xmlns:p14="http://schemas.microsoft.com/office/powerpoint/2010/main" val="260785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0" y="-7387"/>
            <a:ext cx="9144000" cy="171006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 t="-2000" b="-3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5443394" y="2954831"/>
            <a:ext cx="3700606" cy="413477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600" b="1" dirty="0">
                <a:solidFill>
                  <a:srgbClr val="007DFE"/>
                </a:solidFill>
                <a:latin typeface="Bebas Neue Bold" panose="020B0606020202050201" pitchFamily="34" charset="-52"/>
              </a:rPr>
              <a:t>Количество бюджетных мест: </a:t>
            </a:r>
            <a:r>
              <a:rPr lang="ru-RU" sz="2400" b="1" dirty="0" smtClean="0">
                <a:solidFill>
                  <a:srgbClr val="FF0000"/>
                </a:solidFill>
                <a:latin typeface="Bebas Neue Bold" panose="020B0606020202050201" pitchFamily="34" charset="-52"/>
              </a:rPr>
              <a:t>963</a:t>
            </a:r>
            <a:endParaRPr lang="ru-RU" sz="2400" b="1" dirty="0">
              <a:solidFill>
                <a:srgbClr val="FF00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466254" y="3522944"/>
            <a:ext cx="3483613" cy="413477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600" b="1" dirty="0">
                <a:solidFill>
                  <a:srgbClr val="007DFE"/>
                </a:solidFill>
                <a:latin typeface="Bebas Neue Bold" panose="020B0606020202050201" pitchFamily="34" charset="-52"/>
              </a:rPr>
              <a:t>Наличие общежития: </a:t>
            </a:r>
            <a:r>
              <a:rPr lang="ru-RU" sz="2400" b="1" dirty="0">
                <a:solidFill>
                  <a:srgbClr val="FF0000"/>
                </a:solidFill>
                <a:latin typeface="Bebas Neue Bold" panose="020B0606020202050201" pitchFamily="34" charset="-52"/>
              </a:rPr>
              <a:t>да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38250" y="2714281"/>
            <a:ext cx="4087540" cy="259589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адрес: г. Армавир, </a:t>
            </a:r>
            <a:r>
              <a:rPr lang="ru-RU" sz="1400" dirty="0" smtClean="0">
                <a:solidFill>
                  <a:schemeClr val="bg1"/>
                </a:solidFill>
                <a:latin typeface="Franklin Gothic Medium" panose="020B0603020102020204" pitchFamily="34" charset="0"/>
              </a:rPr>
              <a:t> ул</a:t>
            </a:r>
            <a:r>
              <a:rPr lang="ru-RU" sz="14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. Розы Люксембург, 159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61615" y="3239734"/>
            <a:ext cx="3682385" cy="413477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600" b="1" dirty="0">
                <a:solidFill>
                  <a:srgbClr val="007DFE"/>
                </a:solidFill>
                <a:latin typeface="Bebas Neue Bold" panose="020B0606020202050201" pitchFamily="34" charset="-52"/>
              </a:rPr>
              <a:t>Места для лиц с ОВЗ и сирот: </a:t>
            </a:r>
            <a:r>
              <a:rPr lang="ru-RU" sz="2400" b="1" dirty="0" smtClean="0">
                <a:solidFill>
                  <a:srgbClr val="FF0000"/>
                </a:solidFill>
                <a:latin typeface="Bebas Neue Bold" panose="020B0606020202050201" pitchFamily="34" charset="-52"/>
              </a:rPr>
              <a:t>91  </a:t>
            </a:r>
            <a:endParaRPr lang="ru-RU" sz="2400" b="1" dirty="0">
              <a:solidFill>
                <a:srgbClr val="FF00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7117586" y="4874298"/>
            <a:ext cx="1906618" cy="182644"/>
          </a:xfrm>
          <a:prstGeom prst="rect">
            <a:avLst/>
          </a:prstGeom>
        </p:spPr>
        <p:txBody>
          <a:bodyPr wrap="square" lIns="43717" tIns="21859" rIns="43717" bIns="21859">
            <a:spAutoFit/>
          </a:bodyPr>
          <a:lstStyle/>
          <a:p>
            <a:r>
              <a:rPr lang="ru-RU" sz="9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*см. подробнее на сайте ВУЗа</a:t>
            </a:r>
            <a:endParaRPr lang="ru-RU" sz="900" dirty="0">
              <a:latin typeface="Franklin Gothic Medium" panose="020B0603020102020204" pitchFamily="34" charset="0"/>
            </a:endParaRPr>
          </a:p>
        </p:txBody>
      </p:sp>
      <p:sp>
        <p:nvSpPr>
          <p:cNvPr id="56" name="Блок-схема: ссылка на другую страницу 55"/>
          <p:cNvSpPr/>
          <p:nvPr/>
        </p:nvSpPr>
        <p:spPr>
          <a:xfrm rot="16200000">
            <a:off x="1741172" y="2076447"/>
            <a:ext cx="1562099" cy="4572003"/>
          </a:xfrm>
          <a:prstGeom prst="flowChartOffpageConnector">
            <a:avLst/>
          </a:prstGeom>
          <a:solidFill>
            <a:srgbClr val="C3E3FC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717" tIns="21859" rIns="43717" bIns="21859"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418751" y="3702006"/>
            <a:ext cx="4709509" cy="967475"/>
          </a:xfrm>
          <a:prstGeom prst="rect">
            <a:avLst/>
          </a:prstGeom>
        </p:spPr>
        <p:txBody>
          <a:bodyPr wrap="square" lIns="43717" tIns="21859" rIns="43717" bIns="21859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Впервые в 2022 году 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007DFE"/>
                </a:solidFill>
                <a:latin typeface="Franklin Gothic Medium" panose="020B0603020102020204" pitchFamily="34" charset="0"/>
              </a:rPr>
              <a:t>44.03.05 Педагогическое образование (с двумя профилями подготовки), «Начальное образование и Иностранный язык (английский)»</a:t>
            </a:r>
            <a:endParaRPr lang="ru-RU" sz="1400" dirty="0" smtClean="0">
              <a:solidFill>
                <a:srgbClr val="3B3838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5849566" cy="1798471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АГПУ</a:t>
            </a:r>
            <a:r>
              <a:rPr lang="ru-RU" sz="1140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 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482884" y="3842924"/>
            <a:ext cx="3615396" cy="413477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600" b="1" dirty="0">
                <a:solidFill>
                  <a:srgbClr val="007DFE"/>
                </a:solidFill>
                <a:latin typeface="Bebas Neue Bold" panose="020B0606020202050201" pitchFamily="34" charset="-52"/>
              </a:rPr>
              <a:t>Отсрочка от службы в армии: </a:t>
            </a:r>
            <a:r>
              <a:rPr lang="ru-RU" sz="2400" b="1" dirty="0">
                <a:solidFill>
                  <a:srgbClr val="FF0000"/>
                </a:solidFill>
                <a:latin typeface="Bebas Neue Bold" panose="020B0606020202050201" pitchFamily="34" charset="-52"/>
              </a:rPr>
              <a:t>да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46842" y="4687825"/>
            <a:ext cx="8650014" cy="30777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1400" b="1" u="sng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Ссылка:</a:t>
            </a:r>
            <a:r>
              <a:rPr lang="ru-RU" sz="1400" b="1" u="sng" dirty="0" smtClean="0"/>
              <a:t> </a:t>
            </a:r>
            <a:r>
              <a:rPr lang="ru-RU" sz="1400" b="1" dirty="0" smtClean="0">
                <a:solidFill>
                  <a:srgbClr val="3B3838"/>
                </a:solidFill>
                <a:latin typeface="Bebas Neue Bold" panose="020B0606020202050201" pitchFamily="34" charset="-52"/>
                <a:hlinkClick r:id="rId4"/>
              </a:rPr>
              <a:t>http://priem.agpu.net/abiturient/abiturient_2022/Default.aspx</a:t>
            </a:r>
            <a:r>
              <a:rPr lang="ru-RU" sz="1400" b="1" dirty="0" smtClean="0">
                <a:solidFill>
                  <a:srgbClr val="3B3838"/>
                </a:solidFill>
                <a:latin typeface="Bebas Neue Bold" panose="020B0606020202050201" pitchFamily="34" charset="-52"/>
              </a:rPr>
              <a:t> </a:t>
            </a:r>
            <a:endParaRPr lang="ru-RU" sz="1400" b="1" dirty="0">
              <a:solidFill>
                <a:srgbClr val="3B3838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51460" y="1874520"/>
            <a:ext cx="4777740" cy="1874520"/>
          </a:xfrm>
          <a:prstGeom prst="roundRect">
            <a:avLst/>
          </a:prstGeom>
          <a:solidFill>
            <a:srgbClr val="C3E3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6760" y="1866900"/>
            <a:ext cx="40538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СТРУКТУРА УНИВЕРСИТЕТА</a:t>
            </a:r>
            <a:endParaRPr lang="ru-RU" sz="1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5760" y="2225040"/>
            <a:ext cx="469392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350" dirty="0" smtClean="0">
                <a:latin typeface="Times New Roman" pitchFamily="18" charset="0"/>
                <a:cs typeface="Times New Roman" pitchFamily="18" charset="0"/>
              </a:rPr>
              <a:t>Институт прикладной информатики, математики и физики;</a:t>
            </a:r>
          </a:p>
          <a:p>
            <a:pPr>
              <a:buFont typeface="Wingdings" pitchFamily="2" charset="2"/>
              <a:buChar char="Ø"/>
            </a:pPr>
            <a:r>
              <a:rPr lang="ru-RU" sz="1350" dirty="0" smtClean="0">
                <a:latin typeface="Times New Roman" pitchFamily="18" charset="0"/>
                <a:cs typeface="Times New Roman" pitchFamily="18" charset="0"/>
              </a:rPr>
              <a:t>Институт русской и иностранной филологии;</a:t>
            </a:r>
          </a:p>
          <a:p>
            <a:pPr>
              <a:buFont typeface="Wingdings" pitchFamily="2" charset="2"/>
              <a:buChar char="Ø"/>
            </a:pPr>
            <a:r>
              <a:rPr lang="ru-RU" sz="1350" dirty="0" smtClean="0">
                <a:latin typeface="Times New Roman" pitchFamily="18" charset="0"/>
                <a:cs typeface="Times New Roman" pitchFamily="18" charset="0"/>
              </a:rPr>
              <a:t>Исторический факультет;</a:t>
            </a:r>
          </a:p>
          <a:p>
            <a:pPr>
              <a:buFont typeface="Wingdings" pitchFamily="2" charset="2"/>
              <a:buChar char="Ø"/>
            </a:pPr>
            <a:r>
              <a:rPr lang="ru-RU" sz="1350" dirty="0" smtClean="0">
                <a:latin typeface="Times New Roman" pitchFamily="18" charset="0"/>
                <a:cs typeface="Times New Roman" pitchFamily="18" charset="0"/>
              </a:rPr>
              <a:t>Социально-психологический факультет;</a:t>
            </a:r>
          </a:p>
          <a:p>
            <a:pPr>
              <a:buFont typeface="Wingdings" pitchFamily="2" charset="2"/>
              <a:buChar char="Ø"/>
            </a:pPr>
            <a:r>
              <a:rPr lang="ru-RU" sz="1350" dirty="0" smtClean="0">
                <a:latin typeface="Times New Roman" pitchFamily="18" charset="0"/>
                <a:cs typeface="Times New Roman" pitchFamily="18" charset="0"/>
              </a:rPr>
              <a:t>Факультет дошкольного и начального образования;</a:t>
            </a:r>
          </a:p>
          <a:p>
            <a:pPr>
              <a:buFont typeface="Wingdings" pitchFamily="2" charset="2"/>
              <a:buChar char="Ø"/>
            </a:pPr>
            <a:r>
              <a:rPr lang="ru-RU" sz="1350" dirty="0" smtClean="0">
                <a:latin typeface="Times New Roman" pitchFamily="18" charset="0"/>
                <a:cs typeface="Times New Roman" pitchFamily="18" charset="0"/>
              </a:rPr>
              <a:t>Факультет технологии, экономики и дизайна</a:t>
            </a:r>
            <a:endParaRPr lang="ru-RU" sz="13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050009" y="1752271"/>
            <a:ext cx="3992120" cy="70137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90500" dir="2700000" sx="99000" sy="99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5143500" y="1734071"/>
            <a:ext cx="4000500" cy="752031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800" b="1" dirty="0">
                <a:solidFill>
                  <a:srgbClr val="007DFE"/>
                </a:solidFill>
                <a:latin typeface="Bebas Neue Bold" panose="020B0606020202050201" pitchFamily="34" charset="-52"/>
              </a:rPr>
              <a:t>Начало приёма документов – 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Bebas Neue Bold" panose="020B0606020202050201" pitchFamily="34" charset="-52"/>
              </a:rPr>
              <a:t>20 июня 2022 г.</a:t>
            </a:r>
            <a:endParaRPr lang="ru-RU" sz="2800" b="1" i="1" dirty="0">
              <a:solidFill>
                <a:srgbClr val="FF00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158740" y="2479971"/>
            <a:ext cx="3985260" cy="43086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90500" dir="2700000" sx="99000" sy="99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196840" y="2477079"/>
            <a:ext cx="3641742" cy="444254"/>
          </a:xfrm>
          <a:prstGeom prst="rect">
            <a:avLst/>
          </a:prstGeom>
        </p:spPr>
        <p:txBody>
          <a:bodyPr wrap="square" lIns="43717" tIns="21859" rIns="43717" bIns="21859">
            <a:spAutoFit/>
          </a:bodyPr>
          <a:lstStyle/>
          <a:p>
            <a:pPr algn="ctr"/>
            <a:r>
              <a:rPr lang="ru-RU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Горячая телефонная линия приемной комиссии</a:t>
            </a:r>
          </a:p>
          <a:p>
            <a:pPr algn="ctr"/>
            <a:r>
              <a:rPr lang="ru-RU" b="1" dirty="0">
                <a:solidFill>
                  <a:srgbClr val="007DFE"/>
                </a:solidFill>
                <a:latin typeface="Franklin Gothic Medium" panose="020B0603020102020204" pitchFamily="34" charset="0"/>
              </a:rPr>
              <a:t>(86137) 4-01-71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05400" y="4259580"/>
            <a:ext cx="39624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АГПУ ведет прием </a:t>
            </a:r>
            <a:r>
              <a:rPr lang="ru-RU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 34 программы </a:t>
            </a:r>
            <a:r>
              <a:rPr lang="ru-RU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бакалавриата</a:t>
            </a:r>
            <a:endParaRPr lang="ru-RU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248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0" y="-7387"/>
            <a:ext cx="9144000" cy="169955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 t="-2000" b="-3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202202" y="3192275"/>
            <a:ext cx="8944996" cy="19013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90500" dir="2700000" sx="99000" sy="99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480668" y="3182594"/>
            <a:ext cx="7944788" cy="413477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Минимальное количество баллов ЕГЭ</a:t>
            </a:r>
            <a:endParaRPr lang="ru-RU" sz="2400" b="1" dirty="0">
              <a:solidFill>
                <a:srgbClr val="007DFE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6839006" y="3496555"/>
            <a:ext cx="2248710" cy="182644"/>
          </a:xfrm>
          <a:prstGeom prst="rect">
            <a:avLst/>
          </a:prstGeom>
        </p:spPr>
        <p:txBody>
          <a:bodyPr wrap="square" lIns="43717" tIns="21859" rIns="43717" bIns="21859">
            <a:spAutoFit/>
          </a:bodyPr>
          <a:lstStyle/>
          <a:p>
            <a:r>
              <a:rPr lang="ru-RU" sz="9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*см. подробнее на сайте ВУЗа</a:t>
            </a:r>
            <a:endParaRPr lang="ru-RU" sz="900" dirty="0">
              <a:latin typeface="Franklin Gothic Medium" panose="020B06030201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480668" y="3491153"/>
            <a:ext cx="8607048" cy="1983137"/>
          </a:xfrm>
          <a:prstGeom prst="rect">
            <a:avLst/>
          </a:prstGeom>
        </p:spPr>
        <p:txBody>
          <a:bodyPr wrap="square" lIns="43717" tIns="21859" rIns="43717" bIns="21859">
            <a:spAutoFit/>
          </a:bodyPr>
          <a:lstStyle/>
          <a:p>
            <a:r>
              <a:rPr lang="ru-RU" sz="2000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Русский язык – </a:t>
            </a:r>
            <a:r>
              <a:rPr lang="ru-RU" sz="2000" b="1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40 баллов</a:t>
            </a:r>
            <a:r>
              <a:rPr lang="ru-RU" sz="2000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			Биология – </a:t>
            </a:r>
            <a:r>
              <a:rPr lang="ru-RU" sz="2000" b="1" dirty="0" smtClean="0">
                <a:solidFill>
                  <a:srgbClr val="3B3838"/>
                </a:solidFill>
                <a:latin typeface="Franklin Gothic Medium" panose="020B0603020102020204" pitchFamily="34" charset="0"/>
              </a:rPr>
              <a:t>36 </a:t>
            </a:r>
            <a:r>
              <a:rPr lang="ru-RU" sz="2000" b="1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баллов</a:t>
            </a:r>
            <a:endParaRPr lang="ru-RU" sz="2000" dirty="0">
              <a:solidFill>
                <a:srgbClr val="3B3838"/>
              </a:solidFill>
              <a:latin typeface="Franklin Gothic Medium" panose="020B0603020102020204" pitchFamily="34" charset="0"/>
            </a:endParaRPr>
          </a:p>
          <a:p>
            <a:r>
              <a:rPr lang="ru-RU" sz="2000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Математика – </a:t>
            </a:r>
            <a:r>
              <a:rPr lang="ru-RU" sz="2000" b="1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39 баллов</a:t>
            </a:r>
            <a:r>
              <a:rPr lang="ru-RU" sz="2000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			Информатика и ИКТ- </a:t>
            </a:r>
            <a:r>
              <a:rPr lang="ru-RU" sz="2000" b="1" dirty="0" smtClean="0">
                <a:solidFill>
                  <a:srgbClr val="3B3838"/>
                </a:solidFill>
                <a:latin typeface="Franklin Gothic Medium" panose="020B0603020102020204" pitchFamily="34" charset="0"/>
              </a:rPr>
              <a:t>40 баллов</a:t>
            </a:r>
            <a:endParaRPr lang="ru-RU" sz="2000" dirty="0">
              <a:solidFill>
                <a:srgbClr val="3B3838"/>
              </a:solidFill>
              <a:latin typeface="Franklin Gothic Medium" panose="020B0603020102020204" pitchFamily="34" charset="0"/>
            </a:endParaRPr>
          </a:p>
          <a:p>
            <a:r>
              <a:rPr lang="ru-RU" sz="2000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Обществознание – </a:t>
            </a:r>
            <a:r>
              <a:rPr lang="ru-RU" sz="2000" b="1" dirty="0" smtClean="0">
                <a:solidFill>
                  <a:srgbClr val="3B3838"/>
                </a:solidFill>
                <a:latin typeface="Franklin Gothic Medium" panose="020B0603020102020204" pitchFamily="34" charset="0"/>
              </a:rPr>
              <a:t>42 </a:t>
            </a:r>
            <a:r>
              <a:rPr lang="ru-RU" sz="2000" b="1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балла</a:t>
            </a:r>
            <a:r>
              <a:rPr lang="ru-RU" sz="2000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		</a:t>
            </a:r>
            <a:r>
              <a:rPr lang="ru-RU" sz="2000" dirty="0" smtClean="0">
                <a:solidFill>
                  <a:srgbClr val="3B3838"/>
                </a:solidFill>
                <a:latin typeface="Franklin Gothic Medium" panose="020B0603020102020204" pitchFamily="34" charset="0"/>
              </a:rPr>
              <a:t>	История </a:t>
            </a:r>
            <a:r>
              <a:rPr lang="ru-RU" sz="2000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– </a:t>
            </a:r>
            <a:r>
              <a:rPr lang="ru-RU" sz="2000" b="1" dirty="0" smtClean="0">
                <a:solidFill>
                  <a:srgbClr val="3B3838"/>
                </a:solidFill>
                <a:latin typeface="Franklin Gothic Medium" panose="020B0603020102020204" pitchFamily="34" charset="0"/>
              </a:rPr>
              <a:t>35 </a:t>
            </a:r>
            <a:r>
              <a:rPr lang="ru-RU" sz="2000" b="1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баллов</a:t>
            </a:r>
            <a:endParaRPr lang="ru-RU" sz="2000" dirty="0">
              <a:solidFill>
                <a:srgbClr val="3B3838"/>
              </a:solidFill>
              <a:latin typeface="Franklin Gothic Medium" panose="020B0603020102020204" pitchFamily="34" charset="0"/>
            </a:endParaRPr>
          </a:p>
          <a:p>
            <a:r>
              <a:rPr lang="ru-RU" sz="2000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Физика – </a:t>
            </a:r>
            <a:r>
              <a:rPr lang="ru-RU" sz="2000" b="1" dirty="0" smtClean="0">
                <a:solidFill>
                  <a:srgbClr val="3B3838"/>
                </a:solidFill>
                <a:latin typeface="Franklin Gothic Medium" panose="020B0603020102020204" pitchFamily="34" charset="0"/>
              </a:rPr>
              <a:t>36 баллов</a:t>
            </a:r>
            <a:r>
              <a:rPr lang="ru-RU" sz="2000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			</a:t>
            </a:r>
            <a:r>
              <a:rPr lang="ru-RU" sz="2000" dirty="0" smtClean="0">
                <a:solidFill>
                  <a:srgbClr val="3B3838"/>
                </a:solidFill>
                <a:latin typeface="Franklin Gothic Medium" panose="020B0603020102020204" pitchFamily="34" charset="0"/>
              </a:rPr>
              <a:t>	Литература </a:t>
            </a:r>
            <a:r>
              <a:rPr lang="ru-RU" sz="2000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– </a:t>
            </a:r>
            <a:r>
              <a:rPr lang="ru-RU" sz="2000" b="1" dirty="0" smtClean="0">
                <a:solidFill>
                  <a:srgbClr val="3B3838"/>
                </a:solidFill>
                <a:latin typeface="Franklin Gothic Medium" panose="020B0603020102020204" pitchFamily="34" charset="0"/>
              </a:rPr>
              <a:t>32 балла</a:t>
            </a:r>
            <a:endParaRPr lang="ru-RU" sz="2000" dirty="0">
              <a:solidFill>
                <a:srgbClr val="3B3838"/>
              </a:solidFill>
              <a:latin typeface="Franklin Gothic Medium" panose="020B0603020102020204" pitchFamily="34" charset="0"/>
            </a:endParaRPr>
          </a:p>
          <a:p>
            <a:r>
              <a:rPr lang="ru-RU" sz="2000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Иностранный язык – </a:t>
            </a:r>
            <a:r>
              <a:rPr lang="ru-RU" sz="2000" b="1" dirty="0" smtClean="0">
                <a:solidFill>
                  <a:srgbClr val="3B3838"/>
                </a:solidFill>
                <a:latin typeface="Franklin Gothic Medium" panose="020B0603020102020204" pitchFamily="34" charset="0"/>
              </a:rPr>
              <a:t>30 баллов                    </a:t>
            </a:r>
            <a:r>
              <a:rPr lang="ru-RU" sz="2000" dirty="0" smtClean="0">
                <a:solidFill>
                  <a:srgbClr val="3B3838"/>
                </a:solidFill>
                <a:latin typeface="Franklin Gothic Medium" panose="020B0603020102020204" pitchFamily="34" charset="0"/>
              </a:rPr>
              <a:t>География –</a:t>
            </a:r>
            <a:r>
              <a:rPr lang="ru-RU" sz="2000" b="1" dirty="0" smtClean="0">
                <a:solidFill>
                  <a:srgbClr val="3B3838"/>
                </a:solidFill>
                <a:latin typeface="Franklin Gothic Medium" panose="020B0603020102020204" pitchFamily="34" charset="0"/>
              </a:rPr>
              <a:t> 40 баллов</a:t>
            </a:r>
            <a:endParaRPr lang="ru-RU" sz="2000" dirty="0">
              <a:solidFill>
                <a:srgbClr val="3B3838"/>
              </a:solidFill>
              <a:latin typeface="Franklin Gothic Medium" panose="020B0603020102020204" pitchFamily="34" charset="0"/>
            </a:endParaRPr>
          </a:p>
          <a:p>
            <a:endParaRPr lang="ru-RU" dirty="0">
              <a:solidFill>
                <a:srgbClr val="3B3838"/>
              </a:solidFill>
              <a:latin typeface="Franklin Gothic Medium" panose="020B0603020102020204" pitchFamily="34" charset="0"/>
            </a:endParaRPr>
          </a:p>
          <a:p>
            <a:endParaRPr lang="ru-RU" dirty="0">
              <a:solidFill>
                <a:srgbClr val="3B3838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" y="-79958"/>
            <a:ext cx="6660204" cy="1798471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АГПУ 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5155706" y="1635385"/>
            <a:ext cx="3932010" cy="115976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90500" dir="2700000" sx="99000" sy="99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5334000" y="1618593"/>
            <a:ext cx="3915697" cy="1213696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20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Режим работы приемной комиссии – </a:t>
            </a:r>
            <a:endParaRPr lang="ru-RU" sz="2000" b="1" dirty="0">
              <a:solidFill>
                <a:srgbClr val="007DFE"/>
              </a:solidFill>
              <a:latin typeface="Bebas Neue Bold" panose="020B0606020202050201" pitchFamily="34" charset="-52"/>
            </a:endParaRP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Bebas Neue Bold" panose="020B0606020202050201" pitchFamily="34" charset="-52"/>
              </a:rPr>
              <a:t>с 9:00 до 16:00</a:t>
            </a:r>
            <a:endParaRPr lang="ru-RU" sz="3600" b="1" dirty="0">
              <a:solidFill>
                <a:srgbClr val="FF00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74320" y="1722120"/>
            <a:ext cx="4724400" cy="1584960"/>
          </a:xfrm>
          <a:prstGeom prst="roundRect">
            <a:avLst/>
          </a:prstGeom>
          <a:solidFill>
            <a:srgbClr val="C3E3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20000"/>
              </a:spcBef>
            </a:pPr>
            <a:r>
              <a:rPr lang="ru-RU" altLang="ru-RU" sz="10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ПРИКАЗ МИНИСТЕРСТВА ПРОСВЕЩЕНИЯ РОССИЙСКОЙ ФЕДЕРАЦИИ </a:t>
            </a:r>
            <a:r>
              <a:rPr lang="ru-RU" altLang="ru-RU" sz="10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 4 октября 2021 г. № 688</a:t>
            </a:r>
            <a:r>
              <a:rPr lang="ru-RU" altLang="ru-RU" sz="10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ОБ УСТАНОВЛЕНИИ МИНИМАЛЬНОГО КОЛИЧЕСТВА БАЛЛОВ ЕДИНОГО ГОСУДАРСТВЕННОГО ЭКЗАМЕНА ПО  ОБЩЕОБРАЗОВАТЕЛЬНЫМ ПРЕДМЕТАМ, СООТВЕТСТВУЮЩИМ СПЕЦИАЛЬНОСТИ ИЛИ НАПРАВЛЕНИЮ ПОДГОТОВКИ, ПО КОТОРЫМ ПРОВОДИТСЯ ПРИЕМ НА ОБУЧЕНИЕ В ОБРАЗОВАТЕЛЬНЫХ ОРГАНИЗАЦИЯХ, ПОДВЕДОМСТВЕННЫХ МИНИСТЕРСТВУ ПРОСВЕЩЕНИЯ  РОССИЙСКОЙ ФЕДЕРАЦИИ, </a:t>
            </a:r>
            <a:r>
              <a:rPr lang="ru-RU" altLang="ru-RU" sz="10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lang="ru-RU" altLang="ru-RU" sz="10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10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2022/23 УЧЕБНЫЙ ГОД</a:t>
            </a:r>
          </a:p>
        </p:txBody>
      </p:sp>
    </p:spTree>
    <p:extLst>
      <p:ext uri="{BB962C8B-B14F-4D97-AF65-F5344CB8AC3E}">
        <p14:creationId xmlns="" xmlns:p14="http://schemas.microsoft.com/office/powerpoint/2010/main" val="85248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0" y="-7387"/>
            <a:ext cx="9144000" cy="169955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 t="-2000" b="-3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1684020"/>
            <a:ext cx="9147198" cy="340957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27000" dist="190500" dir="2700000" sx="99000" sy="99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754988" y="1704314"/>
            <a:ext cx="7944788" cy="413477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Возможность выбора вступительных испытаний</a:t>
            </a:r>
            <a:endParaRPr lang="ru-RU" sz="2400" b="1" dirty="0">
              <a:solidFill>
                <a:srgbClr val="007DFE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480668" y="3491153"/>
            <a:ext cx="8607048" cy="444254"/>
          </a:xfrm>
          <a:prstGeom prst="rect">
            <a:avLst/>
          </a:prstGeom>
        </p:spPr>
        <p:txBody>
          <a:bodyPr wrap="square" lIns="43717" tIns="21859" rIns="43717" bIns="21859">
            <a:spAutoFit/>
          </a:bodyPr>
          <a:lstStyle/>
          <a:p>
            <a:endParaRPr lang="ru-RU" dirty="0">
              <a:solidFill>
                <a:srgbClr val="3B3838"/>
              </a:solidFill>
              <a:latin typeface="Franklin Gothic Medium" panose="020B0603020102020204" pitchFamily="34" charset="0"/>
            </a:endParaRPr>
          </a:p>
          <a:p>
            <a:endParaRPr lang="ru-RU" dirty="0">
              <a:solidFill>
                <a:srgbClr val="3B3838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9005" y="-79958"/>
            <a:ext cx="6461199" cy="1798471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АГПУ</a:t>
            </a:r>
            <a:r>
              <a:rPr lang="ru-RU" sz="1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2420" y="2050346"/>
            <a:ext cx="883158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09.03.01 Информатика и вычислительная техника, направленность (профиль) «Программное обеспечение средств вычислительной техники и автоматизированных систем»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Вступительные испытания: русский язык;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математика;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b="1" u="sng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ru-RU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 информатика и ИКТ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44.03.05 Педагогическое образование (с двумя профилями подготовки), направленность (профиль) «Физика и Информатика»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Вступительные испытания: русский язык;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обществознание;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математика </a:t>
            </a:r>
            <a:r>
              <a:rPr lang="ru-RU" b="1" u="sng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ru-RU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 физика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44.03.05 Педагогическое образование (с двумя профилями подготовки), направленность (профиль) «История и География»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Вступительные испытания: русский язык;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обществознание;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история </a:t>
            </a:r>
            <a:r>
              <a:rPr lang="ru-RU" b="1" u="sng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ru-RU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 география</a:t>
            </a:r>
          </a:p>
          <a:p>
            <a:endParaRPr lang="ru-RU" b="1" dirty="0" smtClean="0">
              <a:solidFill>
                <a:srgbClr val="007DF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44.03.05 Педагогическое образование (с двумя профилями подготовки), направленность (профиль) «Начальное образование и Иностранный язык (английский)»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Вступительные испытания: русский язык;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обществознание;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математика </a:t>
            </a:r>
            <a:r>
              <a:rPr lang="ru-RU" b="1" u="sng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ru-RU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 иностранный язык</a:t>
            </a:r>
          </a:p>
          <a:p>
            <a:endParaRPr lang="ru-RU" b="1" dirty="0" smtClean="0">
              <a:solidFill>
                <a:srgbClr val="007DF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248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0" y="-7387"/>
            <a:ext cx="9144000" cy="1878228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 t="-2000" b="-3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137160" y="2633231"/>
            <a:ext cx="8648699" cy="1952360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Внутренние вступительные испытания</a:t>
            </a:r>
          </a:p>
          <a:p>
            <a:r>
              <a:rPr lang="ru-RU" sz="20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44.03.01 Педагогическое образование, направленность (профиль) «Физическая культура»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Вступительные испытания: русский язык;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обществознание;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дополнительное вступительное испытание профессиональной направленности – общая физическая подготовка (нормативы ОФП)</a:t>
            </a: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44.03.05 Педагогическое образование (с двумя профилями подготовки), направленность (профиль) «Безопасность жизнедеятельности и Физическая культура»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Вступительные испытания: русский язык;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обществознание;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дополнительное вступительное испытание профессиональной направленности – общая физическая подготовка (нормативы ОФП)</a:t>
            </a:r>
            <a:endParaRPr lang="ru-RU" sz="1200" b="1" dirty="0">
              <a:solidFill>
                <a:srgbClr val="007DF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844" y="-57848"/>
            <a:ext cx="5751115" cy="1798471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АГПУ</a:t>
            </a:r>
            <a:r>
              <a:rPr lang="ru-RU" sz="1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 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5036820" y="2317059"/>
            <a:ext cx="4107180" cy="444254"/>
          </a:xfrm>
          <a:prstGeom prst="rect">
            <a:avLst/>
          </a:prstGeom>
        </p:spPr>
        <p:txBody>
          <a:bodyPr wrap="square" lIns="43717" tIns="21859" rIns="43717" bIns="21859">
            <a:spAutoFit/>
          </a:bodyPr>
          <a:lstStyle/>
          <a:p>
            <a:pPr algn="ctr"/>
            <a:r>
              <a:rPr lang="ru-RU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Горячая телефонная линия приемной комиссии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(86137) 4-01-71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57353" y="4835723"/>
            <a:ext cx="8492358" cy="30777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1400" b="1" u="sng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Ссылка:</a:t>
            </a:r>
            <a:r>
              <a:rPr lang="ru-RU" sz="1400" b="1" u="sng" dirty="0" smtClean="0"/>
              <a:t> </a:t>
            </a:r>
            <a:r>
              <a:rPr lang="ru-RU" sz="1400" b="1" dirty="0" smtClean="0">
                <a:solidFill>
                  <a:srgbClr val="3B3838"/>
                </a:solidFill>
                <a:latin typeface="Bebas Neue Bold" panose="020B0606020202050201" pitchFamily="34" charset="-52"/>
                <a:hlinkClick r:id="rId4"/>
              </a:rPr>
              <a:t>http://priem.agpu.net/abiturient/abiturient_2022/Default.aspx</a:t>
            </a:r>
            <a:r>
              <a:rPr lang="ru-RU" sz="1400" b="1" dirty="0" smtClean="0">
                <a:solidFill>
                  <a:srgbClr val="3B3838"/>
                </a:solidFill>
                <a:latin typeface="Bebas Neue Bold" panose="020B0606020202050201" pitchFamily="34" charset="-52"/>
              </a:rPr>
              <a:t> </a:t>
            </a:r>
            <a:endParaRPr lang="ru-RU" sz="1400" b="1" dirty="0">
              <a:solidFill>
                <a:srgbClr val="3B3838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413" y="1817891"/>
            <a:ext cx="7085907" cy="598143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2000" b="1" dirty="0">
                <a:solidFill>
                  <a:srgbClr val="007DFE"/>
                </a:solidFill>
                <a:latin typeface="Bebas Neue Bold" panose="020B0606020202050201" pitchFamily="34" charset="-52"/>
              </a:rPr>
              <a:t>Начало приёма документов – </a:t>
            </a:r>
            <a:r>
              <a:rPr lang="ru-RU" sz="3600" b="1" dirty="0" smtClean="0">
                <a:solidFill>
                  <a:srgbClr val="FF0000"/>
                </a:solidFill>
                <a:latin typeface="Bebas Neue Bold" panose="020B0606020202050201" pitchFamily="34" charset="-52"/>
              </a:rPr>
              <a:t>20 июня 2022 г.</a:t>
            </a:r>
            <a:endParaRPr lang="ru-RU" sz="3600" b="1" dirty="0">
              <a:solidFill>
                <a:srgbClr val="FF0000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248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0" y="-7387"/>
            <a:ext cx="9144000" cy="1899249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 t="-2000" b="-3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81535" y="2386853"/>
            <a:ext cx="8825831" cy="275664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90500" dir="2700000" sx="99000" sy="99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426137" y="1590549"/>
            <a:ext cx="8177536" cy="674081"/>
          </a:xfrm>
          <a:prstGeom prst="rect">
            <a:avLst/>
          </a:prstGeom>
          <a:solidFill>
            <a:srgbClr val="FE6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598276" y="1586667"/>
            <a:ext cx="7845394" cy="690476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pPr algn="ctr"/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Bebas Neue Bold" panose="020B0606020202050201" pitchFamily="34" charset="-52"/>
                <a:ea typeface="Roboto Medium" panose="02000000000000000000" pitchFamily="2" charset="0"/>
                <a:cs typeface="Roboto Medium" panose="02000000000000000000" pitchFamily="2" charset="0"/>
              </a:rPr>
              <a:t>АРМАВИРСКИЙ  </a:t>
            </a: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Bebas Neue Bold" panose="020B0606020202050201" pitchFamily="34" charset="-52"/>
                <a:ea typeface="Roboto Medium" panose="02000000000000000000" pitchFamily="2" charset="0"/>
                <a:cs typeface="Roboto Medium" panose="02000000000000000000" pitchFamily="2" charset="0"/>
              </a:rPr>
              <a:t>ГОСУДАРСТВЕННЫЙ </a:t>
            </a:r>
          </a:p>
          <a:p>
            <a:pPr algn="ctr"/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Bebas Neue Bold" panose="020B0606020202050201" pitchFamily="34" charset="-52"/>
                <a:ea typeface="Roboto Medium" panose="02000000000000000000" pitchFamily="2" charset="0"/>
                <a:cs typeface="Roboto Medium" panose="02000000000000000000" pitchFamily="2" charset="0"/>
              </a:rPr>
              <a:t>ПЕДАГОГИЧЕСКИЙ УНИВЕРСИТЕТ</a:t>
            </a:r>
            <a:endParaRPr lang="ru-RU" sz="2100" b="1" dirty="0">
              <a:solidFill>
                <a:schemeClr val="bg2">
                  <a:lumMod val="25000"/>
                </a:schemeClr>
              </a:solidFill>
              <a:latin typeface="Bebas Neue Bold" panose="020B0606020202050201" pitchFamily="34" charset="-52"/>
              <a:ea typeface="Roboto Medium" panose="02000000000000000000" pitchFamily="2" charset="0"/>
              <a:cs typeface="Roboto Medium" panose="02000000000000000000" pitchFamily="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0" y="2259725"/>
            <a:ext cx="8747682" cy="351921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ДОПОЛНИТЕЛЬНЫЕ </a:t>
            </a:r>
            <a:r>
              <a:rPr lang="ru-RU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БАЛЛЫ ЗА ИНДИВИДУАЛЬНЫЕ ДОСТИЖЕНИЯ* </a:t>
            </a:r>
            <a:endParaRPr lang="ru-RU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 Bold" panose="020B0606020202050201" pitchFamily="34" charset="-52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922818" y="4830391"/>
            <a:ext cx="2975096" cy="259589"/>
          </a:xfrm>
          <a:prstGeom prst="rect">
            <a:avLst/>
          </a:prstGeom>
        </p:spPr>
        <p:txBody>
          <a:bodyPr wrap="square" lIns="43717" tIns="21859" rIns="43717" bIns="21859">
            <a:spAutoFit/>
          </a:bodyPr>
          <a:lstStyle/>
          <a:p>
            <a:r>
              <a:rPr lang="ru-RU" sz="1400" dirty="0">
                <a:solidFill>
                  <a:schemeClr val="tx2"/>
                </a:solidFill>
                <a:latin typeface="Franklin Gothic Medium" panose="020B0603020102020204" pitchFamily="34" charset="0"/>
              </a:rPr>
              <a:t>*см. подробнее на сайте ВУЗа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9005" y="-79958"/>
            <a:ext cx="5605165" cy="1798471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АГПУ</a:t>
            </a:r>
            <a:r>
              <a:rPr lang="ru-RU" sz="1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6701" y="2480441"/>
            <a:ext cx="88137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10</a:t>
            </a:r>
            <a:r>
              <a:rPr lang="ru-RU" sz="2000" dirty="0" smtClean="0"/>
              <a:t> - </a:t>
            </a:r>
            <a:r>
              <a:rPr lang="ru-RU" dirty="0" smtClean="0"/>
              <a:t> </a:t>
            </a:r>
            <a:r>
              <a:rPr lang="ru-RU" sz="1400" dirty="0">
                <a:latin typeface="Franklin Gothic Medium" panose="020B0603020102020204" pitchFamily="34" charset="0"/>
              </a:rPr>
              <a:t>чемпионам и </a:t>
            </a:r>
            <a:r>
              <a:rPr lang="ru-RU" sz="1400" dirty="0" smtClean="0">
                <a:latin typeface="Franklin Gothic Medium" panose="020B0603020102020204" pitchFamily="34" charset="0"/>
              </a:rPr>
              <a:t>призерам международных </a:t>
            </a:r>
            <a:r>
              <a:rPr lang="ru-RU" sz="1400" dirty="0">
                <a:latin typeface="Franklin Gothic Medium" panose="020B0603020102020204" pitchFamily="34" charset="0"/>
              </a:rPr>
              <a:t>спортивных </a:t>
            </a:r>
            <a:r>
              <a:rPr lang="ru-RU" sz="1400" dirty="0" smtClean="0">
                <a:latin typeface="Franklin Gothic Medium" panose="020B0603020102020204" pitchFamily="34" charset="0"/>
              </a:rPr>
              <a:t>мероприятий;</a:t>
            </a:r>
          </a:p>
          <a:p>
            <a:r>
              <a:rPr lang="ru-RU" sz="20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7</a:t>
            </a:r>
            <a:r>
              <a:rPr lang="ru-RU" sz="1400" dirty="0">
                <a:latin typeface="Franklin Gothic Medium" panose="020B0603020102020204" pitchFamily="34" charset="0"/>
              </a:rPr>
              <a:t> </a:t>
            </a:r>
            <a:r>
              <a:rPr lang="ru-RU" sz="1400" dirty="0" smtClean="0">
                <a:latin typeface="Franklin Gothic Medium" panose="020B0603020102020204" pitchFamily="34" charset="0"/>
              </a:rPr>
              <a:t>- победителям </a:t>
            </a:r>
            <a:r>
              <a:rPr lang="ru-RU" sz="1400" dirty="0">
                <a:latin typeface="Franklin Gothic Medium" panose="020B0603020102020204" pitchFamily="34" charset="0"/>
              </a:rPr>
              <a:t>чемпионата «</a:t>
            </a:r>
            <a:r>
              <a:rPr lang="ru-RU" sz="1400" dirty="0" err="1">
                <a:latin typeface="Franklin Gothic Medium" panose="020B0603020102020204" pitchFamily="34" charset="0"/>
              </a:rPr>
              <a:t>Абилимпикс</a:t>
            </a:r>
            <a:r>
              <a:rPr lang="ru-RU" sz="1400" dirty="0">
                <a:latin typeface="Franklin Gothic Medium" panose="020B0603020102020204" pitchFamily="34" charset="0"/>
              </a:rPr>
              <a:t>»;</a:t>
            </a:r>
          </a:p>
          <a:p>
            <a:r>
              <a:rPr lang="ru-RU" sz="20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5</a:t>
            </a:r>
            <a:r>
              <a:rPr lang="ru-RU" sz="2000" dirty="0">
                <a:latin typeface="Franklin Gothic Medium" panose="020B0603020102020204" pitchFamily="34" charset="0"/>
              </a:rPr>
              <a:t> </a:t>
            </a:r>
            <a:r>
              <a:rPr lang="ru-RU" sz="2000" dirty="0" smtClean="0">
                <a:latin typeface="Franklin Gothic Medium" panose="020B0603020102020204" pitchFamily="34" charset="0"/>
              </a:rPr>
              <a:t>- </a:t>
            </a:r>
            <a:r>
              <a:rPr lang="ru-RU" sz="1400" dirty="0" smtClean="0">
                <a:latin typeface="Franklin Gothic Medium" panose="020B0603020102020204" pitchFamily="34" charset="0"/>
              </a:rPr>
              <a:t>за аттестат или диплом </a:t>
            </a:r>
            <a:r>
              <a:rPr lang="ru-RU" sz="1400" dirty="0">
                <a:latin typeface="Franklin Gothic Medium" pitchFamily="34" charset="0"/>
              </a:rPr>
              <a:t>с </a:t>
            </a:r>
            <a:r>
              <a:rPr lang="ru-RU" sz="1400" dirty="0" smtClean="0">
                <a:latin typeface="Franklin Gothic Medium" pitchFamily="34" charset="0"/>
              </a:rPr>
              <a:t>отличием;</a:t>
            </a:r>
            <a:endParaRPr lang="ru-RU" sz="1400" dirty="0">
              <a:latin typeface="Franklin Gothic Medium" pitchFamily="34" charset="0"/>
            </a:endParaRPr>
          </a:p>
          <a:p>
            <a:r>
              <a:rPr lang="ru-RU" sz="20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3</a:t>
            </a:r>
            <a:r>
              <a:rPr lang="ru-RU" sz="1400" dirty="0">
                <a:latin typeface="Franklin Gothic Medium" panose="020B0603020102020204" pitchFamily="34" charset="0"/>
              </a:rPr>
              <a:t> </a:t>
            </a:r>
            <a:r>
              <a:rPr lang="ru-RU" sz="1400" dirty="0" smtClean="0">
                <a:latin typeface="Franklin Gothic Medium" panose="020B0603020102020204" pitchFamily="34" charset="0"/>
              </a:rPr>
              <a:t>- за </a:t>
            </a:r>
            <a:r>
              <a:rPr lang="ru-RU" sz="1400" dirty="0">
                <a:latin typeface="Franklin Gothic Medium" panose="020B0603020102020204" pitchFamily="34" charset="0"/>
              </a:rPr>
              <a:t>«</a:t>
            </a:r>
            <a:r>
              <a:rPr lang="ru-RU" sz="1400" dirty="0" smtClean="0">
                <a:latin typeface="Franklin Gothic Medium" panose="020B0603020102020204" pitchFamily="34" charset="0"/>
              </a:rPr>
              <a:t>золотой, серебряный или бронзовый» знак </a:t>
            </a:r>
            <a:r>
              <a:rPr lang="ru-RU" sz="1400" dirty="0">
                <a:latin typeface="Franklin Gothic Medium" panose="020B0603020102020204" pitchFamily="34" charset="0"/>
              </a:rPr>
              <a:t>ГТО;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5</a:t>
            </a:r>
            <a:r>
              <a:rPr lang="ru-RU" sz="2000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 </a:t>
            </a:r>
            <a:r>
              <a:rPr lang="ru-RU" sz="2000" dirty="0" smtClean="0">
                <a:latin typeface="Franklin Gothic Medium" panose="020B0603020102020204" pitchFamily="34" charset="0"/>
              </a:rPr>
              <a:t>–</a:t>
            </a:r>
            <a:r>
              <a:rPr lang="ru-RU" sz="2000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 </a:t>
            </a:r>
            <a:r>
              <a:rPr lang="ru-RU" sz="1400" dirty="0" smtClean="0">
                <a:latin typeface="Franklin Gothic Medium" panose="020B0603020102020204" pitchFamily="34" charset="0"/>
              </a:rPr>
              <a:t>победителям регионального этапа Всероссийской олимпиады школьников;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5</a:t>
            </a:r>
            <a:r>
              <a:rPr lang="ru-RU" sz="2000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 </a:t>
            </a:r>
            <a:r>
              <a:rPr lang="ru-RU" sz="2000" dirty="0" smtClean="0">
                <a:latin typeface="Franklin Gothic Medium" panose="020B0603020102020204" pitchFamily="34" charset="0"/>
              </a:rPr>
              <a:t>–</a:t>
            </a:r>
            <a:r>
              <a:rPr lang="ru-RU" sz="2000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 </a:t>
            </a:r>
            <a:r>
              <a:rPr lang="ru-RU" sz="1400" dirty="0" smtClean="0">
                <a:latin typeface="Franklin Gothic Medium" panose="020B0603020102020204" pitchFamily="34" charset="0"/>
              </a:rPr>
              <a:t>победителям Всероссийского конкурса «Большая перемена»;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3</a:t>
            </a:r>
            <a:r>
              <a:rPr lang="ru-RU" sz="2000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 </a:t>
            </a:r>
            <a:r>
              <a:rPr lang="ru-RU" sz="2000" dirty="0" smtClean="0">
                <a:latin typeface="Franklin Gothic Medium" panose="020B0603020102020204" pitchFamily="34" charset="0"/>
              </a:rPr>
              <a:t>–</a:t>
            </a:r>
            <a:r>
              <a:rPr lang="ru-RU" sz="2000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 </a:t>
            </a:r>
            <a:r>
              <a:rPr lang="ru-RU" sz="1400" dirty="0" smtClean="0">
                <a:latin typeface="Franklin Gothic Medium" panose="020B0603020102020204" pitchFamily="34" charset="0"/>
              </a:rPr>
              <a:t>призерам Всероссийского конкурса «Большая перемена»;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От 2-до 4 </a:t>
            </a:r>
            <a:r>
              <a:rPr lang="ru-RU" sz="1400" dirty="0" smtClean="0">
                <a:latin typeface="Franklin Gothic Medium" pitchFamily="34" charset="0"/>
              </a:rPr>
              <a:t>- волонтерская (добровольческая) деятельность, при наличии личной книжки волонтера</a:t>
            </a:r>
            <a:endParaRPr lang="ru-RU" sz="1400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112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0" y="-7387"/>
            <a:ext cx="9144000" cy="1878228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 t="-2000" b="-3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199697" y="1633818"/>
            <a:ext cx="4692344" cy="1406562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 t="5000" b="-5000"/>
            </a:stretch>
          </a:blipFill>
          <a:ln>
            <a:noFill/>
          </a:ln>
          <a:effectLst>
            <a:outerShdw blurRad="127000" dist="190500" dir="2700000" sx="99000" sy="99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050009" y="1752270"/>
            <a:ext cx="3992120" cy="8142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90500" dir="2700000" sx="99000" sy="99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46703" y="3136397"/>
            <a:ext cx="8505720" cy="166783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27000" dist="190500" dir="2700000" sx="99000" sy="99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346144" y="1687606"/>
            <a:ext cx="4385876" cy="1276574"/>
          </a:xfrm>
          <a:prstGeom prst="rect">
            <a:avLst/>
          </a:prstGeom>
          <a:solidFill>
            <a:srgbClr val="FE6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5106093" y="1802651"/>
            <a:ext cx="3855027" cy="628920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20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Адрес университета: 352901, </a:t>
            </a:r>
            <a:endParaRPr lang="ru-RU" sz="2000" b="1" dirty="0">
              <a:solidFill>
                <a:srgbClr val="007DFE"/>
              </a:solidFill>
              <a:latin typeface="Bebas Neue Bold" panose="020B0606020202050201" pitchFamily="34" charset="-52"/>
            </a:endParaRPr>
          </a:p>
          <a:p>
            <a:r>
              <a:rPr lang="ru-RU" sz="1800" b="1" dirty="0" smtClean="0">
                <a:solidFill>
                  <a:srgbClr val="FF0000"/>
                </a:solidFill>
              </a:rPr>
              <a:t>г. Армавир, ул. Розы Люксембург, 159</a:t>
            </a:r>
            <a:endParaRPr lang="ru-RU" sz="1800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6538" y="3159862"/>
            <a:ext cx="8166538" cy="351921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DF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Документы, необходимые для подачи заявления: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742349" y="3479088"/>
            <a:ext cx="3937398" cy="244200"/>
          </a:xfrm>
          <a:prstGeom prst="rect">
            <a:avLst/>
          </a:prstGeom>
        </p:spPr>
        <p:txBody>
          <a:bodyPr wrap="square" lIns="43717" tIns="21859" rIns="43717" bIns="21859">
            <a:spAutoFit/>
          </a:bodyPr>
          <a:lstStyle/>
          <a:p>
            <a:r>
              <a:rPr lang="ru-RU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Паспорт (предъявляется лично);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699880" y="4099547"/>
            <a:ext cx="7259318" cy="444254"/>
          </a:xfrm>
          <a:prstGeom prst="rect">
            <a:avLst/>
          </a:prstGeom>
        </p:spPr>
        <p:txBody>
          <a:bodyPr wrap="square" lIns="43717" tIns="21859" rIns="43717" bIns="21859">
            <a:spAutoFit/>
          </a:bodyPr>
          <a:lstStyle/>
          <a:p>
            <a:r>
              <a:rPr lang="ru-RU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Медицинская справка (для поступающих в рамках укрупненной группы специальностей направлений подготовки 44.00.00 Образование и педагогические науки</a:t>
            </a:r>
            <a:r>
              <a:rPr lang="ru-RU" dirty="0" smtClean="0">
                <a:solidFill>
                  <a:srgbClr val="3B3838"/>
                </a:solidFill>
                <a:latin typeface="Franklin Gothic Medium" panose="020B0603020102020204" pitchFamily="34" charset="0"/>
              </a:rPr>
              <a:t>);</a:t>
            </a:r>
            <a:endParaRPr lang="ru-RU" dirty="0">
              <a:solidFill>
                <a:srgbClr val="3B3838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742347" y="3657166"/>
            <a:ext cx="4218392" cy="244200"/>
          </a:xfrm>
          <a:prstGeom prst="rect">
            <a:avLst/>
          </a:prstGeom>
        </p:spPr>
        <p:txBody>
          <a:bodyPr wrap="square" lIns="43717" tIns="21859" rIns="43717" bIns="21859">
            <a:spAutoFit/>
          </a:bodyPr>
          <a:lstStyle/>
          <a:p>
            <a:r>
              <a:rPr lang="ru-RU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Документ об образовании (аттестат или диплом);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844" y="-57848"/>
            <a:ext cx="5751115" cy="1798471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АГПУ</a:t>
            </a:r>
            <a:r>
              <a:rPr lang="ru-RU" sz="1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 </a:t>
            </a:r>
          </a:p>
        </p:txBody>
      </p:sp>
      <p:sp>
        <p:nvSpPr>
          <p:cNvPr id="64" name="Нашивка 63"/>
          <p:cNvSpPr/>
          <p:nvPr/>
        </p:nvSpPr>
        <p:spPr>
          <a:xfrm>
            <a:off x="471821" y="3738431"/>
            <a:ext cx="203743" cy="132424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717" tIns="21859" rIns="43717" bIns="2185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5" name="Нашивка 64"/>
          <p:cNvSpPr/>
          <p:nvPr/>
        </p:nvSpPr>
        <p:spPr>
          <a:xfrm>
            <a:off x="477186" y="3511783"/>
            <a:ext cx="203743" cy="132424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717" tIns="21859" rIns="43717" bIns="2185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6" name="Нашивка 65"/>
          <p:cNvSpPr/>
          <p:nvPr/>
        </p:nvSpPr>
        <p:spPr>
          <a:xfrm>
            <a:off x="471824" y="3983725"/>
            <a:ext cx="203743" cy="132424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717" tIns="21859" rIns="43717" bIns="2185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7" name="Нашивка 66"/>
          <p:cNvSpPr/>
          <p:nvPr/>
        </p:nvSpPr>
        <p:spPr>
          <a:xfrm>
            <a:off x="477611" y="4319662"/>
            <a:ext cx="203743" cy="132424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717" tIns="21859" rIns="43717" bIns="2185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720897" y="3864368"/>
            <a:ext cx="8131525" cy="244200"/>
          </a:xfrm>
          <a:prstGeom prst="rect">
            <a:avLst/>
          </a:prstGeom>
        </p:spPr>
        <p:txBody>
          <a:bodyPr wrap="square" lIns="43717" tIns="21859" rIns="43717" bIns="21859">
            <a:spAutoFit/>
          </a:bodyPr>
          <a:lstStyle/>
          <a:p>
            <a:r>
              <a:rPr lang="ru-RU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2 фотографии размером </a:t>
            </a:r>
            <a:r>
              <a:rPr lang="ru-RU" dirty="0" smtClean="0">
                <a:solidFill>
                  <a:srgbClr val="3B3838"/>
                </a:solidFill>
                <a:latin typeface="Franklin Gothic Medium" panose="020B0603020102020204" pitchFamily="34" charset="0"/>
              </a:rPr>
              <a:t>3х4 (для абитуриентов, сдающих вступительные испытания университета);</a:t>
            </a:r>
            <a:endParaRPr lang="ru-RU" dirty="0">
              <a:solidFill>
                <a:srgbClr val="3B3838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2966" y="1685726"/>
            <a:ext cx="4246276" cy="1336806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Bebas Neue Bold" panose="020B0606020202050201" pitchFamily="34" charset="-52"/>
                <a:ea typeface="Roboto Medium" panose="02000000000000000000" pitchFamily="2" charset="0"/>
                <a:cs typeface="Roboto Medium" panose="02000000000000000000" pitchFamily="2" charset="0"/>
              </a:rPr>
              <a:t>АРМАВИРСКИЙ  </a:t>
            </a:r>
          </a:p>
          <a:p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Bebas Neue Bold" panose="020B0606020202050201" pitchFamily="34" charset="-52"/>
                <a:ea typeface="Roboto Medium" panose="02000000000000000000" pitchFamily="2" charset="0"/>
                <a:cs typeface="Roboto Medium" panose="02000000000000000000" pitchFamily="2" charset="0"/>
              </a:rPr>
              <a:t>ГОСУДАРСТВЕННЫЙ</a:t>
            </a:r>
          </a:p>
          <a:p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Bebas Neue Bold" panose="020B0606020202050201" pitchFamily="34" charset="-52"/>
                <a:ea typeface="Roboto Medium" panose="02000000000000000000" pitchFamily="2" charset="0"/>
                <a:cs typeface="Roboto Medium" panose="02000000000000000000" pitchFamily="2" charset="0"/>
              </a:rPr>
              <a:t>ПЕДАГОГИЧЕСКИЙ	 </a:t>
            </a:r>
          </a:p>
          <a:p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Bebas Neue Bold" panose="020B0606020202050201" pitchFamily="34" charset="-52"/>
                <a:ea typeface="Roboto Medium" panose="02000000000000000000" pitchFamily="2" charset="0"/>
                <a:cs typeface="Roboto Medium" panose="02000000000000000000" pitchFamily="2" charset="0"/>
              </a:rPr>
              <a:t>УНИВЕРСИТЕТ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4987695" y="2639990"/>
            <a:ext cx="4054434" cy="40820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90500" dir="2700000" sx="99000" sy="99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4987696" y="2606619"/>
            <a:ext cx="3812786" cy="444254"/>
          </a:xfrm>
          <a:prstGeom prst="rect">
            <a:avLst/>
          </a:prstGeom>
        </p:spPr>
        <p:txBody>
          <a:bodyPr wrap="square" lIns="43717" tIns="21859" rIns="43717" bIns="21859">
            <a:spAutoFit/>
          </a:bodyPr>
          <a:lstStyle/>
          <a:p>
            <a:pPr algn="ctr"/>
            <a:r>
              <a:rPr lang="ru-RU" dirty="0">
                <a:solidFill>
                  <a:srgbClr val="3B3838"/>
                </a:solidFill>
                <a:latin typeface="Franklin Gothic Medium" panose="020B0603020102020204" pitchFamily="34" charset="0"/>
              </a:rPr>
              <a:t>Горячая телефонная линия приемной комиссии</a:t>
            </a:r>
          </a:p>
          <a:p>
            <a:pPr algn="ctr"/>
            <a:r>
              <a:rPr lang="ru-RU" b="1" dirty="0">
                <a:solidFill>
                  <a:srgbClr val="007DFE"/>
                </a:solidFill>
                <a:latin typeface="Franklin Gothic Medium" panose="020B0603020102020204" pitchFamily="34" charset="0"/>
              </a:rPr>
              <a:t>(86137) 4-01-71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57353" y="4835723"/>
            <a:ext cx="8492358" cy="30777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1400" b="1" u="sng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Ссылка:</a:t>
            </a:r>
            <a:r>
              <a:rPr lang="ru-RU" sz="1400" b="1" u="sng" dirty="0" smtClean="0"/>
              <a:t> </a:t>
            </a:r>
            <a:r>
              <a:rPr lang="ru-RU" sz="1400" b="1" dirty="0" smtClean="0">
                <a:solidFill>
                  <a:srgbClr val="3B3838"/>
                </a:solidFill>
                <a:latin typeface="Bebas Neue Bold" panose="020B0606020202050201" pitchFamily="34" charset="-52"/>
                <a:hlinkClick r:id="rId5"/>
              </a:rPr>
              <a:t>http://priem.agpu.net/abiturient/abiturient_2022/Default.aspx</a:t>
            </a:r>
            <a:r>
              <a:rPr lang="ru-RU" sz="1400" b="1" dirty="0" smtClean="0">
                <a:solidFill>
                  <a:srgbClr val="3B3838"/>
                </a:solidFill>
                <a:latin typeface="Bebas Neue Bold" panose="020B0606020202050201" pitchFamily="34" charset="-52"/>
              </a:rPr>
              <a:t> </a:t>
            </a:r>
            <a:endParaRPr lang="ru-RU" sz="1400" b="1" dirty="0">
              <a:solidFill>
                <a:srgbClr val="3B3838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22" name="Нашивка 21"/>
          <p:cNvSpPr/>
          <p:nvPr/>
        </p:nvSpPr>
        <p:spPr>
          <a:xfrm>
            <a:off x="466569" y="4577559"/>
            <a:ext cx="203743" cy="132424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717" tIns="21859" rIns="43717" bIns="2185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26581" y="4555800"/>
            <a:ext cx="4218392" cy="244200"/>
          </a:xfrm>
          <a:prstGeom prst="rect">
            <a:avLst/>
          </a:prstGeom>
        </p:spPr>
        <p:txBody>
          <a:bodyPr wrap="square" lIns="43717" tIns="21859" rIns="43717" bIns="21859">
            <a:spAutoFit/>
          </a:bodyPr>
          <a:lstStyle/>
          <a:p>
            <a:r>
              <a:rPr lang="ru-RU" dirty="0" smtClean="0">
                <a:solidFill>
                  <a:srgbClr val="3B3838"/>
                </a:solidFill>
                <a:latin typeface="Franklin Gothic Medium" panose="020B0603020102020204" pitchFamily="34" charset="0"/>
              </a:rPr>
              <a:t>СНИЛС. </a:t>
            </a:r>
            <a:endParaRPr lang="ru-RU" dirty="0">
              <a:solidFill>
                <a:srgbClr val="3B3838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248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0" y="-7387"/>
            <a:ext cx="9144000" cy="1815166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 t="-2000" b="-3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-5099" y="0"/>
            <a:ext cx="5977881" cy="1798471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АГПУ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0" y="1990812"/>
            <a:ext cx="9144000" cy="3152688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Сроки завершения приема документов от поступающих </a:t>
            </a:r>
          </a:p>
          <a:p>
            <a:pPr algn="ctr"/>
            <a:r>
              <a:rPr lang="ru-RU" sz="18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по различным условиям поступления:</a:t>
            </a:r>
          </a:p>
          <a:p>
            <a:pPr algn="ctr"/>
            <a:r>
              <a:rPr lang="ru-RU" sz="1800" b="1" dirty="0" smtClean="0">
                <a:solidFill>
                  <a:srgbClr val="FF0000"/>
                </a:solidFill>
              </a:rPr>
              <a:t>Очная форма, </a:t>
            </a:r>
            <a:r>
              <a:rPr lang="ru-RU" sz="1800" b="1" dirty="0" err="1" smtClean="0">
                <a:solidFill>
                  <a:srgbClr val="FF0000"/>
                </a:solidFill>
              </a:rPr>
              <a:t>бакалавриат</a:t>
            </a:r>
            <a:r>
              <a:rPr lang="ru-RU" sz="1800" b="1" dirty="0" smtClean="0">
                <a:solidFill>
                  <a:srgbClr val="FF0000"/>
                </a:solidFill>
              </a:rPr>
              <a:t>, </a:t>
            </a:r>
            <a:r>
              <a:rPr lang="ru-RU" sz="1800" b="1" u="sng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прием заявлений на места в рамках КЦП</a:t>
            </a:r>
            <a:endParaRPr lang="ru-RU" sz="1800" b="1" u="sng" dirty="0" smtClean="0">
              <a:solidFill>
                <a:srgbClr val="FF0000"/>
              </a:solidFill>
              <a:latin typeface="Bebas Neue Bold" panose="020B0606020202050201" pitchFamily="34" charset="-52"/>
            </a:endParaRPr>
          </a:p>
          <a:p>
            <a:r>
              <a:rPr lang="ru-RU" sz="18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Срок окончания приёма документов (по ЕГЭ + внутренние ВИ) </a:t>
            </a:r>
            <a:r>
              <a:rPr lang="ru-RU" sz="19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– </a:t>
            </a:r>
            <a:r>
              <a:rPr lang="ru-RU" sz="2700" b="1" u="sng" dirty="0" smtClean="0">
                <a:solidFill>
                  <a:srgbClr val="FF0000"/>
                </a:solidFill>
                <a:latin typeface="Bebas Neue Bold" panose="020B0606020202050201" pitchFamily="34" charset="-52"/>
              </a:rPr>
              <a:t>12 июля 2022 г.</a:t>
            </a:r>
          </a:p>
          <a:p>
            <a:r>
              <a:rPr lang="ru-RU" sz="18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Срок окончания приёма документов (льготные категории) </a:t>
            </a:r>
            <a:r>
              <a:rPr lang="ru-RU" sz="19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– </a:t>
            </a:r>
            <a:r>
              <a:rPr lang="ru-RU" sz="2700" b="1" u="sng" dirty="0" smtClean="0">
                <a:solidFill>
                  <a:srgbClr val="FF0000"/>
                </a:solidFill>
                <a:latin typeface="Bebas Neue Bold" panose="020B0606020202050201" pitchFamily="34" charset="-52"/>
              </a:rPr>
              <a:t>14 июля 2022 г.</a:t>
            </a:r>
          </a:p>
          <a:p>
            <a:r>
              <a:rPr lang="ru-RU" sz="18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Срок окончания приёма документов (по результатам ЕГЭ) – </a:t>
            </a:r>
            <a:r>
              <a:rPr lang="ru-RU" sz="2700" b="1" u="sng" dirty="0" smtClean="0">
                <a:solidFill>
                  <a:srgbClr val="FF0000"/>
                </a:solidFill>
                <a:latin typeface="Bebas Neue Bold" panose="020B0606020202050201" pitchFamily="34" charset="-52"/>
              </a:rPr>
              <a:t>25 июля 2022 г.</a:t>
            </a:r>
          </a:p>
          <a:p>
            <a:endParaRPr lang="ru-RU" sz="1600" b="1" u="sng" dirty="0" smtClean="0">
              <a:solidFill>
                <a:srgbClr val="FF0000"/>
              </a:solidFill>
              <a:latin typeface="Bebas Neue Bold" panose="020B0606020202050201" pitchFamily="34" charset="-52"/>
            </a:endParaRPr>
          </a:p>
          <a:p>
            <a:r>
              <a:rPr lang="ru-RU" sz="18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Срок окончания приёма документов (</a:t>
            </a:r>
            <a:r>
              <a:rPr lang="ru-RU" sz="1800" b="1" u="sng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на места по договорам</a:t>
            </a:r>
            <a:r>
              <a:rPr lang="ru-RU" sz="1800" b="1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) – </a:t>
            </a:r>
            <a:r>
              <a:rPr lang="ru-RU" sz="2400" b="1" dirty="0" smtClean="0">
                <a:solidFill>
                  <a:srgbClr val="FF0000"/>
                </a:solidFill>
                <a:latin typeface="Bebas Neue Bold" panose="020B0606020202050201" pitchFamily="34" charset="-52"/>
              </a:rPr>
              <a:t>10 августа 2022 г.</a:t>
            </a:r>
          </a:p>
          <a:p>
            <a:endParaRPr lang="ru-RU" sz="2700" b="1" dirty="0">
              <a:solidFill>
                <a:srgbClr val="FF0000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248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0" y="-7387"/>
            <a:ext cx="9144000" cy="1878228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 t="-2000" b="-3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46702" y="1973580"/>
            <a:ext cx="8698237" cy="283065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27000" dist="190500" dir="2700000" sx="99000" sy="99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3717" tIns="21859" rIns="43717" bIns="21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615118" y="2009242"/>
            <a:ext cx="8166538" cy="351921"/>
          </a:xfrm>
          <a:prstGeom prst="rect">
            <a:avLst/>
          </a:prstGeom>
          <a:noFill/>
        </p:spPr>
        <p:txBody>
          <a:bodyPr wrap="square" lIns="43717" tIns="21859" rIns="43717" bIns="21859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DF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Прием документов осуществляется:</a:t>
            </a:r>
            <a:endParaRPr lang="ru-RU" sz="2000" b="1" dirty="0">
              <a:solidFill>
                <a:srgbClr val="007DF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 Bold" panose="020B0606020202050201" pitchFamily="34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844" y="-57848"/>
            <a:ext cx="6215935" cy="1798471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43717" tIns="21859" rIns="43717" bIns="21859" rtlCol="0">
            <a:spAutoFit/>
          </a:bodyPr>
          <a:lstStyle/>
          <a:p>
            <a:r>
              <a:rPr lang="ru-RU" sz="1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АГПУ</a:t>
            </a:r>
            <a:r>
              <a:rPr lang="ru-RU" sz="1140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 Bold" panose="020B0606020202050201" pitchFamily="34" charset="-52"/>
              </a:rPr>
              <a:t> </a:t>
            </a:r>
          </a:p>
        </p:txBody>
      </p:sp>
      <p:sp>
        <p:nvSpPr>
          <p:cNvPr id="65" name="Нашивка 64"/>
          <p:cNvSpPr/>
          <p:nvPr/>
        </p:nvSpPr>
        <p:spPr>
          <a:xfrm>
            <a:off x="522906" y="2536423"/>
            <a:ext cx="203743" cy="132424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717" tIns="21859" rIns="43717" bIns="2185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7" name="Нашивка 66"/>
          <p:cNvSpPr/>
          <p:nvPr/>
        </p:nvSpPr>
        <p:spPr>
          <a:xfrm>
            <a:off x="485231" y="3659642"/>
            <a:ext cx="203743" cy="132424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717" tIns="21859" rIns="43717" bIns="2185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57353" y="4835723"/>
            <a:ext cx="8492358" cy="30777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1400" b="1" u="sng" dirty="0" smtClean="0">
                <a:solidFill>
                  <a:srgbClr val="007DFE"/>
                </a:solidFill>
                <a:latin typeface="Bebas Neue Bold" panose="020B0606020202050201" pitchFamily="34" charset="-52"/>
              </a:rPr>
              <a:t>Ссылка:</a:t>
            </a:r>
            <a:r>
              <a:rPr lang="ru-RU" sz="1400" b="1" u="sng" dirty="0" smtClean="0"/>
              <a:t> </a:t>
            </a:r>
            <a:r>
              <a:rPr lang="ru-RU" sz="1400" b="1" dirty="0" smtClean="0">
                <a:solidFill>
                  <a:srgbClr val="3B3838"/>
                </a:solidFill>
                <a:latin typeface="Bebas Neue Bold" panose="020B0606020202050201" pitchFamily="34" charset="-52"/>
                <a:hlinkClick r:id="rId4"/>
              </a:rPr>
              <a:t>http://priem.agpu.net/abiturient/abiturient_2022/Default.aspx</a:t>
            </a:r>
            <a:r>
              <a:rPr lang="ru-RU" sz="1400" b="1" dirty="0" smtClean="0">
                <a:solidFill>
                  <a:srgbClr val="3B3838"/>
                </a:solidFill>
                <a:latin typeface="Bebas Neue Bold" panose="020B0606020202050201" pitchFamily="34" charset="-52"/>
              </a:rPr>
              <a:t> </a:t>
            </a:r>
            <a:endParaRPr lang="ru-RU" sz="1400" b="1" dirty="0">
              <a:solidFill>
                <a:srgbClr val="3B3838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22" name="Нашивка 21"/>
          <p:cNvSpPr/>
          <p:nvPr/>
        </p:nvSpPr>
        <p:spPr>
          <a:xfrm>
            <a:off x="497049" y="3055620"/>
            <a:ext cx="181131" cy="130363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717" tIns="21859" rIns="43717" bIns="2185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Содержимое 2"/>
          <p:cNvSpPr txBox="1">
            <a:spLocks/>
          </p:cNvSpPr>
          <p:nvPr/>
        </p:nvSpPr>
        <p:spPr>
          <a:xfrm>
            <a:off x="728024" y="2377440"/>
            <a:ext cx="8255956" cy="24155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163504" lvl="0" indent="-163504" defTabSz="654013"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 использованием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суперсервиса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«Поступление в вуз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 посредством федеральной государственной информационной системы «ЕПГУ» </a:t>
            </a:r>
            <a:r>
              <a:rPr lang="ru-RU" sz="18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dirty="0" err="1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госуслуги</a:t>
            </a:r>
            <a:r>
              <a:rPr lang="ru-RU" sz="18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63504" lvl="0" indent="-163504" defTabSz="654013"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 применением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Internet-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технологий через личный кабинет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поступающего </a:t>
            </a:r>
            <a:r>
              <a:rPr kumimoji="0" lang="ru-RU" sz="1800" b="1" i="0" u="none" strike="noStrike" kern="1200" cap="none" spc="0" normalizeH="0" noProof="0" dirty="0" smtClean="0">
                <a:ln>
                  <a:noFill/>
                </a:ln>
                <a:solidFill>
                  <a:srgbClr val="007DF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lang="en-US" sz="18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www.agpu.net</a:t>
            </a:r>
            <a:r>
              <a:rPr lang="en-US" sz="18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;</a:t>
            </a:r>
          </a:p>
          <a:p>
            <a:pPr marL="163504" marR="0" lvl="0" indent="-163504" defTabSz="654013" rtl="0" eaLnBrk="1" fontAlgn="auto" latinLnBrk="0" hangingPunct="1"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через операторов почтовой связи общего пользования;</a:t>
            </a:r>
          </a:p>
          <a:p>
            <a:pPr marL="163504" lvl="0" indent="-163504" defTabSz="654013">
              <a:defRPr/>
            </a:pPr>
            <a:r>
              <a:rPr lang="ru-RU" sz="2000" noProof="0" dirty="0" smtClean="0">
                <a:latin typeface="Times New Roman" pitchFamily="18" charset="0"/>
                <a:cs typeface="Times New Roman" pitchFamily="18" charset="0"/>
              </a:rPr>
              <a:t>лично поступающим (доверенным лицом) в приемную комиссию университета </a:t>
            </a:r>
            <a:r>
              <a:rPr lang="ru-RU" sz="1800" b="1" noProof="0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(адрес: </a:t>
            </a:r>
            <a:r>
              <a:rPr lang="ru-RU" sz="1800" b="1" dirty="0" smtClean="0">
                <a:solidFill>
                  <a:srgbClr val="007DFE"/>
                </a:solidFill>
                <a:latin typeface="Times New Roman" pitchFamily="18" charset="0"/>
                <a:cs typeface="Times New Roman" pitchFamily="18" charset="0"/>
              </a:rPr>
              <a:t>352901, г. Армавир, ул. Розы Люксембург, 159)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Нашивка 18"/>
          <p:cNvSpPr/>
          <p:nvPr/>
        </p:nvSpPr>
        <p:spPr>
          <a:xfrm>
            <a:off x="492851" y="3956822"/>
            <a:ext cx="203743" cy="132424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717" tIns="21859" rIns="43717" bIns="2185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248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1940</TotalTime>
  <Words>899</Words>
  <Application>Microsoft Office PowerPoint</Application>
  <PresentationFormat>Экран (16:9)</PresentationFormat>
  <Paragraphs>143</Paragraphs>
  <Slides>12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User</cp:lastModifiedBy>
  <cp:revision>204</cp:revision>
  <cp:lastPrinted>2020-01-22T11:25:14Z</cp:lastPrinted>
  <dcterms:created xsi:type="dcterms:W3CDTF">2020-01-21T12:21:05Z</dcterms:created>
  <dcterms:modified xsi:type="dcterms:W3CDTF">2022-01-20T06:31:53Z</dcterms:modified>
</cp:coreProperties>
</file>