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4" r:id="rId2"/>
    <p:sldId id="256" r:id="rId3"/>
    <p:sldId id="257" r:id="rId4"/>
    <p:sldId id="267" r:id="rId5"/>
    <p:sldId id="280" r:id="rId6"/>
    <p:sldId id="279" r:id="rId7"/>
    <p:sldId id="289" r:id="rId8"/>
    <p:sldId id="281" r:id="rId9"/>
    <p:sldId id="283" r:id="rId10"/>
    <p:sldId id="274" r:id="rId11"/>
    <p:sldId id="275" r:id="rId12"/>
    <p:sldId id="259" r:id="rId13"/>
    <p:sldId id="277" r:id="rId14"/>
    <p:sldId id="291" r:id="rId15"/>
    <p:sldId id="261" r:id="rId16"/>
    <p:sldId id="287" r:id="rId17"/>
    <p:sldId id="282" r:id="rId18"/>
    <p:sldId id="286" r:id="rId19"/>
    <p:sldId id="265" r:id="rId20"/>
    <p:sldId id="271" r:id="rId21"/>
    <p:sldId id="268" r:id="rId22"/>
    <p:sldId id="262" r:id="rId23"/>
    <p:sldId id="288" r:id="rId24"/>
    <p:sldId id="273" r:id="rId25"/>
    <p:sldId id="278" r:id="rId26"/>
    <p:sldId id="276" r:id="rId27"/>
    <p:sldId id="266" r:id="rId28"/>
    <p:sldId id="263" r:id="rId29"/>
    <p:sldId id="269" r:id="rId30"/>
    <p:sldId id="270" r:id="rId31"/>
    <p:sldId id="272" r:id="rId32"/>
    <p:sldId id="284" r:id="rId33"/>
    <p:sldId id="285" r:id="rId34"/>
    <p:sldId id="290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85538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0108-F693-4983-8CE2-EC23E9594DC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4E1CB3A-CB92-478C-9A43-665612C308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0108-F693-4983-8CE2-EC23E9594DC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1CB3A-CB92-478C-9A43-665612C308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D4E1CB3A-CB92-478C-9A43-665612C308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0108-F693-4983-8CE2-EC23E9594DC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0108-F693-4983-8CE2-EC23E9594DC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D4E1CB3A-CB92-478C-9A43-665612C308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0108-F693-4983-8CE2-EC23E9594DC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4E1CB3A-CB92-478C-9A43-665612C308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8E4D0108-F693-4983-8CE2-EC23E9594DC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1CB3A-CB92-478C-9A43-665612C308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Содержимое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0108-F693-4983-8CE2-EC23E9594DC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Содержимое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6" name="Содержимое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D4E1CB3A-CB92-478C-9A43-665612C308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0108-F693-4983-8CE2-EC23E9594DC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D4E1CB3A-CB92-478C-9A43-665612C308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0108-F693-4983-8CE2-EC23E9594DC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4E1CB3A-CB92-478C-9A43-665612C3085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Содержимое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4E1CB3A-CB92-478C-9A43-665612C308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0108-F693-4983-8CE2-EC23E9594DC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D4E1CB3A-CB92-478C-9A43-665612C308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8E4D0108-F693-4983-8CE2-EC23E9594DC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E4D0108-F693-4983-8CE2-EC23E9594DCD}" type="datetimeFigureOut">
              <a:rPr lang="ru-RU" smtClean="0"/>
              <a:pPr/>
              <a:t>01.12.2019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D4E1CB3A-CB92-478C-9A43-665612C3085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1143000"/>
          </a:xfrm>
        </p:spPr>
        <p:txBody>
          <a:bodyPr>
            <a:normAutofit/>
          </a:bodyPr>
          <a:lstStyle/>
          <a:p>
            <a:r>
              <a:rPr lang="ru-RU" sz="6000" b="1" i="1" dirty="0" smtClean="0">
                <a:solidFill>
                  <a:srgbClr val="885538"/>
                </a:solidFill>
              </a:rPr>
              <a:t>Задание№</a:t>
            </a:r>
            <a:r>
              <a:rPr lang="ru-RU" sz="6000" b="1" i="1" dirty="0" smtClean="0">
                <a:solidFill>
                  <a:srgbClr val="885538"/>
                </a:solidFill>
              </a:rPr>
              <a:t>17 </a:t>
            </a:r>
            <a:endParaRPr lang="ru-RU" sz="6000" b="1" i="1" dirty="0">
              <a:solidFill>
                <a:srgbClr val="885538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00034" y="2857496"/>
            <a:ext cx="8229600" cy="284003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Verdana" pitchFamily="34" charset="0"/>
              </a:rPr>
              <a:t>ЕГЭ по математике</a:t>
            </a:r>
          </a:p>
          <a:p>
            <a:pPr algn="ctr"/>
            <a:r>
              <a:rPr lang="ru-RU" dirty="0" smtClean="0">
                <a:solidFill>
                  <a:srgbClr val="C00000"/>
                </a:solidFill>
                <a:latin typeface="Verdana" pitchFamily="34" charset="0"/>
              </a:rPr>
              <a:t>2019 </a:t>
            </a:r>
            <a:r>
              <a:rPr lang="ru-RU" dirty="0" smtClean="0">
                <a:solidFill>
                  <a:srgbClr val="C00000"/>
                </a:solidFill>
                <a:latin typeface="Verdana" pitchFamily="34" charset="0"/>
              </a:rPr>
              <a:t>г.</a:t>
            </a:r>
            <a:endParaRPr lang="ru-RU" dirty="0">
              <a:solidFill>
                <a:srgbClr val="C00000"/>
              </a:solidFill>
              <a:latin typeface="Verdana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Расчет срока кредита при выплате известными суммами.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3017"/>
            <a:ext cx="4042792" cy="720080"/>
          </a:xfrm>
        </p:spPr>
        <p:txBody>
          <a:bodyPr/>
          <a:lstStyle/>
          <a:p>
            <a:r>
              <a:rPr lang="ru-RU" dirty="0" smtClean="0"/>
              <a:t>Ответ:5 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84784"/>
            <a:ext cx="7848872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>
                <a:solidFill>
                  <a:srgbClr val="C00000"/>
                </a:solidFill>
              </a:rPr>
              <a:t>Расчет срока кредита при выплате известными </a:t>
            </a:r>
            <a:r>
              <a:rPr lang="ru-RU" b="1" i="1" dirty="0" smtClean="0">
                <a:solidFill>
                  <a:srgbClr val="C00000"/>
                </a:solidFill>
              </a:rPr>
              <a:t>суммами 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4941168"/>
            <a:ext cx="4186808" cy="792088"/>
          </a:xfrm>
        </p:spPr>
        <p:txBody>
          <a:bodyPr/>
          <a:lstStyle/>
          <a:p>
            <a:r>
              <a:rPr lang="ru-RU" dirty="0" smtClean="0"/>
              <a:t>Ответ:6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813690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404664"/>
            <a:ext cx="7408912" cy="864096"/>
          </a:xfrm>
        </p:spPr>
        <p:txBody>
          <a:bodyPr>
            <a:noAutofit/>
          </a:bodyPr>
          <a:lstStyle/>
          <a:p>
            <a:r>
              <a:rPr lang="ru-RU" sz="4000" b="1" i="1" dirty="0" smtClean="0">
                <a:solidFill>
                  <a:srgbClr val="C00000"/>
                </a:solidFill>
              </a:rPr>
              <a:t>Выплата долга за равные платежи.</a:t>
            </a:r>
            <a:endParaRPr lang="ru-RU" sz="4000" b="1" i="1" dirty="0">
              <a:solidFill>
                <a:srgbClr val="C0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3968" y="3140968"/>
            <a:ext cx="3168352" cy="81952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Ответ:375 1000</a:t>
            </a:r>
            <a:endParaRPr lang="ru-RU" sz="28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7920880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933056"/>
            <a:ext cx="813690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3779912" y="5373216"/>
            <a:ext cx="3538736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Ответ:460 800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Выплата долга за равные платежи.</a:t>
            </a:r>
            <a:br>
              <a:rPr lang="ru-RU" b="1" i="1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27584" y="4581128"/>
            <a:ext cx="4104456" cy="968971"/>
          </a:xfrm>
        </p:spPr>
        <p:txBody>
          <a:bodyPr/>
          <a:lstStyle/>
          <a:p>
            <a:r>
              <a:rPr lang="ru-RU" dirty="0" smtClean="0"/>
              <a:t>Ответ: 2 634 240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204864"/>
            <a:ext cx="835292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Выплата долга за равные платежи.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941168"/>
            <a:ext cx="4474840" cy="1184995"/>
          </a:xfrm>
        </p:spPr>
        <p:txBody>
          <a:bodyPr/>
          <a:lstStyle/>
          <a:p>
            <a:r>
              <a:rPr lang="ru-RU" dirty="0" smtClean="0"/>
              <a:t>Ответ:506 250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828092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Расчет суммы выплаты.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899592" y="3789040"/>
            <a:ext cx="2376264" cy="720080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Ответ:2 928 200</a:t>
            </a:r>
            <a:endParaRPr lang="ru-RU" sz="1800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8352928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4293096"/>
            <a:ext cx="6912768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755576" y="5949280"/>
            <a:ext cx="2592288" cy="576064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Ответ:2 486 450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Расчет суммы выплаты.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573017"/>
            <a:ext cx="4402832" cy="936104"/>
          </a:xfrm>
        </p:spPr>
        <p:txBody>
          <a:bodyPr/>
          <a:lstStyle/>
          <a:p>
            <a:r>
              <a:rPr lang="ru-RU" dirty="0" smtClean="0"/>
              <a:t>Ответ: 1 968 300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96752"/>
            <a:ext cx="8424936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Расчет суммы выплаты.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4869160"/>
            <a:ext cx="4258816" cy="1040979"/>
          </a:xfrm>
        </p:spPr>
        <p:txBody>
          <a:bodyPr/>
          <a:lstStyle/>
          <a:p>
            <a:r>
              <a:rPr lang="ru-RU" dirty="0" smtClean="0"/>
              <a:t>Ответ:3 859 900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556792"/>
            <a:ext cx="8280920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Расчет суммы выплаты.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4581128"/>
            <a:ext cx="4474840" cy="1545035"/>
          </a:xfrm>
        </p:spPr>
        <p:txBody>
          <a:bodyPr/>
          <a:lstStyle/>
          <a:p>
            <a:r>
              <a:rPr lang="ru-RU" dirty="0" smtClean="0"/>
              <a:t>Ответ:806 400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348880"/>
            <a:ext cx="8280920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653136"/>
            <a:ext cx="4402832" cy="1473027"/>
          </a:xfrm>
        </p:spPr>
        <p:txBody>
          <a:bodyPr/>
          <a:lstStyle/>
          <a:p>
            <a:r>
              <a:rPr lang="ru-RU" dirty="0" smtClean="0"/>
              <a:t>Ответ:253 125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628800"/>
            <a:ext cx="8496944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71472" y="21429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Расчет суммы выплаты.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67544" y="5589240"/>
            <a:ext cx="2880320" cy="792088"/>
          </a:xfrm>
        </p:spPr>
        <p:txBody>
          <a:bodyPr>
            <a:normAutofit fontScale="32500" lnSpcReduction="20000"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r>
              <a:rPr lang="ru-RU" sz="6400" dirty="0" smtClean="0">
                <a:solidFill>
                  <a:schemeClr val="tx1"/>
                </a:solidFill>
              </a:rPr>
              <a:t>Ответ: 6.</a:t>
            </a:r>
            <a:endParaRPr lang="ru-RU" sz="6400" dirty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476673"/>
            <a:ext cx="7772400" cy="720080"/>
          </a:xfrm>
          <a:solidFill>
            <a:schemeClr val="bg1"/>
          </a:solidFill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Расчет срока кредита при выплате известными суммами.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340768"/>
            <a:ext cx="8208912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979712" y="2996952"/>
          <a:ext cx="6480720" cy="3139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180"/>
                <a:gridCol w="1620180"/>
                <a:gridCol w="1620180"/>
                <a:gridCol w="1620180"/>
              </a:tblGrid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год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долг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+10%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Остаток после выплаты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1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1500000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1650000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1300000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2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1300000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1430000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1080000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3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1080000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1188000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838000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4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838000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921800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571800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5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571800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628980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278980</a:t>
                      </a:r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dirty="0" smtClean="0"/>
                        <a:t>6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/>
                        <a:t>278980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306878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0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296144"/>
          </a:xfrm>
        </p:spPr>
        <p:txBody>
          <a:bodyPr>
            <a:normAutofit/>
          </a:bodyPr>
          <a:lstStyle/>
          <a:p>
            <a:pPr lvl="0"/>
            <a:r>
              <a:rPr lang="ru-RU" b="1" i="1" dirty="0">
                <a:solidFill>
                  <a:srgbClr val="C00000"/>
                </a:solidFill>
              </a:rPr>
              <a:t>Расчет суммы выплаты.</a:t>
            </a:r>
            <a:br>
              <a:rPr lang="ru-RU" b="1" i="1" dirty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3501008"/>
            <a:ext cx="3826768" cy="968971"/>
          </a:xfrm>
        </p:spPr>
        <p:txBody>
          <a:bodyPr/>
          <a:lstStyle/>
          <a:p>
            <a:r>
              <a:rPr lang="ru-RU" dirty="0" smtClean="0"/>
              <a:t>Ответ:4 884 100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56792"/>
            <a:ext cx="799288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5085184"/>
            <a:ext cx="4402832" cy="792088"/>
          </a:xfrm>
        </p:spPr>
        <p:txBody>
          <a:bodyPr/>
          <a:lstStyle/>
          <a:p>
            <a:r>
              <a:rPr lang="ru-RU" dirty="0" smtClean="0"/>
              <a:t>Ответ: 691 200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72816"/>
            <a:ext cx="856895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Расчет суммы выплаты.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Расчет процентной ставки.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4149080"/>
            <a:ext cx="2602632" cy="824955"/>
          </a:xfrm>
        </p:spPr>
        <p:txBody>
          <a:bodyPr/>
          <a:lstStyle/>
          <a:p>
            <a:r>
              <a:rPr lang="ru-RU" dirty="0" smtClean="0"/>
              <a:t>Ответ: 13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268760"/>
            <a:ext cx="8280920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Расчет процентной ставки.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797152"/>
            <a:ext cx="3034680" cy="1329011"/>
          </a:xfrm>
        </p:spPr>
        <p:txBody>
          <a:bodyPr/>
          <a:lstStyle/>
          <a:p>
            <a:r>
              <a:rPr lang="ru-RU" dirty="0" smtClean="0"/>
              <a:t>Ответ:12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196752"/>
            <a:ext cx="820891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Расчет процентной ставки.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11560" y="5229200"/>
            <a:ext cx="4042792" cy="792088"/>
          </a:xfrm>
        </p:spPr>
        <p:txBody>
          <a:bodyPr/>
          <a:lstStyle/>
          <a:p>
            <a:r>
              <a:rPr lang="ru-RU" dirty="0" smtClean="0"/>
              <a:t>Ответ: 11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204864"/>
            <a:ext cx="8208912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Расчет процентной ставки.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3356992"/>
            <a:ext cx="4114800" cy="936104"/>
          </a:xfrm>
        </p:spPr>
        <p:txBody>
          <a:bodyPr/>
          <a:lstStyle/>
          <a:p>
            <a:r>
              <a:rPr lang="ru-RU" dirty="0" smtClean="0"/>
              <a:t>Ответ: 10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340768"/>
            <a:ext cx="8496944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Расчет процентной ставки.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933057"/>
            <a:ext cx="4042792" cy="792088"/>
          </a:xfrm>
        </p:spPr>
        <p:txBody>
          <a:bodyPr/>
          <a:lstStyle/>
          <a:p>
            <a:r>
              <a:rPr lang="ru-RU" dirty="0" smtClean="0"/>
              <a:t>Ответ:10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88840"/>
            <a:ext cx="8280920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4653136"/>
            <a:ext cx="4186808" cy="1617043"/>
          </a:xfrm>
        </p:spPr>
        <p:txBody>
          <a:bodyPr/>
          <a:lstStyle/>
          <a:p>
            <a:r>
              <a:rPr lang="ru-RU" dirty="0" smtClean="0"/>
              <a:t>Ответ: 12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88840"/>
            <a:ext cx="828092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Расчет процентной ставки.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Расчет суммы кредита.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3501009"/>
            <a:ext cx="3826768" cy="792088"/>
          </a:xfrm>
        </p:spPr>
        <p:txBody>
          <a:bodyPr/>
          <a:lstStyle/>
          <a:p>
            <a:r>
              <a:rPr lang="ru-RU" dirty="0" smtClean="0"/>
              <a:t>Ответ:8 436 000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268760"/>
            <a:ext cx="7920880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5013176"/>
            <a:ext cx="4258816" cy="1080120"/>
          </a:xfrm>
        </p:spPr>
        <p:txBody>
          <a:bodyPr/>
          <a:lstStyle/>
          <a:p>
            <a:r>
              <a:rPr lang="ru-RU" dirty="0" smtClean="0"/>
              <a:t>Ответ:8 520 000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44824"/>
            <a:ext cx="777686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71472" y="28572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Расчет суммы кредита.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Расчет срока кредита при выплате известными суммами.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3568" y="3140968"/>
            <a:ext cx="2890664" cy="504056"/>
          </a:xfrm>
        </p:spPr>
        <p:txBody>
          <a:bodyPr>
            <a:normAutofit/>
          </a:bodyPr>
          <a:lstStyle/>
          <a:p>
            <a:r>
              <a:rPr lang="ru-RU" dirty="0" smtClean="0"/>
              <a:t>Ответ:6 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484784"/>
            <a:ext cx="806489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573016"/>
            <a:ext cx="8064896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5076056" y="5661248"/>
            <a:ext cx="2098576" cy="720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Ответ:6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077072"/>
            <a:ext cx="3826768" cy="2049091"/>
          </a:xfrm>
        </p:spPr>
        <p:txBody>
          <a:bodyPr/>
          <a:lstStyle/>
          <a:p>
            <a:r>
              <a:rPr lang="ru-RU" dirty="0" smtClean="0"/>
              <a:t>Ответ:5 250 000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844824"/>
            <a:ext cx="8136904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609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Расчет суммы кредита.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i="1" dirty="0">
                <a:solidFill>
                  <a:srgbClr val="C00000"/>
                </a:solidFill>
              </a:rPr>
              <a:t>Расчет суммы кредита.</a:t>
            </a:r>
            <a:br>
              <a:rPr lang="ru-RU" b="1" i="1" dirty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39552" y="5445224"/>
            <a:ext cx="4042792" cy="720080"/>
          </a:xfrm>
        </p:spPr>
        <p:txBody>
          <a:bodyPr/>
          <a:lstStyle/>
          <a:p>
            <a:r>
              <a:rPr lang="ru-RU" dirty="0" smtClean="0"/>
              <a:t>Ответ:9 282 000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060848"/>
            <a:ext cx="8568952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Расчет суммы кредита.</a:t>
            </a:r>
            <a:br>
              <a:rPr lang="ru-RU" b="1" i="1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5013176"/>
            <a:ext cx="3898776" cy="1112987"/>
          </a:xfrm>
        </p:spPr>
        <p:txBody>
          <a:bodyPr/>
          <a:lstStyle/>
          <a:p>
            <a:r>
              <a:rPr lang="ru-RU" dirty="0" smtClean="0"/>
              <a:t>Ответ:6 409 000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060848"/>
            <a:ext cx="8568952" cy="2448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Расчет суммы кредита.</a:t>
            </a:r>
            <a:br>
              <a:rPr lang="ru-RU" b="1" i="1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4725144"/>
            <a:ext cx="4186808" cy="1545035"/>
          </a:xfrm>
        </p:spPr>
        <p:txBody>
          <a:bodyPr/>
          <a:lstStyle/>
          <a:p>
            <a:r>
              <a:rPr lang="ru-RU" dirty="0" smtClean="0"/>
              <a:t>Ответ:6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8064896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Расчет суммы кредита.</a:t>
            </a:r>
            <a:br>
              <a:rPr lang="ru-RU" b="1" i="1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683568" y="3501008"/>
            <a:ext cx="4186808" cy="720080"/>
          </a:xfrm>
        </p:spPr>
        <p:txBody>
          <a:bodyPr/>
          <a:lstStyle/>
          <a:p>
            <a:r>
              <a:rPr lang="ru-RU" dirty="0" smtClean="0"/>
              <a:t>Ответ:8 599 000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268760"/>
            <a:ext cx="8064896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95536" y="5445224"/>
            <a:ext cx="3826768" cy="852339"/>
          </a:xfrm>
        </p:spPr>
        <p:txBody>
          <a:bodyPr/>
          <a:lstStyle/>
          <a:p>
            <a:r>
              <a:rPr lang="ru-RU" dirty="0" smtClean="0"/>
              <a:t>Ответ: 6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2060848"/>
            <a:ext cx="7848872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7147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1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Расчет срока кредита при выплате известными суммами.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i="1" dirty="0">
                <a:solidFill>
                  <a:srgbClr val="C00000"/>
                </a:solidFill>
              </a:rPr>
              <a:t>Расчет срока кредита при выплате известными суммами.</a:t>
            </a:r>
            <a:br>
              <a:rPr lang="ru-RU" b="1" i="1" dirty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5229200"/>
            <a:ext cx="4186808" cy="608931"/>
          </a:xfrm>
        </p:spPr>
        <p:txBody>
          <a:bodyPr/>
          <a:lstStyle/>
          <a:p>
            <a:r>
              <a:rPr lang="ru-RU" dirty="0" smtClean="0"/>
              <a:t>Ответ:6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16832"/>
            <a:ext cx="8136904" cy="165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>
            <a:normAutofit fontScale="90000"/>
          </a:bodyPr>
          <a:lstStyle/>
          <a:p>
            <a:pPr lvl="0"/>
            <a:r>
              <a:rPr lang="ru-RU" b="1" i="1" dirty="0">
                <a:solidFill>
                  <a:srgbClr val="C00000"/>
                </a:solidFill>
              </a:rPr>
              <a:t>Расчет срока кредита при выплате известными суммами.</a:t>
            </a:r>
            <a:br>
              <a:rPr lang="ru-RU" b="1" i="1" dirty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869160"/>
            <a:ext cx="4114800" cy="1257003"/>
          </a:xfrm>
        </p:spPr>
        <p:txBody>
          <a:bodyPr/>
          <a:lstStyle/>
          <a:p>
            <a:r>
              <a:rPr lang="ru-RU" dirty="0" smtClean="0"/>
              <a:t>Ответ: 5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556792"/>
            <a:ext cx="8424936" cy="21602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62068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Расчет срока кредита при выплате известными суммами.</a:t>
            </a:r>
            <a:br>
              <a:rPr lang="ru-RU" b="1" i="1" dirty="0" smtClean="0">
                <a:solidFill>
                  <a:srgbClr val="C0000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3861049"/>
            <a:ext cx="4186808" cy="936104"/>
          </a:xfrm>
        </p:spPr>
        <p:txBody>
          <a:bodyPr/>
          <a:lstStyle/>
          <a:p>
            <a:r>
              <a:rPr lang="ru-RU" dirty="0" smtClean="0"/>
              <a:t>Ответ:5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16832"/>
            <a:ext cx="8208912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>
              <a:defRPr/>
            </a:pPr>
            <a:r>
              <a:rPr lang="ru-RU" b="1" i="1" dirty="0">
                <a:solidFill>
                  <a:srgbClr val="C00000"/>
                </a:solidFill>
              </a:rPr>
              <a:t>Расчет срока кредита при выплате известными суммами.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67544" y="2996952"/>
            <a:ext cx="2242592" cy="720080"/>
          </a:xfrm>
        </p:spPr>
        <p:txBody>
          <a:bodyPr/>
          <a:lstStyle/>
          <a:p>
            <a:r>
              <a:rPr lang="ru-RU" dirty="0" smtClean="0"/>
              <a:t>Ответ:7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628800"/>
            <a:ext cx="8568952" cy="12241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Расчет срока кредита при выплате известными суммами.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4509120"/>
            <a:ext cx="3610744" cy="1617043"/>
          </a:xfrm>
        </p:spPr>
        <p:txBody>
          <a:bodyPr/>
          <a:lstStyle/>
          <a:p>
            <a:r>
              <a:rPr lang="ru-RU" dirty="0" smtClean="0"/>
              <a:t>Ответ: 9</a:t>
            </a: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2060848"/>
            <a:ext cx="8352928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193</TotalTime>
  <Words>308</Words>
  <Application>Microsoft Office PowerPoint</Application>
  <PresentationFormat>Экран (4:3)</PresentationFormat>
  <Paragraphs>104</Paragraphs>
  <Slides>34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Официальная</vt:lpstr>
      <vt:lpstr>Задание№17 </vt:lpstr>
      <vt:lpstr>Расчет срока кредита при выплате известными суммами.</vt:lpstr>
      <vt:lpstr>Расчет срока кредита при выплате известными суммами.</vt:lpstr>
      <vt:lpstr>Слайд 4</vt:lpstr>
      <vt:lpstr>Расчет срока кредита при выплате известными суммами. </vt:lpstr>
      <vt:lpstr>Расчет срока кредита при выплате известными суммами. </vt:lpstr>
      <vt:lpstr>Расчет срока кредита при выплате известными суммами. </vt:lpstr>
      <vt:lpstr>Расчет срока кредита при выплате известными суммами.</vt:lpstr>
      <vt:lpstr>Расчет срока кредита при выплате известными суммами.</vt:lpstr>
      <vt:lpstr>Расчет срока кредита при выплате известными суммами.</vt:lpstr>
      <vt:lpstr>Расчет срока кредита при выплате известными суммами .</vt:lpstr>
      <vt:lpstr>Ответ:375 1000</vt:lpstr>
      <vt:lpstr>Выплата долга за равные платежи. </vt:lpstr>
      <vt:lpstr>Выплата долга за равные платежи.</vt:lpstr>
      <vt:lpstr>Расчет суммы выплаты.</vt:lpstr>
      <vt:lpstr>Расчет суммы выплаты.</vt:lpstr>
      <vt:lpstr>Расчет суммы выплаты.</vt:lpstr>
      <vt:lpstr>Расчет суммы выплаты.</vt:lpstr>
      <vt:lpstr>Слайд 19</vt:lpstr>
      <vt:lpstr>Расчет суммы выплаты. </vt:lpstr>
      <vt:lpstr>Слайд 21</vt:lpstr>
      <vt:lpstr>Расчет процентной ставки.</vt:lpstr>
      <vt:lpstr>Расчет процентной ставки.</vt:lpstr>
      <vt:lpstr>Расчет процентной ставки.</vt:lpstr>
      <vt:lpstr>Расчет процентной ставки.</vt:lpstr>
      <vt:lpstr>Расчет процентной ставки.</vt:lpstr>
      <vt:lpstr>Слайд 27</vt:lpstr>
      <vt:lpstr>Расчет суммы кредита.</vt:lpstr>
      <vt:lpstr>Слайд 29</vt:lpstr>
      <vt:lpstr>Слайд 30</vt:lpstr>
      <vt:lpstr>Расчет суммы кредита. </vt:lpstr>
      <vt:lpstr>Расчет суммы кредита. </vt:lpstr>
      <vt:lpstr>Расчет суммы кредита. </vt:lpstr>
      <vt:lpstr>Расчет суммы кредита. 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Выплаты известными суммами.</dc:title>
  <dc:creator>1</dc:creator>
  <cp:lastModifiedBy>slavik</cp:lastModifiedBy>
  <cp:revision>22</cp:revision>
  <dcterms:created xsi:type="dcterms:W3CDTF">2014-11-24T17:20:09Z</dcterms:created>
  <dcterms:modified xsi:type="dcterms:W3CDTF">2019-12-01T18:51:32Z</dcterms:modified>
</cp:coreProperties>
</file>