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6" r:id="rId2"/>
    <p:sldId id="267" r:id="rId3"/>
    <p:sldId id="268" r:id="rId4"/>
    <p:sldId id="273" r:id="rId5"/>
    <p:sldId id="256" r:id="rId6"/>
    <p:sldId id="272" r:id="rId7"/>
    <p:sldId id="270" r:id="rId8"/>
    <p:sldId id="275" r:id="rId9"/>
    <p:sldId id="276" r:id="rId10"/>
    <p:sldId id="277" r:id="rId11"/>
    <p:sldId id="278" r:id="rId12"/>
    <p:sldId id="279" r:id="rId13"/>
    <p:sldId id="274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2.jpeg"/><Relationship Id="rId7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2.jpeg"/><Relationship Id="rId7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dn.eksmo.ru/v2/430000000000140836/COVER/cover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0560" y="23224"/>
            <a:ext cx="2811940" cy="3670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сеобщая история. История Нового времени. 7 класс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4822" y="3273330"/>
            <a:ext cx="2486351" cy="3411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xn--90ae6ab.xn--p1ai/wp-content/uploads/2014/10/NL-%D0%9F%D0%B5%D1%80%D0%B2%D1%8B%D0%B9-%D0%BB%D0%B8%D1%81%D1%82-%D0%9F%D0%BE%D0%B2%D0%B5%D1%81%D1%82%D0%B8-%D0%B2%D1%80%D0%B5%D0%BC%D0%B5%D0%BD%D0%BD%D1%8B%D1%85-%D0%BB%D0%B5%D1%8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70" r="7889" b="9577"/>
          <a:stretch/>
        </p:blipFill>
        <p:spPr bwMode="auto">
          <a:xfrm>
            <a:off x="40406" y="94351"/>
            <a:ext cx="3744416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8424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2123833"/>
              </p:ext>
            </p:extLst>
          </p:nvPr>
        </p:nvGraphicFramePr>
        <p:xfrm>
          <a:off x="395536" y="404664"/>
          <a:ext cx="8208912" cy="5120640"/>
        </p:xfrm>
        <a:graphic>
          <a:graphicData uri="http://schemas.openxmlformats.org/drawingml/2006/table">
            <a:tbl>
              <a:tblPr firstRow="1" firstCol="1" bandRow="1"/>
              <a:tblGrid>
                <a:gridCol w="8208912"/>
              </a:tblGrid>
              <a:tr h="840093">
                <a:tc>
                  <a:txBody>
                    <a:bodyPr/>
                    <a:lstStyle/>
                    <a:p>
                      <a:pPr algn="just" fontAlgn="base"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Calibri"/>
                          <a:ea typeface="Times New Roman"/>
                        </a:rPr>
                        <a:t>3 Как вы думаете: что Тацит назвал суеверием и пагубой?</a:t>
                      </a:r>
                      <a:endParaRPr lang="ru-RU" sz="28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0467">
                <a:tc>
                  <a:txBody>
                    <a:bodyPr/>
                    <a:lstStyle/>
                    <a:p>
                      <a:pPr algn="just" fontAlgn="base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Calibri"/>
                          <a:ea typeface="Times New Roman"/>
                        </a:rPr>
                        <a:t>«Христа, от имени которого происходит это название (христиане), казнил при Тиберии прокуратор Понтий Пилат; подавленное на время, это зловредное суеверие вновь прорываться стало наружу, и не только в Иудее, откуда пошла эта пагуба, но и в Риме»</a:t>
                      </a:r>
                    </a:p>
                    <a:p>
                      <a:pPr algn="just" fontAlgn="base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Calibri"/>
                          <a:ea typeface="Times New Roman"/>
                        </a:rPr>
                        <a:t> (</a:t>
                      </a:r>
                      <a:r>
                        <a:rPr lang="ru-RU" sz="2800" i="1" dirty="0">
                          <a:effectLst/>
                          <a:latin typeface="Calibri"/>
                          <a:ea typeface="Times New Roman"/>
                        </a:rPr>
                        <a:t>из рассказа крупнейшего римского историка Тацита (55-120 гг.) о пожаре Рима (64 г.), бывшего во времена правления императора Нерона (54-68 гг.)</a:t>
                      </a:r>
                      <a:r>
                        <a:rPr lang="ru-RU" sz="2800" dirty="0">
                          <a:effectLst/>
                          <a:latin typeface="Calibri"/>
                          <a:ea typeface="Times New Roman"/>
                        </a:rPr>
                        <a:t>).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2714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2740487"/>
              </p:ext>
            </p:extLst>
          </p:nvPr>
        </p:nvGraphicFramePr>
        <p:xfrm>
          <a:off x="611560" y="332656"/>
          <a:ext cx="7992888" cy="5559234"/>
        </p:xfrm>
        <a:graphic>
          <a:graphicData uri="http://schemas.openxmlformats.org/drawingml/2006/table">
            <a:tbl>
              <a:tblPr firstRow="1" firstCol="1" bandRow="1"/>
              <a:tblGrid>
                <a:gridCol w="7992888"/>
              </a:tblGrid>
              <a:tr h="438594">
                <a:tc>
                  <a:txBody>
                    <a:bodyPr/>
                    <a:lstStyle/>
                    <a:p>
                      <a:pPr algn="just" fontAlgn="base"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Calibri"/>
                          <a:ea typeface="Times New Roman"/>
                        </a:rPr>
                        <a:t>4 Определите отношение Флавия ко Христу и христианам</a:t>
                      </a:r>
                      <a:endParaRPr lang="ru-RU" sz="24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85942">
                <a:tc>
                  <a:txBody>
                    <a:bodyPr/>
                    <a:lstStyle/>
                    <a:p>
                      <a:pPr algn="just" fontAlgn="base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</a:rPr>
                        <a:t>«Около этого времени [при Понтии Пилате] жил Иисус, человек мудрый, если Его вообще можно назвать человеком. Он совершил изумительные деяния и стал наставником тех людей, которые охотно воспринимали истину. Он привлек к себе многих иудеев и эллинов. То был Христос. По настоянию наших влиятельных лиц Пилат приговорил Его к кресту. Но те, кто раньше любили Его, не прекращали этого и теперь. На третий день Он вновь явился им живой, как возвестили о Нем и о многих других Его чудесах </a:t>
                      </a:r>
                      <a:r>
                        <a:rPr lang="ru-RU" sz="2400" dirty="0" err="1">
                          <a:effectLst/>
                          <a:latin typeface="Calibri"/>
                          <a:ea typeface="Times New Roman"/>
                        </a:rPr>
                        <a:t>богодухновенные</a:t>
                      </a:r>
                      <a:r>
                        <a:rPr lang="ru-RU" sz="2400" dirty="0">
                          <a:effectLst/>
                          <a:latin typeface="Calibri"/>
                          <a:ea typeface="Times New Roman"/>
                        </a:rPr>
                        <a:t> пророки. Поныне еще существуют так называемые христиане, именующие себя, таким образом, по Его имени» </a:t>
                      </a:r>
                    </a:p>
                    <a:p>
                      <a:pPr algn="just" fontAlgn="base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</a:rPr>
                        <a:t>(</a:t>
                      </a:r>
                      <a:r>
                        <a:rPr lang="ru-RU" sz="2400" i="1" dirty="0">
                          <a:effectLst/>
                          <a:latin typeface="Calibri"/>
                          <a:ea typeface="Times New Roman"/>
                        </a:rPr>
                        <a:t>историк Иосиф Флавий (37-100 гг.). Из сочинения «Иудейские древности», написанного около 93 года</a:t>
                      </a:r>
                      <a:r>
                        <a:rPr lang="ru-RU" sz="2400" dirty="0">
                          <a:effectLst/>
                          <a:latin typeface="Calibri"/>
                          <a:ea typeface="Times New Roman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2992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8878423"/>
              </p:ext>
            </p:extLst>
          </p:nvPr>
        </p:nvGraphicFramePr>
        <p:xfrm>
          <a:off x="395536" y="476672"/>
          <a:ext cx="8208912" cy="5741710"/>
        </p:xfrm>
        <a:graphic>
          <a:graphicData uri="http://schemas.openxmlformats.org/drawingml/2006/table">
            <a:tbl>
              <a:tblPr firstRow="1" firstCol="1" bandRow="1"/>
              <a:tblGrid>
                <a:gridCol w="8208912"/>
              </a:tblGrid>
              <a:tr h="621070">
                <a:tc>
                  <a:txBody>
                    <a:bodyPr/>
                    <a:lstStyle/>
                    <a:p>
                      <a:pPr algn="just" fontAlgn="base"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Calibri"/>
                          <a:ea typeface="Times New Roman"/>
                        </a:rPr>
                        <a:t>5 О чём свидетельствуют эти записи?</a:t>
                      </a:r>
                      <a:endParaRPr lang="ru-RU" sz="28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47483">
                <a:tc>
                  <a:txBody>
                    <a:bodyPr/>
                    <a:lstStyle/>
                    <a:p>
                      <a:pPr algn="just" fontAlgn="base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Calibri"/>
                          <a:ea typeface="Times New Roman"/>
                        </a:rPr>
                        <a:t>Он родился от Марии (</a:t>
                      </a:r>
                      <a:r>
                        <a:rPr lang="ru-RU" sz="2800" dirty="0" err="1">
                          <a:effectLst/>
                          <a:latin typeface="Calibri"/>
                          <a:ea typeface="Times New Roman"/>
                        </a:rPr>
                        <a:t>Шаббат</a:t>
                      </a:r>
                      <a:r>
                        <a:rPr lang="ru-RU" sz="2800" dirty="0">
                          <a:effectLst/>
                          <a:latin typeface="Calibri"/>
                          <a:ea typeface="Times New Roman"/>
                        </a:rPr>
                        <a:t>, 104, 2), которая происходила из рода </a:t>
                      </a:r>
                      <a:r>
                        <a:rPr lang="ru-RU" sz="2800" dirty="0" err="1">
                          <a:effectLst/>
                          <a:latin typeface="Calibri"/>
                          <a:ea typeface="Times New Roman"/>
                        </a:rPr>
                        <a:t>Давидова</a:t>
                      </a:r>
                      <a:r>
                        <a:rPr lang="ru-RU" sz="2800" dirty="0">
                          <a:effectLst/>
                          <a:latin typeface="Calibri"/>
                          <a:ea typeface="Times New Roman"/>
                        </a:rPr>
                        <a:t>; что с Иосифом и Марией Он бежал в Египет, где научился магии, и с ее помощью (или с помощью украденного имени Божия) творил чудеса, говорил, что взойдет на небо и «делал Себя Богом» (</a:t>
                      </a:r>
                      <a:r>
                        <a:rPr lang="ru-RU" sz="2800" dirty="0" err="1">
                          <a:effectLst/>
                          <a:latin typeface="Calibri"/>
                          <a:ea typeface="Times New Roman"/>
                        </a:rPr>
                        <a:t>Санхедрин</a:t>
                      </a:r>
                      <a:r>
                        <a:rPr lang="ru-RU" sz="2800" dirty="0">
                          <a:effectLst/>
                          <a:latin typeface="Calibri"/>
                          <a:ea typeface="Times New Roman"/>
                        </a:rPr>
                        <a:t>, 107, 2); что накануне Пасхи Он был повешен, ибо предался чародейству, соблазнял иудеев переходом в чужую религию и в Его оправдание никто ничего не сказал; что Он был царской крови (</a:t>
                      </a:r>
                      <a:r>
                        <a:rPr lang="ru-RU" sz="2800" dirty="0" err="1">
                          <a:effectLst/>
                          <a:latin typeface="Calibri"/>
                          <a:ea typeface="Times New Roman"/>
                        </a:rPr>
                        <a:t>Санхедрин</a:t>
                      </a:r>
                      <a:r>
                        <a:rPr lang="ru-RU" sz="2800" dirty="0">
                          <a:effectLst/>
                          <a:latin typeface="Calibri"/>
                          <a:ea typeface="Times New Roman"/>
                        </a:rPr>
                        <a:t>, 43, 1)</a:t>
                      </a:r>
                    </a:p>
                    <a:p>
                      <a:pPr algn="just" fontAlgn="base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Calibri"/>
                          <a:ea typeface="Times New Roman"/>
                        </a:rPr>
                        <a:t>(</a:t>
                      </a:r>
                      <a:r>
                        <a:rPr lang="ru-RU" sz="2800" i="1" dirty="0">
                          <a:effectLst/>
                          <a:latin typeface="Calibri"/>
                          <a:ea typeface="Times New Roman"/>
                        </a:rPr>
                        <a:t>Талмуд – священная книга для иудеев, </a:t>
                      </a:r>
                      <a:r>
                        <a:rPr lang="ru-RU" sz="2800" i="1" dirty="0" err="1">
                          <a:effectLst/>
                          <a:latin typeface="Calibri"/>
                          <a:ea typeface="Times New Roman"/>
                        </a:rPr>
                        <a:t>Шаббат</a:t>
                      </a:r>
                      <a:r>
                        <a:rPr lang="ru-RU" sz="2800" i="1" dirty="0">
                          <a:effectLst/>
                          <a:latin typeface="Calibri"/>
                          <a:ea typeface="Times New Roman"/>
                        </a:rPr>
                        <a:t> и </a:t>
                      </a:r>
                      <a:r>
                        <a:rPr lang="ru-RU" sz="2800" i="1" dirty="0" err="1">
                          <a:effectLst/>
                          <a:latin typeface="Calibri"/>
                          <a:ea typeface="Times New Roman"/>
                        </a:rPr>
                        <a:t>Санхедрин</a:t>
                      </a:r>
                      <a:r>
                        <a:rPr lang="ru-RU" sz="2800" i="1" dirty="0">
                          <a:effectLst/>
                          <a:latin typeface="Calibri"/>
                          <a:ea typeface="Times New Roman"/>
                        </a:rPr>
                        <a:t> – части Талмуда</a:t>
                      </a:r>
                      <a:r>
                        <a:rPr lang="ru-RU" sz="2800" dirty="0">
                          <a:effectLst/>
                          <a:latin typeface="Calibri"/>
                          <a:ea typeface="Times New Roman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1972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s://xn--90ae6ab.xn--p1ai/wp-content/uploads/2014/10/NL-%D0%9F%D0%B5%D1%80%D0%B2%D1%8B%D0%B9-%D0%BB%D0%B8%D1%81%D1%82-%D0%9F%D0%BE%D0%B2%D0%B5%D1%81%D1%82%D0%B8-%D0%B2%D1%80%D0%B5%D0%BC%D0%B5%D0%BD%D0%BD%D1%8B%D1%85-%D0%BB%D0%B5%D1%8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70" r="7889" b="9577"/>
          <a:stretch/>
        </p:blipFill>
        <p:spPr bwMode="auto">
          <a:xfrm>
            <a:off x="40406" y="94351"/>
            <a:ext cx="2817804" cy="2655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Всеобщая история. История Нового времени. 7 класс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829269"/>
            <a:ext cx="2081148" cy="2855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cdn.eksmo.ru/v2/430000000000140836/COVER/cover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4332" y="45206"/>
            <a:ext cx="2020577" cy="2637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images.wbstatic.net/big/new/17150000/17156269-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7" r="3189" b="1993"/>
          <a:stretch/>
        </p:blipFill>
        <p:spPr bwMode="auto">
          <a:xfrm>
            <a:off x="305348" y="3829269"/>
            <a:ext cx="2178420" cy="2855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https://www.ukazka.ru/img/g/uk37320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69778"/>
            <a:ext cx="1905644" cy="2679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s3.amazonaws.com/images.ecwid.com/images/15551150/223913813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4333" y="3829269"/>
            <a:ext cx="2008148" cy="285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cv7.litres.ru/pub/c/pdf-kniga/cover_max1500/9306972-raznoe-evangelie-930697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9251" y="1628800"/>
            <a:ext cx="2718453" cy="3737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8115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0 L -0.69306 0.52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653" y="2625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08 -0.11945 L -0.3816 -0.3923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26" y="-1365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7037E-6 L 0.35156 0.2701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69" y="1349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167 -0.07732 L 0.6941 -0.5289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22" y="-225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7037E-6 L -0.21614 0.0004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16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ages.wbstatic.net/big/new/17150000/17156269-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7" r="3189" b="1993"/>
          <a:stretch/>
        </p:blipFill>
        <p:spPr bwMode="auto">
          <a:xfrm>
            <a:off x="120729" y="160338"/>
            <a:ext cx="3015662" cy="395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s3.amazonaws.com/images.ecwid.com/images/15551150/22391381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12737"/>
            <a:ext cx="2756706" cy="4172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6" descr="https://cdn1.ozone.ru/s3/multimedia-6/604920927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8" descr="https://cdn1.ozone.ru/s3/multimedia-6/604920927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8" name="Picture 10" descr="https://www.ukazka.ru/img/g/uk37320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780927"/>
            <a:ext cx="2781913" cy="3912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5856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cv7.litres.ru/pub/c/pdf-kniga/cover_max1500/9306972-raznoe-evangelie-930697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34039"/>
            <a:ext cx="4361395" cy="5996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1524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s://xn--90ae6ab.xn--p1ai/wp-content/uploads/2014/10/NL-%D0%9F%D0%B5%D1%80%D0%B2%D1%8B%D0%B9-%D0%BB%D0%B8%D1%81%D1%82-%D0%9F%D0%BE%D0%B2%D0%B5%D1%81%D1%82%D0%B8-%D0%B2%D1%80%D0%B5%D0%BC%D0%B5%D0%BD%D0%BD%D1%8B%D1%85-%D0%BB%D0%B5%D1%8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70" r="7889" b="9577"/>
          <a:stretch/>
        </p:blipFill>
        <p:spPr bwMode="auto">
          <a:xfrm>
            <a:off x="40406" y="94351"/>
            <a:ext cx="2817804" cy="2655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Всеобщая история. История Нового времени. 7 класс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829269"/>
            <a:ext cx="2081148" cy="2855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cdn.eksmo.ru/v2/430000000000140836/COVER/cover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4332" y="45206"/>
            <a:ext cx="2020577" cy="2637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images.wbstatic.net/big/new/17150000/17156269-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7" r="3189" b="1993"/>
          <a:stretch/>
        </p:blipFill>
        <p:spPr bwMode="auto">
          <a:xfrm>
            <a:off x="305348" y="3829269"/>
            <a:ext cx="2178420" cy="2855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https://www.ukazka.ru/img/g/uk37320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69778"/>
            <a:ext cx="1905644" cy="2679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s3.amazonaws.com/images.ecwid.com/images/15551150/223913813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4333" y="3829269"/>
            <a:ext cx="2008148" cy="285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cv7.litres.ru/pub/c/pdf-kniga/cover_max1500/9306972-raznoe-evangelie-930697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9251" y="1628800"/>
            <a:ext cx="2718453" cy="3737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5714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84 0.03865 L -0.69514 0.5604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924" y="2608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08 -0.11945 L -0.3816 -0.3923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26" y="-1365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7037E-6 L 0.35156 0.2701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69" y="1349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167 -0.07732 L 0.6941 -0.5289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22" y="-225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124744"/>
            <a:ext cx="7175351" cy="1793167"/>
          </a:xfrm>
        </p:spPr>
        <p:txBody>
          <a:bodyPr/>
          <a:lstStyle/>
          <a:p>
            <a:r>
              <a:rPr lang="ru-RU" dirty="0" smtClean="0"/>
              <a:t>Историчность евангельских событий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6993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s://pbs.twimg.com/media/DdtTjqJVwAA-fwS.jpg:lar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3459"/>
            <a:ext cx="8856984" cy="6581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7289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b.radikal.ru/b11/1903/77/67745a3ddad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1336"/>
            <a:ext cx="5688632" cy="676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8654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2292184"/>
              </p:ext>
            </p:extLst>
          </p:nvPr>
        </p:nvGraphicFramePr>
        <p:xfrm>
          <a:off x="251520" y="260648"/>
          <a:ext cx="8496944" cy="6262301"/>
        </p:xfrm>
        <a:graphic>
          <a:graphicData uri="http://schemas.openxmlformats.org/drawingml/2006/table">
            <a:tbl>
              <a:tblPr firstRow="1" firstCol="1" bandRow="1"/>
              <a:tblGrid>
                <a:gridCol w="8496944"/>
              </a:tblGrid>
              <a:tr h="384923">
                <a:tc>
                  <a:txBody>
                    <a:bodyPr/>
                    <a:lstStyle/>
                    <a:p>
                      <a:pPr algn="just" fontAlgn="base">
                        <a:spcAft>
                          <a:spcPts val="0"/>
                        </a:spcAft>
                      </a:pPr>
                      <a:r>
                        <a:rPr lang="ru-RU" sz="2200" b="1">
                          <a:effectLst/>
                          <a:latin typeface="Calibri"/>
                          <a:ea typeface="Times New Roman"/>
                        </a:rPr>
                        <a:t>1 Найдите строчки, где упоминается Иисус. Как его назвал Серапион?</a:t>
                      </a:r>
                      <a:endParaRPr lang="ru-RU" sz="22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91741">
                <a:tc>
                  <a:txBody>
                    <a:bodyPr/>
                    <a:lstStyle/>
                    <a:p>
                      <a:pPr algn="just" fontAlgn="base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Calibri"/>
                          <a:ea typeface="Times New Roman"/>
                        </a:rPr>
                        <a:t>«Скажи нам, мудрейший из людей: на какое обладание может положиться человек? Ибо какую пользу получили афиняне от того, что они убили Сократа, – ведь возмездием им за это был голод и чума?</a:t>
                      </a:r>
                    </a:p>
                    <a:p>
                      <a:pPr algn="just" fontAlgn="base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Calibri"/>
                          <a:ea typeface="Times New Roman"/>
                        </a:rPr>
                        <a:t>Или </a:t>
                      </a:r>
                      <a:r>
                        <a:rPr lang="ru-RU" sz="2200" dirty="0" err="1">
                          <a:effectLst/>
                          <a:latin typeface="Calibri"/>
                          <a:ea typeface="Times New Roman"/>
                        </a:rPr>
                        <a:t>самосцы</a:t>
                      </a:r>
                      <a:r>
                        <a:rPr lang="ru-RU" sz="2200" dirty="0">
                          <a:effectLst/>
                          <a:latin typeface="Calibri"/>
                          <a:ea typeface="Times New Roman"/>
                        </a:rPr>
                        <a:t>, что сожгли Пифагора, – ведь вся страна их в один миг была занесена песком?</a:t>
                      </a:r>
                    </a:p>
                    <a:p>
                      <a:pPr algn="just" fontAlgn="base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Calibri"/>
                          <a:ea typeface="Times New Roman"/>
                        </a:rPr>
                        <a:t>Или иудеи от казни своего Мудрого Царя – ведь с этого времени у них было отнято царство?</a:t>
                      </a:r>
                    </a:p>
                    <a:p>
                      <a:pPr algn="just" fontAlgn="base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Calibri"/>
                          <a:ea typeface="Times New Roman"/>
                        </a:rPr>
                        <a:t>Ибо Бог справедливо воздал за этих трех мудрецов: афиняне умерли от голода, </a:t>
                      </a:r>
                      <a:r>
                        <a:rPr lang="ru-RU" sz="2200" dirty="0" err="1">
                          <a:effectLst/>
                          <a:latin typeface="Calibri"/>
                          <a:ea typeface="Times New Roman"/>
                        </a:rPr>
                        <a:t>самосцы</a:t>
                      </a:r>
                      <a:r>
                        <a:rPr lang="ru-RU" sz="2200" dirty="0">
                          <a:effectLst/>
                          <a:latin typeface="Calibri"/>
                          <a:ea typeface="Times New Roman"/>
                        </a:rPr>
                        <a:t> были затоплены морем, иудеи сокрушены и изгнаны из своего царства, живут повсюду в рассеянии.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Сократ не умер! благодаря Платону; ни Пифагор: благодаря кумиру Геры; ни Мудрый Царь: благодаря новым законам, которые Он дал»</a:t>
                      </a:r>
                      <a:endParaRPr lang="ru-RU" sz="2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ru-RU" sz="2200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письмо Мары бар Серапиона, сирийского философа, к своему сыну, написанное из плена в конце I – начале II века.)</a:t>
                      </a:r>
                      <a:endParaRPr lang="ru-RU" sz="2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4246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7860465"/>
              </p:ext>
            </p:extLst>
          </p:nvPr>
        </p:nvGraphicFramePr>
        <p:xfrm>
          <a:off x="251520" y="332656"/>
          <a:ext cx="8424936" cy="5904656"/>
        </p:xfrm>
        <a:graphic>
          <a:graphicData uri="http://schemas.openxmlformats.org/drawingml/2006/table">
            <a:tbl>
              <a:tblPr firstRow="1" firstCol="1" bandRow="1"/>
              <a:tblGrid>
                <a:gridCol w="8424936"/>
              </a:tblGrid>
              <a:tr h="843523">
                <a:tc>
                  <a:txBody>
                    <a:bodyPr/>
                    <a:lstStyle/>
                    <a:p>
                      <a:pPr algn="just" fontAlgn="base"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Calibri"/>
                          <a:ea typeface="Times New Roman"/>
                        </a:rPr>
                        <a:t>2 Что описывает Плиний? Как бы мы сейчас назвали одним словом</a:t>
                      </a:r>
                      <a:r>
                        <a:rPr lang="ru-RU" sz="2400">
                          <a:effectLst/>
                          <a:latin typeface="Calibri"/>
                          <a:ea typeface="Times New Roman"/>
                        </a:rPr>
                        <a:t> </a:t>
                      </a:r>
                      <a:r>
                        <a:rPr lang="ru-RU" sz="2400" b="1">
                          <a:effectLst/>
                          <a:latin typeface="Calibri"/>
                          <a:ea typeface="Times New Roman"/>
                        </a:rPr>
                        <a:t>эти действия?</a:t>
                      </a:r>
                      <a:endParaRPr lang="ru-RU" sz="24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61133">
                <a:tc>
                  <a:txBody>
                    <a:bodyPr/>
                    <a:lstStyle/>
                    <a:p>
                      <a:pPr algn="just" fontAlgn="base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</a:rPr>
                        <a:t>«…они, обычно по определенным дням, собирались до рассвета; воспевали, чередуясь, Христа как Бога и клятвенно обязывались не преступления совершать, а воздерживаться от воровства, грабежа, прелюбодеяния, нарушения слова, отказа выдать доверенное. После этого они обыкновенно расходились и приходили опять для принятия пищи, обычной и невинной» </a:t>
                      </a:r>
                    </a:p>
                    <a:p>
                      <a:pPr algn="just" fontAlgn="base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</a:rPr>
                        <a:t>(</a:t>
                      </a:r>
                      <a:r>
                        <a:rPr lang="ru-RU" sz="2400" i="1" dirty="0">
                          <a:effectLst/>
                          <a:latin typeface="Calibri"/>
                          <a:ea typeface="Times New Roman"/>
                        </a:rPr>
                        <a:t>из письма Плиния Младшего (†114 г.) императору Трояну</a:t>
                      </a:r>
                      <a:r>
                        <a:rPr lang="ru-RU" sz="2400" dirty="0">
                          <a:effectLst/>
                          <a:latin typeface="Calibri"/>
                          <a:ea typeface="Times New Roman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0882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293</TotalTime>
  <Words>370</Words>
  <Application>Microsoft Office PowerPoint</Application>
  <PresentationFormat>Экран (4:3)</PresentationFormat>
  <Paragraphs>20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Историчность евангельских событий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Школа №33</cp:lastModifiedBy>
  <cp:revision>18</cp:revision>
  <dcterms:created xsi:type="dcterms:W3CDTF">2021-09-21T22:05:32Z</dcterms:created>
  <dcterms:modified xsi:type="dcterms:W3CDTF">2021-09-29T14:19:48Z</dcterms:modified>
</cp:coreProperties>
</file>