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8" r:id="rId2"/>
    <p:sldMasterId id="2147483744" r:id="rId3"/>
  </p:sldMasterIdLst>
  <p:notesMasterIdLst>
    <p:notesMasterId r:id="rId58"/>
  </p:notesMasterIdLst>
  <p:sldIdLst>
    <p:sldId id="256" r:id="rId4"/>
    <p:sldId id="304" r:id="rId5"/>
    <p:sldId id="305" r:id="rId6"/>
    <p:sldId id="306" r:id="rId7"/>
    <p:sldId id="307" r:id="rId8"/>
    <p:sldId id="309" r:id="rId9"/>
    <p:sldId id="258" r:id="rId10"/>
    <p:sldId id="259" r:id="rId11"/>
    <p:sldId id="282" r:id="rId12"/>
    <p:sldId id="283" r:id="rId13"/>
    <p:sldId id="284" r:id="rId14"/>
    <p:sldId id="285" r:id="rId15"/>
    <p:sldId id="31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60" r:id="rId35"/>
    <p:sldId id="261" r:id="rId36"/>
    <p:sldId id="262" r:id="rId37"/>
    <p:sldId id="263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311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DFE0E-1D72-4D83-ADBD-22833874FC3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FE9AB-C27C-41F4-B6C6-063065077F8A}">
      <dgm:prSet phldrT="[Текст]" custT="1"/>
      <dgm:spPr/>
      <dgm:t>
        <a:bodyPr/>
        <a:lstStyle/>
        <a:p>
          <a:r>
            <a:rPr lang="ru-RU" sz="2400" dirty="0" smtClean="0"/>
            <a:t>Предметной</a:t>
          </a:r>
          <a:endParaRPr lang="ru-RU" sz="2400" dirty="0"/>
        </a:p>
      </dgm:t>
    </dgm:pt>
    <dgm:pt modelId="{0809CFAE-AF69-4D5A-BAF0-7F40FBF445B4}" type="parTrans" cxnId="{AE6C0AEC-88AA-42B1-BF9F-DC74FD3AD7F2}">
      <dgm:prSet/>
      <dgm:spPr/>
      <dgm:t>
        <a:bodyPr/>
        <a:lstStyle/>
        <a:p>
          <a:endParaRPr lang="ru-RU"/>
        </a:p>
      </dgm:t>
    </dgm:pt>
    <dgm:pt modelId="{3390BB7F-CDD9-4460-8E7E-232A8434B98B}" type="sibTrans" cxnId="{AE6C0AEC-88AA-42B1-BF9F-DC74FD3AD7F2}">
      <dgm:prSet/>
      <dgm:spPr/>
      <dgm:t>
        <a:bodyPr/>
        <a:lstStyle/>
        <a:p>
          <a:endParaRPr lang="ru-RU"/>
        </a:p>
      </dgm:t>
    </dgm:pt>
    <dgm:pt modelId="{E38005B7-E223-4466-90AF-D495C681D4B1}">
      <dgm:prSet phldrT="[Текст]" custT="1"/>
      <dgm:spPr/>
      <dgm:t>
        <a:bodyPr/>
        <a:lstStyle/>
        <a:p>
          <a:r>
            <a:rPr lang="ru-RU" sz="1800" dirty="0" err="1" smtClean="0"/>
            <a:t>Метапредметной</a:t>
          </a:r>
          <a:endParaRPr lang="ru-RU" sz="1800" dirty="0"/>
        </a:p>
      </dgm:t>
    </dgm:pt>
    <dgm:pt modelId="{18C4EA22-B9E4-4112-AE54-BC544FCEFAB5}" type="parTrans" cxnId="{25442161-92BD-40F7-ADD1-F4887A3EF3CE}">
      <dgm:prSet/>
      <dgm:spPr/>
      <dgm:t>
        <a:bodyPr/>
        <a:lstStyle/>
        <a:p>
          <a:endParaRPr lang="ru-RU"/>
        </a:p>
      </dgm:t>
    </dgm:pt>
    <dgm:pt modelId="{6CC53238-8F71-4A0F-869A-D32C2FA51E83}" type="sibTrans" cxnId="{25442161-92BD-40F7-ADD1-F4887A3EF3CE}">
      <dgm:prSet/>
      <dgm:spPr/>
      <dgm:t>
        <a:bodyPr/>
        <a:lstStyle/>
        <a:p>
          <a:endParaRPr lang="ru-RU"/>
        </a:p>
      </dgm:t>
    </dgm:pt>
    <dgm:pt modelId="{FFF997AD-F158-4495-BE27-65F883BBA4C1}">
      <dgm:prSet phldrT="[Текст]" custT="1"/>
      <dgm:spPr/>
      <dgm:t>
        <a:bodyPr/>
        <a:lstStyle/>
        <a:p>
          <a:r>
            <a:rPr lang="ru-RU" sz="2400" dirty="0" smtClean="0"/>
            <a:t>ФУНКЦИОНАЛЬНОЙ ГРАМОТНОСТИ</a:t>
          </a:r>
          <a:endParaRPr lang="ru-RU" sz="2400" dirty="0"/>
        </a:p>
      </dgm:t>
    </dgm:pt>
    <dgm:pt modelId="{A67A9078-C0BE-44E9-9A02-70B03CF4883C}" type="parTrans" cxnId="{0E71B4FA-2335-4337-BCF3-4A05BB55CAC7}">
      <dgm:prSet/>
      <dgm:spPr/>
      <dgm:t>
        <a:bodyPr/>
        <a:lstStyle/>
        <a:p>
          <a:endParaRPr lang="ru-RU"/>
        </a:p>
      </dgm:t>
    </dgm:pt>
    <dgm:pt modelId="{5E68D98C-3979-427E-A342-910002216319}" type="sibTrans" cxnId="{0E71B4FA-2335-4337-BCF3-4A05BB55CAC7}">
      <dgm:prSet/>
      <dgm:spPr/>
      <dgm:t>
        <a:bodyPr/>
        <a:lstStyle/>
        <a:p>
          <a:endParaRPr lang="ru-RU"/>
        </a:p>
      </dgm:t>
    </dgm:pt>
    <dgm:pt modelId="{17081AB2-0462-4DD1-85D2-E50495569C8B}" type="pres">
      <dgm:prSet presAssocID="{E9BDFE0E-1D72-4D83-ADBD-22833874FC3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9C0B85-9F2E-407A-B3EC-6108D79D15DC}" type="pres">
      <dgm:prSet presAssocID="{175FE9AB-C27C-41F4-B6C6-063065077F8A}" presName="Accent1" presStyleCnt="0"/>
      <dgm:spPr/>
    </dgm:pt>
    <dgm:pt modelId="{B8E90B62-C867-4C6F-9365-520294E55808}" type="pres">
      <dgm:prSet presAssocID="{175FE9AB-C27C-41F4-B6C6-063065077F8A}" presName="Accent" presStyleLbl="node1" presStyleIdx="0" presStyleCnt="3" custScaleX="184501"/>
      <dgm:spPr/>
    </dgm:pt>
    <dgm:pt modelId="{0C6E9B7B-15F8-4DBA-88D6-1BC92D95235A}" type="pres">
      <dgm:prSet presAssocID="{175FE9AB-C27C-41F4-B6C6-063065077F8A}" presName="Parent1" presStyleLbl="revTx" presStyleIdx="0" presStyleCnt="3" custScaleX="231789" custScaleY="132166" custLinFactNeighborX="-1937" custLinFactNeighborY="-15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FF60F-02E2-49F5-B486-AAEC28290FF6}" type="pres">
      <dgm:prSet presAssocID="{E38005B7-E223-4466-90AF-D495C681D4B1}" presName="Accent2" presStyleCnt="0"/>
      <dgm:spPr/>
    </dgm:pt>
    <dgm:pt modelId="{25C34080-57D3-4212-95C1-CDDB1DF6A384}" type="pres">
      <dgm:prSet presAssocID="{E38005B7-E223-4466-90AF-D495C681D4B1}" presName="Accent" presStyleLbl="node1" presStyleIdx="1" presStyleCnt="3"/>
      <dgm:spPr/>
    </dgm:pt>
    <dgm:pt modelId="{154BB3F9-26A8-45A5-8EF3-6B232511158E}" type="pres">
      <dgm:prSet presAssocID="{E38005B7-E223-4466-90AF-D495C681D4B1}" presName="Parent2" presStyleLbl="revTx" presStyleIdx="1" presStyleCnt="3" custScaleX="331350" custLinFactNeighborX="51460" custLinFactNeighborY="8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5F94C-DAE9-4E64-B805-BA187E25BFE9}" type="pres">
      <dgm:prSet presAssocID="{FFF997AD-F158-4495-BE27-65F883BBA4C1}" presName="Accent3" presStyleCnt="0"/>
      <dgm:spPr/>
    </dgm:pt>
    <dgm:pt modelId="{3F27DB16-38F4-4FBC-863F-B055EE21D07F}" type="pres">
      <dgm:prSet presAssocID="{FFF997AD-F158-4495-BE27-65F883BBA4C1}" presName="Accent" presStyleLbl="node1" presStyleIdx="2" presStyleCnt="3" custScaleX="249366"/>
      <dgm:spPr/>
    </dgm:pt>
    <dgm:pt modelId="{CBE175E0-B15E-4809-9631-FD9C88192A2C}" type="pres">
      <dgm:prSet presAssocID="{FFF997AD-F158-4495-BE27-65F883BBA4C1}" presName="Parent3" presStyleLbl="revTx" presStyleIdx="2" presStyleCnt="3" custScaleX="359995" custScaleY="126964" custLinFactNeighborX="-4521" custLinFactNeighborY="232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29EAF-845C-4353-B831-508BE13319B7}" type="presOf" srcId="{E38005B7-E223-4466-90AF-D495C681D4B1}" destId="{154BB3F9-26A8-45A5-8EF3-6B232511158E}" srcOrd="0" destOrd="0" presId="urn:microsoft.com/office/officeart/2009/layout/CircleArrowProcess"/>
    <dgm:cxn modelId="{AE6C0AEC-88AA-42B1-BF9F-DC74FD3AD7F2}" srcId="{E9BDFE0E-1D72-4D83-ADBD-22833874FC37}" destId="{175FE9AB-C27C-41F4-B6C6-063065077F8A}" srcOrd="0" destOrd="0" parTransId="{0809CFAE-AF69-4D5A-BAF0-7F40FBF445B4}" sibTransId="{3390BB7F-CDD9-4460-8E7E-232A8434B98B}"/>
    <dgm:cxn modelId="{FE686C81-C2B5-4483-898E-C2E3CC51A81B}" type="presOf" srcId="{E9BDFE0E-1D72-4D83-ADBD-22833874FC37}" destId="{17081AB2-0462-4DD1-85D2-E50495569C8B}" srcOrd="0" destOrd="0" presId="urn:microsoft.com/office/officeart/2009/layout/CircleArrowProcess"/>
    <dgm:cxn modelId="{0E71B4FA-2335-4337-BCF3-4A05BB55CAC7}" srcId="{E9BDFE0E-1D72-4D83-ADBD-22833874FC37}" destId="{FFF997AD-F158-4495-BE27-65F883BBA4C1}" srcOrd="2" destOrd="0" parTransId="{A67A9078-C0BE-44E9-9A02-70B03CF4883C}" sibTransId="{5E68D98C-3979-427E-A342-910002216319}"/>
    <dgm:cxn modelId="{25442161-92BD-40F7-ADD1-F4887A3EF3CE}" srcId="{E9BDFE0E-1D72-4D83-ADBD-22833874FC37}" destId="{E38005B7-E223-4466-90AF-D495C681D4B1}" srcOrd="1" destOrd="0" parTransId="{18C4EA22-B9E4-4112-AE54-BC544FCEFAB5}" sibTransId="{6CC53238-8F71-4A0F-869A-D32C2FA51E83}"/>
    <dgm:cxn modelId="{C8A3E92F-B3B1-4C74-B8A3-8927053B4063}" type="presOf" srcId="{175FE9AB-C27C-41F4-B6C6-063065077F8A}" destId="{0C6E9B7B-15F8-4DBA-88D6-1BC92D95235A}" srcOrd="0" destOrd="0" presId="urn:microsoft.com/office/officeart/2009/layout/CircleArrowProcess"/>
    <dgm:cxn modelId="{8BEB3A64-2B2F-4AD6-B446-ACC321C65810}" type="presOf" srcId="{FFF997AD-F158-4495-BE27-65F883BBA4C1}" destId="{CBE175E0-B15E-4809-9631-FD9C88192A2C}" srcOrd="0" destOrd="0" presId="urn:microsoft.com/office/officeart/2009/layout/CircleArrowProcess"/>
    <dgm:cxn modelId="{FD25FDC5-E46C-4050-AFB7-4129068FFA43}" type="presParOf" srcId="{17081AB2-0462-4DD1-85D2-E50495569C8B}" destId="{9C9C0B85-9F2E-407A-B3EC-6108D79D15DC}" srcOrd="0" destOrd="0" presId="urn:microsoft.com/office/officeart/2009/layout/CircleArrowProcess"/>
    <dgm:cxn modelId="{3F557ADE-8CBA-4B53-A18B-C3869B31462F}" type="presParOf" srcId="{9C9C0B85-9F2E-407A-B3EC-6108D79D15DC}" destId="{B8E90B62-C867-4C6F-9365-520294E55808}" srcOrd="0" destOrd="0" presId="urn:microsoft.com/office/officeart/2009/layout/CircleArrowProcess"/>
    <dgm:cxn modelId="{240BC2FB-6ABA-4D59-BA5A-90107DE2E8F0}" type="presParOf" srcId="{17081AB2-0462-4DD1-85D2-E50495569C8B}" destId="{0C6E9B7B-15F8-4DBA-88D6-1BC92D95235A}" srcOrd="1" destOrd="0" presId="urn:microsoft.com/office/officeart/2009/layout/CircleArrowProcess"/>
    <dgm:cxn modelId="{E39AC132-4874-485D-BCDA-DFA3936E6DFD}" type="presParOf" srcId="{17081AB2-0462-4DD1-85D2-E50495569C8B}" destId="{0AEFF60F-02E2-49F5-B486-AAEC28290FF6}" srcOrd="2" destOrd="0" presId="urn:microsoft.com/office/officeart/2009/layout/CircleArrowProcess"/>
    <dgm:cxn modelId="{C7E914B0-4380-42BE-B270-FE740D338388}" type="presParOf" srcId="{0AEFF60F-02E2-49F5-B486-AAEC28290FF6}" destId="{25C34080-57D3-4212-95C1-CDDB1DF6A384}" srcOrd="0" destOrd="0" presId="urn:microsoft.com/office/officeart/2009/layout/CircleArrowProcess"/>
    <dgm:cxn modelId="{FFCBDDE2-2DFB-4A09-AC6A-9720BE8CB11B}" type="presParOf" srcId="{17081AB2-0462-4DD1-85D2-E50495569C8B}" destId="{154BB3F9-26A8-45A5-8EF3-6B232511158E}" srcOrd="3" destOrd="0" presId="urn:microsoft.com/office/officeart/2009/layout/CircleArrowProcess"/>
    <dgm:cxn modelId="{2FBE70B8-A7C2-44D9-851E-F6B36B84ED88}" type="presParOf" srcId="{17081AB2-0462-4DD1-85D2-E50495569C8B}" destId="{2185F94C-DAE9-4E64-B805-BA187E25BFE9}" srcOrd="4" destOrd="0" presId="urn:microsoft.com/office/officeart/2009/layout/CircleArrowProcess"/>
    <dgm:cxn modelId="{0D62336B-DC8B-4FAB-848C-6BAAD8DF19E0}" type="presParOf" srcId="{2185F94C-DAE9-4E64-B805-BA187E25BFE9}" destId="{3F27DB16-38F4-4FBC-863F-B055EE21D07F}" srcOrd="0" destOrd="0" presId="urn:microsoft.com/office/officeart/2009/layout/CircleArrowProcess"/>
    <dgm:cxn modelId="{A82B83CB-D23F-4126-A79E-694B26C88748}" type="presParOf" srcId="{17081AB2-0462-4DD1-85D2-E50495569C8B}" destId="{CBE175E0-B15E-4809-9631-FD9C88192A2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CD6E9-7BBF-4713-9E2E-B168772AEC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245876-87BD-4AD0-8B57-5F475818D1A0}">
      <dgm:prSet custT="1"/>
      <dgm:spPr/>
      <dgm:t>
        <a:bodyPr/>
        <a:lstStyle/>
        <a:p>
          <a:pPr rtl="0"/>
          <a:r>
            <a:rPr lang="ru-RU" sz="3200" dirty="0" smtClean="0"/>
            <a:t>Натаскивание на КИМ</a:t>
          </a:r>
          <a:endParaRPr lang="ru-RU" sz="3200" dirty="0"/>
        </a:p>
      </dgm:t>
    </dgm:pt>
    <dgm:pt modelId="{25EB4359-5DE5-45F1-86A7-7DA3386AD0C5}" type="parTrans" cxnId="{8BA1C75C-C75A-4801-B9B7-DD6E0B117B8D}">
      <dgm:prSet/>
      <dgm:spPr/>
      <dgm:t>
        <a:bodyPr/>
        <a:lstStyle/>
        <a:p>
          <a:endParaRPr lang="ru-RU"/>
        </a:p>
      </dgm:t>
    </dgm:pt>
    <dgm:pt modelId="{171730F0-8B9C-41D1-B589-8810A7391CBF}" type="sibTrans" cxnId="{8BA1C75C-C75A-4801-B9B7-DD6E0B117B8D}">
      <dgm:prSet/>
      <dgm:spPr/>
      <dgm:t>
        <a:bodyPr/>
        <a:lstStyle/>
        <a:p>
          <a:endParaRPr lang="ru-RU"/>
        </a:p>
      </dgm:t>
    </dgm:pt>
    <dgm:pt modelId="{EE14B248-6DCA-4E56-BE84-5F0E7C7CCA39}" type="pres">
      <dgm:prSet presAssocID="{597CD6E9-7BBF-4713-9E2E-B168772AEC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92E29-3C9F-486A-A907-F8AFECB28688}" type="pres">
      <dgm:prSet presAssocID="{A5245876-87BD-4AD0-8B57-5F475818D1A0}" presName="circle1" presStyleLbl="node1" presStyleIdx="0" presStyleCnt="1"/>
      <dgm:spPr/>
    </dgm:pt>
    <dgm:pt modelId="{279E160C-F84C-4635-8207-E35EB0402505}" type="pres">
      <dgm:prSet presAssocID="{A5245876-87BD-4AD0-8B57-5F475818D1A0}" presName="space" presStyleCnt="0"/>
      <dgm:spPr/>
    </dgm:pt>
    <dgm:pt modelId="{A8077554-8816-4F5E-ACEA-CD603A54A700}" type="pres">
      <dgm:prSet presAssocID="{A5245876-87BD-4AD0-8B57-5F475818D1A0}" presName="rect1" presStyleLbl="alignAcc1" presStyleIdx="0" presStyleCnt="1"/>
      <dgm:spPr/>
      <dgm:t>
        <a:bodyPr/>
        <a:lstStyle/>
        <a:p>
          <a:endParaRPr lang="ru-RU"/>
        </a:p>
      </dgm:t>
    </dgm:pt>
    <dgm:pt modelId="{295B9BB9-B740-407F-A9EC-EA2912553775}" type="pres">
      <dgm:prSet presAssocID="{A5245876-87BD-4AD0-8B57-5F475818D1A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8C332-9B08-4249-ABE6-FFE777CD9F15}" type="presOf" srcId="{A5245876-87BD-4AD0-8B57-5F475818D1A0}" destId="{295B9BB9-B740-407F-A9EC-EA2912553775}" srcOrd="1" destOrd="0" presId="urn:microsoft.com/office/officeart/2005/8/layout/target3"/>
    <dgm:cxn modelId="{8BA1C75C-C75A-4801-B9B7-DD6E0B117B8D}" srcId="{597CD6E9-7BBF-4713-9E2E-B168772AEC17}" destId="{A5245876-87BD-4AD0-8B57-5F475818D1A0}" srcOrd="0" destOrd="0" parTransId="{25EB4359-5DE5-45F1-86A7-7DA3386AD0C5}" sibTransId="{171730F0-8B9C-41D1-B589-8810A7391CBF}"/>
    <dgm:cxn modelId="{E9D87A7E-A8DE-4D5D-8F28-CB442D945413}" type="presOf" srcId="{597CD6E9-7BBF-4713-9E2E-B168772AEC17}" destId="{EE14B248-6DCA-4E56-BE84-5F0E7C7CCA39}" srcOrd="0" destOrd="0" presId="urn:microsoft.com/office/officeart/2005/8/layout/target3"/>
    <dgm:cxn modelId="{E43C4BCC-843D-49AB-BC41-C6AA2832C864}" type="presOf" srcId="{A5245876-87BD-4AD0-8B57-5F475818D1A0}" destId="{A8077554-8816-4F5E-ACEA-CD603A54A700}" srcOrd="0" destOrd="0" presId="urn:microsoft.com/office/officeart/2005/8/layout/target3"/>
    <dgm:cxn modelId="{1F3DE4F0-E137-4682-BB79-AB2683A26028}" type="presParOf" srcId="{EE14B248-6DCA-4E56-BE84-5F0E7C7CCA39}" destId="{4EF92E29-3C9F-486A-A907-F8AFECB28688}" srcOrd="0" destOrd="0" presId="urn:microsoft.com/office/officeart/2005/8/layout/target3"/>
    <dgm:cxn modelId="{542848FA-B8E1-45D4-B652-258EDE73030F}" type="presParOf" srcId="{EE14B248-6DCA-4E56-BE84-5F0E7C7CCA39}" destId="{279E160C-F84C-4635-8207-E35EB0402505}" srcOrd="1" destOrd="0" presId="urn:microsoft.com/office/officeart/2005/8/layout/target3"/>
    <dgm:cxn modelId="{C881FF8E-5C83-40C8-96AE-46ED30BCCADC}" type="presParOf" srcId="{EE14B248-6DCA-4E56-BE84-5F0E7C7CCA39}" destId="{A8077554-8816-4F5E-ACEA-CD603A54A700}" srcOrd="2" destOrd="0" presId="urn:microsoft.com/office/officeart/2005/8/layout/target3"/>
    <dgm:cxn modelId="{8B8AC424-D967-4E36-A411-764521A260F3}" type="presParOf" srcId="{EE14B248-6DCA-4E56-BE84-5F0E7C7CCA39}" destId="{295B9BB9-B740-407F-A9EC-EA29125537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1C9D9-B36B-4F57-8E63-AF26B7CC2EC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50061A-39CD-4C2F-81AD-1DDB870B463C}">
      <dgm:prSet custT="1"/>
      <dgm:spPr/>
      <dgm:t>
        <a:bodyPr/>
        <a:lstStyle/>
        <a:p>
          <a:pPr rtl="0"/>
          <a:r>
            <a:rPr lang="ru-RU" sz="3200" dirty="0" smtClean="0"/>
            <a:t>Формализм знаний</a:t>
          </a:r>
          <a:endParaRPr lang="ru-RU" sz="3200" dirty="0"/>
        </a:p>
      </dgm:t>
    </dgm:pt>
    <dgm:pt modelId="{486F90DD-8614-4300-B4A4-119632E70E90}" type="parTrans" cxnId="{0B308857-9F61-4A6A-9BDA-F35FE7813102}">
      <dgm:prSet/>
      <dgm:spPr/>
      <dgm:t>
        <a:bodyPr/>
        <a:lstStyle/>
        <a:p>
          <a:endParaRPr lang="ru-RU"/>
        </a:p>
      </dgm:t>
    </dgm:pt>
    <dgm:pt modelId="{FEA1E989-8326-4B34-9504-396201F021E5}" type="sibTrans" cxnId="{0B308857-9F61-4A6A-9BDA-F35FE7813102}">
      <dgm:prSet/>
      <dgm:spPr/>
      <dgm:t>
        <a:bodyPr/>
        <a:lstStyle/>
        <a:p>
          <a:endParaRPr lang="ru-RU"/>
        </a:p>
      </dgm:t>
    </dgm:pt>
    <dgm:pt modelId="{CD2D750C-466B-406E-8431-0AB0006448D4}" type="pres">
      <dgm:prSet presAssocID="{5621C9D9-B36B-4F57-8E63-AF26B7CC2E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165F7-9AF9-4CB8-AFE2-EE5A90DAE6D8}" type="pres">
      <dgm:prSet presAssocID="{8350061A-39CD-4C2F-81AD-1DDB870B463C}" presName="circle1" presStyleLbl="node1" presStyleIdx="0" presStyleCnt="1"/>
      <dgm:spPr/>
    </dgm:pt>
    <dgm:pt modelId="{DB01FECF-3C9F-42BA-AE65-42339B441157}" type="pres">
      <dgm:prSet presAssocID="{8350061A-39CD-4C2F-81AD-1DDB870B463C}" presName="space" presStyleCnt="0"/>
      <dgm:spPr/>
    </dgm:pt>
    <dgm:pt modelId="{6E1D526D-F0C7-4CAB-8E31-348096B6E831}" type="pres">
      <dgm:prSet presAssocID="{8350061A-39CD-4C2F-81AD-1DDB870B463C}" presName="rect1" presStyleLbl="alignAcc1" presStyleIdx="0" presStyleCnt="1"/>
      <dgm:spPr/>
      <dgm:t>
        <a:bodyPr/>
        <a:lstStyle/>
        <a:p>
          <a:endParaRPr lang="ru-RU"/>
        </a:p>
      </dgm:t>
    </dgm:pt>
    <dgm:pt modelId="{3D5125B5-17FE-42F2-8D35-42B782E7B0DE}" type="pres">
      <dgm:prSet presAssocID="{8350061A-39CD-4C2F-81AD-1DDB870B463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FC651-DC5E-4EDD-93AA-476EE38DB43D}" type="presOf" srcId="{5621C9D9-B36B-4F57-8E63-AF26B7CC2EC3}" destId="{CD2D750C-466B-406E-8431-0AB0006448D4}" srcOrd="0" destOrd="0" presId="urn:microsoft.com/office/officeart/2005/8/layout/target3"/>
    <dgm:cxn modelId="{BFFBCBFD-6D08-4FF8-A6F9-735AD31AC5B5}" type="presOf" srcId="{8350061A-39CD-4C2F-81AD-1DDB870B463C}" destId="{3D5125B5-17FE-42F2-8D35-42B782E7B0DE}" srcOrd="1" destOrd="0" presId="urn:microsoft.com/office/officeart/2005/8/layout/target3"/>
    <dgm:cxn modelId="{0B308857-9F61-4A6A-9BDA-F35FE7813102}" srcId="{5621C9D9-B36B-4F57-8E63-AF26B7CC2EC3}" destId="{8350061A-39CD-4C2F-81AD-1DDB870B463C}" srcOrd="0" destOrd="0" parTransId="{486F90DD-8614-4300-B4A4-119632E70E90}" sibTransId="{FEA1E989-8326-4B34-9504-396201F021E5}"/>
    <dgm:cxn modelId="{39871C1D-422A-4442-B8A1-75CD53F2443D}" type="presOf" srcId="{8350061A-39CD-4C2F-81AD-1DDB870B463C}" destId="{6E1D526D-F0C7-4CAB-8E31-348096B6E831}" srcOrd="0" destOrd="0" presId="urn:microsoft.com/office/officeart/2005/8/layout/target3"/>
    <dgm:cxn modelId="{ADADFABC-BF33-4995-B3B1-1F58CB1BB05A}" type="presParOf" srcId="{CD2D750C-466B-406E-8431-0AB0006448D4}" destId="{A1C165F7-9AF9-4CB8-AFE2-EE5A90DAE6D8}" srcOrd="0" destOrd="0" presId="urn:microsoft.com/office/officeart/2005/8/layout/target3"/>
    <dgm:cxn modelId="{4C309EF8-5886-4A33-8C15-8A6F0FB01A5F}" type="presParOf" srcId="{CD2D750C-466B-406E-8431-0AB0006448D4}" destId="{DB01FECF-3C9F-42BA-AE65-42339B441157}" srcOrd="1" destOrd="0" presId="urn:microsoft.com/office/officeart/2005/8/layout/target3"/>
    <dgm:cxn modelId="{1E464916-49B4-44A3-82C0-F619E753331F}" type="presParOf" srcId="{CD2D750C-466B-406E-8431-0AB0006448D4}" destId="{6E1D526D-F0C7-4CAB-8E31-348096B6E831}" srcOrd="2" destOrd="0" presId="urn:microsoft.com/office/officeart/2005/8/layout/target3"/>
    <dgm:cxn modelId="{E5957C21-F847-43DE-9438-97458088D370}" type="presParOf" srcId="{CD2D750C-466B-406E-8431-0AB0006448D4}" destId="{3D5125B5-17FE-42F2-8D35-42B782E7B0D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CD6E9-7BBF-4713-9E2E-B168772AEC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45876-87BD-4AD0-8B57-5F475818D1A0}">
      <dgm:prSet custT="1"/>
      <dgm:spPr/>
      <dgm:t>
        <a:bodyPr/>
        <a:lstStyle/>
        <a:p>
          <a:pPr rtl="0"/>
          <a:r>
            <a:rPr lang="ru-RU" sz="3200" dirty="0" smtClean="0"/>
            <a:t>Формирование ФГ</a:t>
          </a:r>
          <a:endParaRPr lang="ru-RU" sz="3200" dirty="0"/>
        </a:p>
      </dgm:t>
    </dgm:pt>
    <dgm:pt modelId="{25EB4359-5DE5-45F1-86A7-7DA3386AD0C5}" type="parTrans" cxnId="{8BA1C75C-C75A-4801-B9B7-DD6E0B117B8D}">
      <dgm:prSet/>
      <dgm:spPr/>
      <dgm:t>
        <a:bodyPr/>
        <a:lstStyle/>
        <a:p>
          <a:endParaRPr lang="ru-RU"/>
        </a:p>
      </dgm:t>
    </dgm:pt>
    <dgm:pt modelId="{171730F0-8B9C-41D1-B589-8810A7391CBF}" type="sibTrans" cxnId="{8BA1C75C-C75A-4801-B9B7-DD6E0B117B8D}">
      <dgm:prSet/>
      <dgm:spPr/>
      <dgm:t>
        <a:bodyPr/>
        <a:lstStyle/>
        <a:p>
          <a:endParaRPr lang="ru-RU"/>
        </a:p>
      </dgm:t>
    </dgm:pt>
    <dgm:pt modelId="{EE14B248-6DCA-4E56-BE84-5F0E7C7CCA39}" type="pres">
      <dgm:prSet presAssocID="{597CD6E9-7BBF-4713-9E2E-B168772AEC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92E29-3C9F-486A-A907-F8AFECB28688}" type="pres">
      <dgm:prSet presAssocID="{A5245876-87BD-4AD0-8B57-5F475818D1A0}" presName="circle1" presStyleLbl="node1" presStyleIdx="0" presStyleCnt="1"/>
      <dgm:spPr/>
    </dgm:pt>
    <dgm:pt modelId="{279E160C-F84C-4635-8207-E35EB0402505}" type="pres">
      <dgm:prSet presAssocID="{A5245876-87BD-4AD0-8B57-5F475818D1A0}" presName="space" presStyleCnt="0"/>
      <dgm:spPr/>
    </dgm:pt>
    <dgm:pt modelId="{A8077554-8816-4F5E-ACEA-CD603A54A700}" type="pres">
      <dgm:prSet presAssocID="{A5245876-87BD-4AD0-8B57-5F475818D1A0}" presName="rect1" presStyleLbl="alignAcc1" presStyleIdx="0" presStyleCnt="1"/>
      <dgm:spPr/>
      <dgm:t>
        <a:bodyPr/>
        <a:lstStyle/>
        <a:p>
          <a:endParaRPr lang="ru-RU"/>
        </a:p>
      </dgm:t>
    </dgm:pt>
    <dgm:pt modelId="{295B9BB9-B740-407F-A9EC-EA2912553775}" type="pres">
      <dgm:prSet presAssocID="{A5245876-87BD-4AD0-8B57-5F475818D1A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EB196-723E-49C3-95CA-4AF157FB2EFF}" type="presOf" srcId="{597CD6E9-7BBF-4713-9E2E-B168772AEC17}" destId="{EE14B248-6DCA-4E56-BE84-5F0E7C7CCA39}" srcOrd="0" destOrd="0" presId="urn:microsoft.com/office/officeart/2005/8/layout/target3"/>
    <dgm:cxn modelId="{AF24991A-89A3-4749-B578-FEC0FC2CC36B}" type="presOf" srcId="{A5245876-87BD-4AD0-8B57-5F475818D1A0}" destId="{A8077554-8816-4F5E-ACEA-CD603A54A700}" srcOrd="0" destOrd="0" presId="urn:microsoft.com/office/officeart/2005/8/layout/target3"/>
    <dgm:cxn modelId="{6D60D4EA-4FFA-42A6-893F-9632D2520F04}" type="presOf" srcId="{A5245876-87BD-4AD0-8B57-5F475818D1A0}" destId="{295B9BB9-B740-407F-A9EC-EA2912553775}" srcOrd="1" destOrd="0" presId="urn:microsoft.com/office/officeart/2005/8/layout/target3"/>
    <dgm:cxn modelId="{8BA1C75C-C75A-4801-B9B7-DD6E0B117B8D}" srcId="{597CD6E9-7BBF-4713-9E2E-B168772AEC17}" destId="{A5245876-87BD-4AD0-8B57-5F475818D1A0}" srcOrd="0" destOrd="0" parTransId="{25EB4359-5DE5-45F1-86A7-7DA3386AD0C5}" sibTransId="{171730F0-8B9C-41D1-B589-8810A7391CBF}"/>
    <dgm:cxn modelId="{6279A104-B12F-4136-B673-6E72700E0829}" type="presParOf" srcId="{EE14B248-6DCA-4E56-BE84-5F0E7C7CCA39}" destId="{4EF92E29-3C9F-486A-A907-F8AFECB28688}" srcOrd="0" destOrd="0" presId="urn:microsoft.com/office/officeart/2005/8/layout/target3"/>
    <dgm:cxn modelId="{0B97B362-EAF4-4337-A234-8ABA2185DF5C}" type="presParOf" srcId="{EE14B248-6DCA-4E56-BE84-5F0E7C7CCA39}" destId="{279E160C-F84C-4635-8207-E35EB0402505}" srcOrd="1" destOrd="0" presId="urn:microsoft.com/office/officeart/2005/8/layout/target3"/>
    <dgm:cxn modelId="{CCCE543E-C217-4545-8E2A-157AA6734132}" type="presParOf" srcId="{EE14B248-6DCA-4E56-BE84-5F0E7C7CCA39}" destId="{A8077554-8816-4F5E-ACEA-CD603A54A700}" srcOrd="2" destOrd="0" presId="urn:microsoft.com/office/officeart/2005/8/layout/target3"/>
    <dgm:cxn modelId="{3807F431-8AA0-4B17-84C3-E1297B926C5E}" type="presParOf" srcId="{EE14B248-6DCA-4E56-BE84-5F0E7C7CCA39}" destId="{295B9BB9-B740-407F-A9EC-EA29125537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21C9D9-B36B-4F57-8E63-AF26B7CC2EC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50061A-39CD-4C2F-81AD-1DDB870B463C}">
      <dgm:prSet custT="1"/>
      <dgm:spPr/>
      <dgm:t>
        <a:bodyPr/>
        <a:lstStyle/>
        <a:p>
          <a:pPr rtl="0"/>
          <a:r>
            <a:rPr lang="ru-RU" sz="3200" dirty="0" smtClean="0"/>
            <a:t>Достижение предметных результатов</a:t>
          </a:r>
          <a:endParaRPr lang="ru-RU" sz="3200" dirty="0"/>
        </a:p>
      </dgm:t>
    </dgm:pt>
    <dgm:pt modelId="{486F90DD-8614-4300-B4A4-119632E70E90}" type="parTrans" cxnId="{0B308857-9F61-4A6A-9BDA-F35FE7813102}">
      <dgm:prSet/>
      <dgm:spPr/>
      <dgm:t>
        <a:bodyPr/>
        <a:lstStyle/>
        <a:p>
          <a:endParaRPr lang="ru-RU"/>
        </a:p>
      </dgm:t>
    </dgm:pt>
    <dgm:pt modelId="{FEA1E989-8326-4B34-9504-396201F021E5}" type="sibTrans" cxnId="{0B308857-9F61-4A6A-9BDA-F35FE7813102}">
      <dgm:prSet/>
      <dgm:spPr/>
      <dgm:t>
        <a:bodyPr/>
        <a:lstStyle/>
        <a:p>
          <a:endParaRPr lang="ru-RU"/>
        </a:p>
      </dgm:t>
    </dgm:pt>
    <dgm:pt modelId="{CD2D750C-466B-406E-8431-0AB0006448D4}" type="pres">
      <dgm:prSet presAssocID="{5621C9D9-B36B-4F57-8E63-AF26B7CC2E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165F7-9AF9-4CB8-AFE2-EE5A90DAE6D8}" type="pres">
      <dgm:prSet presAssocID="{8350061A-39CD-4C2F-81AD-1DDB870B463C}" presName="circle1" presStyleLbl="node1" presStyleIdx="0" presStyleCnt="1"/>
      <dgm:spPr/>
    </dgm:pt>
    <dgm:pt modelId="{DB01FECF-3C9F-42BA-AE65-42339B441157}" type="pres">
      <dgm:prSet presAssocID="{8350061A-39CD-4C2F-81AD-1DDB870B463C}" presName="space" presStyleCnt="0"/>
      <dgm:spPr/>
    </dgm:pt>
    <dgm:pt modelId="{6E1D526D-F0C7-4CAB-8E31-348096B6E831}" type="pres">
      <dgm:prSet presAssocID="{8350061A-39CD-4C2F-81AD-1DDB870B463C}" presName="rect1" presStyleLbl="alignAcc1" presStyleIdx="0" presStyleCnt="1"/>
      <dgm:spPr/>
      <dgm:t>
        <a:bodyPr/>
        <a:lstStyle/>
        <a:p>
          <a:endParaRPr lang="ru-RU"/>
        </a:p>
      </dgm:t>
    </dgm:pt>
    <dgm:pt modelId="{3D5125B5-17FE-42F2-8D35-42B782E7B0DE}" type="pres">
      <dgm:prSet presAssocID="{8350061A-39CD-4C2F-81AD-1DDB870B463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BD696-4B3E-488D-924C-892BC867701C}" type="presOf" srcId="{8350061A-39CD-4C2F-81AD-1DDB870B463C}" destId="{3D5125B5-17FE-42F2-8D35-42B782E7B0DE}" srcOrd="1" destOrd="0" presId="urn:microsoft.com/office/officeart/2005/8/layout/target3"/>
    <dgm:cxn modelId="{0B308857-9F61-4A6A-9BDA-F35FE7813102}" srcId="{5621C9D9-B36B-4F57-8E63-AF26B7CC2EC3}" destId="{8350061A-39CD-4C2F-81AD-1DDB870B463C}" srcOrd="0" destOrd="0" parTransId="{486F90DD-8614-4300-B4A4-119632E70E90}" sibTransId="{FEA1E989-8326-4B34-9504-396201F021E5}"/>
    <dgm:cxn modelId="{1C454652-3F6C-44A0-B93F-33033F1CAB79}" type="presOf" srcId="{8350061A-39CD-4C2F-81AD-1DDB870B463C}" destId="{6E1D526D-F0C7-4CAB-8E31-348096B6E831}" srcOrd="0" destOrd="0" presId="urn:microsoft.com/office/officeart/2005/8/layout/target3"/>
    <dgm:cxn modelId="{8C3F8520-56B0-4C99-8481-C232F735EDA9}" type="presOf" srcId="{5621C9D9-B36B-4F57-8E63-AF26B7CC2EC3}" destId="{CD2D750C-466B-406E-8431-0AB0006448D4}" srcOrd="0" destOrd="0" presId="urn:microsoft.com/office/officeart/2005/8/layout/target3"/>
    <dgm:cxn modelId="{B4B96946-868F-4927-9AB1-4D67C972DB54}" type="presParOf" srcId="{CD2D750C-466B-406E-8431-0AB0006448D4}" destId="{A1C165F7-9AF9-4CB8-AFE2-EE5A90DAE6D8}" srcOrd="0" destOrd="0" presId="urn:microsoft.com/office/officeart/2005/8/layout/target3"/>
    <dgm:cxn modelId="{CEAAD27F-24AC-4702-8E55-FB48F0FFBF45}" type="presParOf" srcId="{CD2D750C-466B-406E-8431-0AB0006448D4}" destId="{DB01FECF-3C9F-42BA-AE65-42339B441157}" srcOrd="1" destOrd="0" presId="urn:microsoft.com/office/officeart/2005/8/layout/target3"/>
    <dgm:cxn modelId="{727FE836-560F-4EE0-81CD-83935F7A059A}" type="presParOf" srcId="{CD2D750C-466B-406E-8431-0AB0006448D4}" destId="{6E1D526D-F0C7-4CAB-8E31-348096B6E831}" srcOrd="2" destOrd="0" presId="urn:microsoft.com/office/officeart/2005/8/layout/target3"/>
    <dgm:cxn modelId="{0AA16727-2F9A-4032-B40A-DEABE8842E0B}" type="presParOf" srcId="{CD2D750C-466B-406E-8431-0AB0006448D4}" destId="{3D5125B5-17FE-42F2-8D35-42B782E7B0D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77AD8D-A2D1-4954-9E69-61ADC0F3DA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71588-7D79-4D7D-96AC-7BE6E2F59BB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3200" dirty="0" smtClean="0">
              <a:solidFill>
                <a:schemeClr val="bg1"/>
              </a:solidFill>
            </a:rPr>
            <a:t>давать определенный типичный набор </a:t>
          </a:r>
          <a:br>
            <a:rPr lang="ru-RU" sz="3200" dirty="0" smtClean="0">
              <a:solidFill>
                <a:schemeClr val="bg1"/>
              </a:solidFill>
            </a:rPr>
          </a:br>
          <a:r>
            <a:rPr lang="ru-RU" sz="3200" dirty="0" smtClean="0">
              <a:solidFill>
                <a:schemeClr val="bg1"/>
              </a:solidFill>
            </a:rPr>
            <a:t>фундаментальных знаний </a:t>
          </a:r>
          <a:endParaRPr lang="ru-RU" sz="3200" dirty="0">
            <a:solidFill>
              <a:schemeClr val="bg1"/>
            </a:solidFill>
          </a:endParaRPr>
        </a:p>
      </dgm:t>
    </dgm:pt>
    <dgm:pt modelId="{7DD17B18-647E-448F-B157-AC834696518F}" type="parTrans" cxnId="{DB480253-3C90-4F7F-8BE7-79D8925B3F92}">
      <dgm:prSet/>
      <dgm:spPr/>
      <dgm:t>
        <a:bodyPr/>
        <a:lstStyle/>
        <a:p>
          <a:endParaRPr lang="ru-RU"/>
        </a:p>
      </dgm:t>
    </dgm:pt>
    <dgm:pt modelId="{A3B1CF89-9C48-4E69-9C6C-C1CEE0C720C3}" type="sibTrans" cxnId="{DB480253-3C90-4F7F-8BE7-79D8925B3F92}">
      <dgm:prSet/>
      <dgm:spPr/>
      <dgm:t>
        <a:bodyPr/>
        <a:lstStyle/>
        <a:p>
          <a:endParaRPr lang="ru-RU"/>
        </a:p>
      </dgm:t>
    </dgm:pt>
    <dgm:pt modelId="{289FD252-CA7A-42FA-A310-0AF37F4466D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3200" dirty="0" smtClean="0">
              <a:solidFill>
                <a:schemeClr val="bg1"/>
              </a:solidFill>
            </a:rPr>
            <a:t>учить учиться </a:t>
          </a:r>
          <a:r>
            <a:rPr lang="ru-RU" sz="2000" dirty="0" smtClean="0">
              <a:solidFill>
                <a:srgbClr val="C00000"/>
              </a:solidFill>
            </a:rPr>
            <a:t>(уметь формулировать проблемы, отбирать и находить необходимые для их решения знания, решать проблемы – иначе не сможет жить </a:t>
          </a:r>
          <a:br>
            <a:rPr lang="ru-RU" sz="2000" dirty="0" smtClean="0">
              <a:solidFill>
                <a:srgbClr val="C00000"/>
              </a:solidFill>
            </a:rPr>
          </a:br>
          <a:r>
            <a:rPr lang="ru-RU" sz="2000" dirty="0" smtClean="0">
              <a:solidFill>
                <a:srgbClr val="C00000"/>
              </a:solidFill>
            </a:rPr>
            <a:t>в современном обществе) </a:t>
          </a:r>
          <a:endParaRPr lang="ru-RU" sz="2000" dirty="0">
            <a:solidFill>
              <a:srgbClr val="C00000"/>
            </a:solidFill>
          </a:endParaRPr>
        </a:p>
      </dgm:t>
    </dgm:pt>
    <dgm:pt modelId="{6AC40AD4-DB78-4E98-92F9-F58C43D67CFD}" type="parTrans" cxnId="{403B0596-7B9E-41DF-AF2D-6B07523DDBC4}">
      <dgm:prSet/>
      <dgm:spPr/>
      <dgm:t>
        <a:bodyPr/>
        <a:lstStyle/>
        <a:p>
          <a:endParaRPr lang="ru-RU"/>
        </a:p>
      </dgm:t>
    </dgm:pt>
    <dgm:pt modelId="{D819013F-BCFC-4B5C-80A2-D2FE64EA1278}" type="sibTrans" cxnId="{403B0596-7B9E-41DF-AF2D-6B07523DDBC4}">
      <dgm:prSet/>
      <dgm:spPr/>
      <dgm:t>
        <a:bodyPr/>
        <a:lstStyle/>
        <a:p>
          <a:endParaRPr lang="ru-RU"/>
        </a:p>
      </dgm:t>
    </dgm:pt>
    <dgm:pt modelId="{2D87764E-A6F7-4382-8A0B-40BB9596D5D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3200" dirty="0" smtClean="0">
              <a:solidFill>
                <a:schemeClr val="bg1"/>
              </a:solidFill>
            </a:rPr>
            <a:t>учить выбирать и нести ответственность за свой выбор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(иначе не сможет жить в современном обществе)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C172C0-2098-4CE7-A975-8216A3A5478F}" type="parTrans" cxnId="{0420C10F-BC62-4DF4-91CE-68F884ED9F28}">
      <dgm:prSet/>
      <dgm:spPr/>
      <dgm:t>
        <a:bodyPr/>
        <a:lstStyle/>
        <a:p>
          <a:endParaRPr lang="ru-RU"/>
        </a:p>
      </dgm:t>
    </dgm:pt>
    <dgm:pt modelId="{6E6B7488-83AA-4DAB-9AFC-0DE1169C6124}" type="sibTrans" cxnId="{0420C10F-BC62-4DF4-91CE-68F884ED9F28}">
      <dgm:prSet/>
      <dgm:spPr/>
      <dgm:t>
        <a:bodyPr/>
        <a:lstStyle/>
        <a:p>
          <a:endParaRPr lang="ru-RU"/>
        </a:p>
      </dgm:t>
    </dgm:pt>
    <dgm:pt modelId="{C6D070DF-A701-4E77-B472-7163BBDBBF36}" type="pres">
      <dgm:prSet presAssocID="{8877AD8D-A2D1-4954-9E69-61ADC0F3DA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7789D0-65DA-4CE0-B98C-A17F4813804B}" type="pres">
      <dgm:prSet presAssocID="{8877AD8D-A2D1-4954-9E69-61ADC0F3DA8E}" presName="Name1" presStyleCnt="0"/>
      <dgm:spPr/>
    </dgm:pt>
    <dgm:pt modelId="{DF7CDED7-B12B-4B22-A754-742301972509}" type="pres">
      <dgm:prSet presAssocID="{8877AD8D-A2D1-4954-9E69-61ADC0F3DA8E}" presName="cycle" presStyleCnt="0"/>
      <dgm:spPr/>
    </dgm:pt>
    <dgm:pt modelId="{8E5B630F-7C5E-4F55-AE66-27C3B1BD8CBF}" type="pres">
      <dgm:prSet presAssocID="{8877AD8D-A2D1-4954-9E69-61ADC0F3DA8E}" presName="srcNode" presStyleLbl="node1" presStyleIdx="0" presStyleCnt="3"/>
      <dgm:spPr/>
    </dgm:pt>
    <dgm:pt modelId="{44D06C4F-A610-4500-B8E2-FA87FF0AA51E}" type="pres">
      <dgm:prSet presAssocID="{8877AD8D-A2D1-4954-9E69-61ADC0F3DA8E}" presName="conn" presStyleLbl="parChTrans1D2" presStyleIdx="0" presStyleCnt="1"/>
      <dgm:spPr/>
      <dgm:t>
        <a:bodyPr/>
        <a:lstStyle/>
        <a:p>
          <a:endParaRPr lang="ru-RU"/>
        </a:p>
      </dgm:t>
    </dgm:pt>
    <dgm:pt modelId="{CA672085-5D1F-4E34-A214-F8DA9AA1B947}" type="pres">
      <dgm:prSet presAssocID="{8877AD8D-A2D1-4954-9E69-61ADC0F3DA8E}" presName="extraNode" presStyleLbl="node1" presStyleIdx="0" presStyleCnt="3"/>
      <dgm:spPr/>
    </dgm:pt>
    <dgm:pt modelId="{80F80056-B922-49E8-BB6A-20E0908EA03F}" type="pres">
      <dgm:prSet presAssocID="{8877AD8D-A2D1-4954-9E69-61ADC0F3DA8E}" presName="dstNode" presStyleLbl="node1" presStyleIdx="0" presStyleCnt="3"/>
      <dgm:spPr/>
    </dgm:pt>
    <dgm:pt modelId="{6D928EBD-93B4-4411-839F-ED503FEA97C5}" type="pres">
      <dgm:prSet presAssocID="{A9471588-7D79-4D7D-96AC-7BE6E2F59BB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CD0A-A3BC-4AB3-851D-875AEC30B107}" type="pres">
      <dgm:prSet presAssocID="{A9471588-7D79-4D7D-96AC-7BE6E2F59BB7}" presName="accent_1" presStyleCnt="0"/>
      <dgm:spPr/>
    </dgm:pt>
    <dgm:pt modelId="{F00DF625-9710-44AA-B2EF-A527FCCA977F}" type="pres">
      <dgm:prSet presAssocID="{A9471588-7D79-4D7D-96AC-7BE6E2F59BB7}" presName="accentRepeatNode" presStyleLbl="solidFgAcc1" presStyleIdx="0" presStyleCnt="3"/>
      <dgm:spPr/>
    </dgm:pt>
    <dgm:pt modelId="{3099BC0B-5297-49AC-99A6-AAEDE130B81A}" type="pres">
      <dgm:prSet presAssocID="{289FD252-CA7A-42FA-A310-0AF37F4466D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F17E-E41A-40ED-8359-BD65C1859AA3}" type="pres">
      <dgm:prSet presAssocID="{289FD252-CA7A-42FA-A310-0AF37F4466D4}" presName="accent_2" presStyleCnt="0"/>
      <dgm:spPr/>
    </dgm:pt>
    <dgm:pt modelId="{8814562C-31F1-4318-A396-F04A022DC080}" type="pres">
      <dgm:prSet presAssocID="{289FD252-CA7A-42FA-A310-0AF37F4466D4}" presName="accentRepeatNode" presStyleLbl="solidFgAcc1" presStyleIdx="1" presStyleCnt="3"/>
      <dgm:spPr/>
    </dgm:pt>
    <dgm:pt modelId="{938D817E-3C59-45B4-8B46-809059BCCF62}" type="pres">
      <dgm:prSet presAssocID="{2D87764E-A6F7-4382-8A0B-40BB9596D5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97BA7-4107-40D4-BCC3-B78E0246EB61}" type="pres">
      <dgm:prSet presAssocID="{2D87764E-A6F7-4382-8A0B-40BB9596D5DA}" presName="accent_3" presStyleCnt="0"/>
      <dgm:spPr/>
    </dgm:pt>
    <dgm:pt modelId="{B34F01F4-A296-4D51-ACFF-E92BBA24B4F7}" type="pres">
      <dgm:prSet presAssocID="{2D87764E-A6F7-4382-8A0B-40BB9596D5DA}" presName="accentRepeatNode" presStyleLbl="solidFgAcc1" presStyleIdx="2" presStyleCnt="3"/>
      <dgm:spPr/>
    </dgm:pt>
  </dgm:ptLst>
  <dgm:cxnLst>
    <dgm:cxn modelId="{A8F839E1-60E0-4D3D-B344-924559D84595}" type="presOf" srcId="{A3B1CF89-9C48-4E69-9C6C-C1CEE0C720C3}" destId="{44D06C4F-A610-4500-B8E2-FA87FF0AA51E}" srcOrd="0" destOrd="0" presId="urn:microsoft.com/office/officeart/2008/layout/VerticalCurvedList"/>
    <dgm:cxn modelId="{0420C10F-BC62-4DF4-91CE-68F884ED9F28}" srcId="{8877AD8D-A2D1-4954-9E69-61ADC0F3DA8E}" destId="{2D87764E-A6F7-4382-8A0B-40BB9596D5DA}" srcOrd="2" destOrd="0" parTransId="{E6C172C0-2098-4CE7-A975-8216A3A5478F}" sibTransId="{6E6B7488-83AA-4DAB-9AFC-0DE1169C6124}"/>
    <dgm:cxn modelId="{99EA41BC-B6A4-4155-AD20-BA7F534C35F3}" type="presOf" srcId="{289FD252-CA7A-42FA-A310-0AF37F4466D4}" destId="{3099BC0B-5297-49AC-99A6-AAEDE130B81A}" srcOrd="0" destOrd="0" presId="urn:microsoft.com/office/officeart/2008/layout/VerticalCurvedList"/>
    <dgm:cxn modelId="{1F3527E6-7EB7-4FD6-89A3-C931BE8213B3}" type="presOf" srcId="{A9471588-7D79-4D7D-96AC-7BE6E2F59BB7}" destId="{6D928EBD-93B4-4411-839F-ED503FEA97C5}" srcOrd="0" destOrd="0" presId="urn:microsoft.com/office/officeart/2008/layout/VerticalCurvedList"/>
    <dgm:cxn modelId="{3B0C2209-2BA3-44A0-9D44-B687E49046C6}" type="presOf" srcId="{2D87764E-A6F7-4382-8A0B-40BB9596D5DA}" destId="{938D817E-3C59-45B4-8B46-809059BCCF62}" srcOrd="0" destOrd="0" presId="urn:microsoft.com/office/officeart/2008/layout/VerticalCurvedList"/>
    <dgm:cxn modelId="{DB480253-3C90-4F7F-8BE7-79D8925B3F92}" srcId="{8877AD8D-A2D1-4954-9E69-61ADC0F3DA8E}" destId="{A9471588-7D79-4D7D-96AC-7BE6E2F59BB7}" srcOrd="0" destOrd="0" parTransId="{7DD17B18-647E-448F-B157-AC834696518F}" sibTransId="{A3B1CF89-9C48-4E69-9C6C-C1CEE0C720C3}"/>
    <dgm:cxn modelId="{000EA1D7-1A00-4EC9-945E-B0601E9A40B0}" type="presOf" srcId="{8877AD8D-A2D1-4954-9E69-61ADC0F3DA8E}" destId="{C6D070DF-A701-4E77-B472-7163BBDBBF36}" srcOrd="0" destOrd="0" presId="urn:microsoft.com/office/officeart/2008/layout/VerticalCurvedList"/>
    <dgm:cxn modelId="{403B0596-7B9E-41DF-AF2D-6B07523DDBC4}" srcId="{8877AD8D-A2D1-4954-9E69-61ADC0F3DA8E}" destId="{289FD252-CA7A-42FA-A310-0AF37F4466D4}" srcOrd="1" destOrd="0" parTransId="{6AC40AD4-DB78-4E98-92F9-F58C43D67CFD}" sibTransId="{D819013F-BCFC-4B5C-80A2-D2FE64EA1278}"/>
    <dgm:cxn modelId="{5AB1A5E9-C2C2-43AB-B1DD-E0367D003591}" type="presParOf" srcId="{C6D070DF-A701-4E77-B472-7163BBDBBF36}" destId="{A27789D0-65DA-4CE0-B98C-A17F4813804B}" srcOrd="0" destOrd="0" presId="urn:microsoft.com/office/officeart/2008/layout/VerticalCurvedList"/>
    <dgm:cxn modelId="{720CE21D-4C6E-410C-BA1A-641BCE492052}" type="presParOf" srcId="{A27789D0-65DA-4CE0-B98C-A17F4813804B}" destId="{DF7CDED7-B12B-4B22-A754-742301972509}" srcOrd="0" destOrd="0" presId="urn:microsoft.com/office/officeart/2008/layout/VerticalCurvedList"/>
    <dgm:cxn modelId="{B135A405-8422-4655-9627-FCB65413DD79}" type="presParOf" srcId="{DF7CDED7-B12B-4B22-A754-742301972509}" destId="{8E5B630F-7C5E-4F55-AE66-27C3B1BD8CBF}" srcOrd="0" destOrd="0" presId="urn:microsoft.com/office/officeart/2008/layout/VerticalCurvedList"/>
    <dgm:cxn modelId="{93EA2B90-F904-4EEA-B88C-8DBEC6582EFB}" type="presParOf" srcId="{DF7CDED7-B12B-4B22-A754-742301972509}" destId="{44D06C4F-A610-4500-B8E2-FA87FF0AA51E}" srcOrd="1" destOrd="0" presId="urn:microsoft.com/office/officeart/2008/layout/VerticalCurvedList"/>
    <dgm:cxn modelId="{E6C16396-9013-4954-880C-9215096A6625}" type="presParOf" srcId="{DF7CDED7-B12B-4B22-A754-742301972509}" destId="{CA672085-5D1F-4E34-A214-F8DA9AA1B947}" srcOrd="2" destOrd="0" presId="urn:microsoft.com/office/officeart/2008/layout/VerticalCurvedList"/>
    <dgm:cxn modelId="{CF58A2E6-D00A-4F3D-AFBE-249DC9CD8AF7}" type="presParOf" srcId="{DF7CDED7-B12B-4B22-A754-742301972509}" destId="{80F80056-B922-49E8-BB6A-20E0908EA03F}" srcOrd="3" destOrd="0" presId="urn:microsoft.com/office/officeart/2008/layout/VerticalCurvedList"/>
    <dgm:cxn modelId="{06202B63-7608-46F4-A93B-3F8B93A5E340}" type="presParOf" srcId="{A27789D0-65DA-4CE0-B98C-A17F4813804B}" destId="{6D928EBD-93B4-4411-839F-ED503FEA97C5}" srcOrd="1" destOrd="0" presId="urn:microsoft.com/office/officeart/2008/layout/VerticalCurvedList"/>
    <dgm:cxn modelId="{D64E3141-2668-414B-A147-57E5A88B0A66}" type="presParOf" srcId="{A27789D0-65DA-4CE0-B98C-A17F4813804B}" destId="{4B92CD0A-A3BC-4AB3-851D-875AEC30B107}" srcOrd="2" destOrd="0" presId="urn:microsoft.com/office/officeart/2008/layout/VerticalCurvedList"/>
    <dgm:cxn modelId="{A2F6BA5E-26FA-433F-A5A4-02128C684031}" type="presParOf" srcId="{4B92CD0A-A3BC-4AB3-851D-875AEC30B107}" destId="{F00DF625-9710-44AA-B2EF-A527FCCA977F}" srcOrd="0" destOrd="0" presId="urn:microsoft.com/office/officeart/2008/layout/VerticalCurvedList"/>
    <dgm:cxn modelId="{B511AC19-CE6C-48A1-92CA-5A1D4223BDED}" type="presParOf" srcId="{A27789D0-65DA-4CE0-B98C-A17F4813804B}" destId="{3099BC0B-5297-49AC-99A6-AAEDE130B81A}" srcOrd="3" destOrd="0" presId="urn:microsoft.com/office/officeart/2008/layout/VerticalCurvedList"/>
    <dgm:cxn modelId="{38AD8A4E-CF91-4DFA-B4B7-E6BAA43734D0}" type="presParOf" srcId="{A27789D0-65DA-4CE0-B98C-A17F4813804B}" destId="{7CF7F17E-E41A-40ED-8359-BD65C1859AA3}" srcOrd="4" destOrd="0" presId="urn:microsoft.com/office/officeart/2008/layout/VerticalCurvedList"/>
    <dgm:cxn modelId="{67B96AE3-105F-47F8-B65E-3D9F92FE3398}" type="presParOf" srcId="{7CF7F17E-E41A-40ED-8359-BD65C1859AA3}" destId="{8814562C-31F1-4318-A396-F04A022DC080}" srcOrd="0" destOrd="0" presId="urn:microsoft.com/office/officeart/2008/layout/VerticalCurvedList"/>
    <dgm:cxn modelId="{35588A6D-2731-4F52-A576-132826DB37EB}" type="presParOf" srcId="{A27789D0-65DA-4CE0-B98C-A17F4813804B}" destId="{938D817E-3C59-45B4-8B46-809059BCCF62}" srcOrd="5" destOrd="0" presId="urn:microsoft.com/office/officeart/2008/layout/VerticalCurvedList"/>
    <dgm:cxn modelId="{4D3B3D78-4EC7-47CA-9557-881711DC0DC7}" type="presParOf" srcId="{A27789D0-65DA-4CE0-B98C-A17F4813804B}" destId="{54997BA7-4107-40D4-BCC3-B78E0246EB61}" srcOrd="6" destOrd="0" presId="urn:microsoft.com/office/officeart/2008/layout/VerticalCurvedList"/>
    <dgm:cxn modelId="{5E4B4195-A491-44B5-A858-9AC3B6E39DE1}" type="presParOf" srcId="{54997BA7-4107-40D4-BCC3-B78E0246EB61}" destId="{B34F01F4-A296-4D51-ACFF-E92BBA24B4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C22A28-6BC3-451B-8A30-91399448962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FB7C3D-F1A5-4AAC-9162-D158240989B7}">
      <dgm:prSet/>
      <dgm:spPr/>
      <dgm:t>
        <a:bodyPr/>
        <a:lstStyle/>
        <a:p>
          <a:pPr rtl="0"/>
          <a:r>
            <a:rPr lang="ru-RU" dirty="0" smtClean="0"/>
            <a:t>УЧЕБНЫЕ СИТУАЦИИ</a:t>
          </a:r>
          <a:endParaRPr lang="ru-RU" dirty="0"/>
        </a:p>
      </dgm:t>
    </dgm:pt>
    <dgm:pt modelId="{39D92033-5879-4C23-B35B-3B140CE569AC}" type="parTrans" cxnId="{1B95DA7C-D44A-4B84-86DF-08A24DFAAD36}">
      <dgm:prSet/>
      <dgm:spPr/>
      <dgm:t>
        <a:bodyPr/>
        <a:lstStyle/>
        <a:p>
          <a:endParaRPr lang="ru-RU"/>
        </a:p>
      </dgm:t>
    </dgm:pt>
    <dgm:pt modelId="{D88AB7F0-A116-47B8-A68E-CF80B05C3891}" type="sibTrans" cxnId="{1B95DA7C-D44A-4B84-86DF-08A24DFAAD36}">
      <dgm:prSet/>
      <dgm:spPr/>
      <dgm:t>
        <a:bodyPr/>
        <a:lstStyle/>
        <a:p>
          <a:endParaRPr lang="ru-RU"/>
        </a:p>
      </dgm:t>
    </dgm:pt>
    <dgm:pt modelId="{E2683701-8810-4E39-938C-9BB743EA259F}">
      <dgm:prSet/>
      <dgm:spPr/>
      <dgm:t>
        <a:bodyPr/>
        <a:lstStyle/>
        <a:p>
          <a:pPr rtl="0"/>
          <a:r>
            <a:rPr lang="ru-RU" smtClean="0"/>
            <a:t>УЧЕБНЫЕ ЗАНЯТИЯ</a:t>
          </a:r>
          <a:endParaRPr lang="ru-RU"/>
        </a:p>
      </dgm:t>
    </dgm:pt>
    <dgm:pt modelId="{05154D2E-EE29-4485-B165-3F806FA6F016}" type="parTrans" cxnId="{60FDDE85-41B0-45C7-A7EC-1BB630DA9A9A}">
      <dgm:prSet/>
      <dgm:spPr/>
      <dgm:t>
        <a:bodyPr/>
        <a:lstStyle/>
        <a:p>
          <a:endParaRPr lang="ru-RU"/>
        </a:p>
      </dgm:t>
    </dgm:pt>
    <dgm:pt modelId="{160FDD4F-FF75-40C6-AD12-18FE75BD47BC}" type="sibTrans" cxnId="{60FDDE85-41B0-45C7-A7EC-1BB630DA9A9A}">
      <dgm:prSet/>
      <dgm:spPr/>
      <dgm:t>
        <a:bodyPr/>
        <a:lstStyle/>
        <a:p>
          <a:endParaRPr lang="ru-RU"/>
        </a:p>
      </dgm:t>
    </dgm:pt>
    <dgm:pt modelId="{ADD648B9-4C91-4F5C-9225-CA999FDADA31}" type="pres">
      <dgm:prSet presAssocID="{97C22A28-6BC3-451B-8A30-9139944896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FE1C83-8056-40C7-B377-822AEC9892B0}" type="pres">
      <dgm:prSet presAssocID="{B9FB7C3D-F1A5-4AAC-9162-D158240989B7}" presName="linNode" presStyleCnt="0"/>
      <dgm:spPr/>
    </dgm:pt>
    <dgm:pt modelId="{6E359A3E-CE1A-429B-A951-08012679A9EA}" type="pres">
      <dgm:prSet presAssocID="{B9FB7C3D-F1A5-4AAC-9162-D158240989B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9E34E-9839-455F-87E4-D751CDA8AFAC}" type="pres">
      <dgm:prSet presAssocID="{B9FB7C3D-F1A5-4AAC-9162-D158240989B7}" presName="childShp" presStyleLbl="bgAccFollowNode1" presStyleIdx="0" presStyleCnt="2">
        <dgm:presLayoutVars>
          <dgm:bulletEnabled val="1"/>
        </dgm:presLayoutVars>
      </dgm:prSet>
      <dgm:spPr/>
    </dgm:pt>
    <dgm:pt modelId="{079EA701-EE82-4FAA-BC55-F903F4FED536}" type="pres">
      <dgm:prSet presAssocID="{D88AB7F0-A116-47B8-A68E-CF80B05C3891}" presName="spacing" presStyleCnt="0"/>
      <dgm:spPr/>
    </dgm:pt>
    <dgm:pt modelId="{A3ABB340-0B6B-4C24-A074-8D181BB380D2}" type="pres">
      <dgm:prSet presAssocID="{E2683701-8810-4E39-938C-9BB743EA259F}" presName="linNode" presStyleCnt="0"/>
      <dgm:spPr/>
    </dgm:pt>
    <dgm:pt modelId="{94BCDB92-D3B9-43F0-BF8C-805F7BC9FDAA}" type="pres">
      <dgm:prSet presAssocID="{E2683701-8810-4E39-938C-9BB743EA259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D0DC6-2D07-4F90-9D19-5E6998B428E5}" type="pres">
      <dgm:prSet presAssocID="{E2683701-8810-4E39-938C-9BB743EA259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020E1EB-7A0A-474E-8CC7-33AA28339F3C}" type="presOf" srcId="{B9FB7C3D-F1A5-4AAC-9162-D158240989B7}" destId="{6E359A3E-CE1A-429B-A951-08012679A9EA}" srcOrd="0" destOrd="0" presId="urn:microsoft.com/office/officeart/2005/8/layout/vList6"/>
    <dgm:cxn modelId="{60FDDE85-41B0-45C7-A7EC-1BB630DA9A9A}" srcId="{97C22A28-6BC3-451B-8A30-91399448962F}" destId="{E2683701-8810-4E39-938C-9BB743EA259F}" srcOrd="1" destOrd="0" parTransId="{05154D2E-EE29-4485-B165-3F806FA6F016}" sibTransId="{160FDD4F-FF75-40C6-AD12-18FE75BD47BC}"/>
    <dgm:cxn modelId="{1B95DA7C-D44A-4B84-86DF-08A24DFAAD36}" srcId="{97C22A28-6BC3-451B-8A30-91399448962F}" destId="{B9FB7C3D-F1A5-4AAC-9162-D158240989B7}" srcOrd="0" destOrd="0" parTransId="{39D92033-5879-4C23-B35B-3B140CE569AC}" sibTransId="{D88AB7F0-A116-47B8-A68E-CF80B05C3891}"/>
    <dgm:cxn modelId="{EA4EE90A-E6AF-4165-8895-1429E6E3EE5A}" type="presOf" srcId="{E2683701-8810-4E39-938C-9BB743EA259F}" destId="{94BCDB92-D3B9-43F0-BF8C-805F7BC9FDAA}" srcOrd="0" destOrd="0" presId="urn:microsoft.com/office/officeart/2005/8/layout/vList6"/>
    <dgm:cxn modelId="{5DA17641-30C5-454E-8D94-EAA9818F5696}" type="presOf" srcId="{97C22A28-6BC3-451B-8A30-91399448962F}" destId="{ADD648B9-4C91-4F5C-9225-CA999FDADA31}" srcOrd="0" destOrd="0" presId="urn:microsoft.com/office/officeart/2005/8/layout/vList6"/>
    <dgm:cxn modelId="{844F6661-C2F4-436F-AD95-80601F4E9C59}" type="presParOf" srcId="{ADD648B9-4C91-4F5C-9225-CA999FDADA31}" destId="{0DFE1C83-8056-40C7-B377-822AEC9892B0}" srcOrd="0" destOrd="0" presId="urn:microsoft.com/office/officeart/2005/8/layout/vList6"/>
    <dgm:cxn modelId="{0ED47958-5DA8-450E-8DAD-BABCC9A5B92C}" type="presParOf" srcId="{0DFE1C83-8056-40C7-B377-822AEC9892B0}" destId="{6E359A3E-CE1A-429B-A951-08012679A9EA}" srcOrd="0" destOrd="0" presId="urn:microsoft.com/office/officeart/2005/8/layout/vList6"/>
    <dgm:cxn modelId="{B9E27492-0185-49EA-B10B-A461AB1CC24F}" type="presParOf" srcId="{0DFE1C83-8056-40C7-B377-822AEC9892B0}" destId="{0479E34E-9839-455F-87E4-D751CDA8AFAC}" srcOrd="1" destOrd="0" presId="urn:microsoft.com/office/officeart/2005/8/layout/vList6"/>
    <dgm:cxn modelId="{E87C7C86-9A4C-4CCB-95DA-E05259292936}" type="presParOf" srcId="{ADD648B9-4C91-4F5C-9225-CA999FDADA31}" destId="{079EA701-EE82-4FAA-BC55-F903F4FED536}" srcOrd="1" destOrd="0" presId="urn:microsoft.com/office/officeart/2005/8/layout/vList6"/>
    <dgm:cxn modelId="{977D9E41-CE4D-450C-9F18-455E62C461D6}" type="presParOf" srcId="{ADD648B9-4C91-4F5C-9225-CA999FDADA31}" destId="{A3ABB340-0B6B-4C24-A074-8D181BB380D2}" srcOrd="2" destOrd="0" presId="urn:microsoft.com/office/officeart/2005/8/layout/vList6"/>
    <dgm:cxn modelId="{461AD5A1-06F7-41CE-9779-FAA284B38270}" type="presParOf" srcId="{A3ABB340-0B6B-4C24-A074-8D181BB380D2}" destId="{94BCDB92-D3B9-43F0-BF8C-805F7BC9FDAA}" srcOrd="0" destOrd="0" presId="urn:microsoft.com/office/officeart/2005/8/layout/vList6"/>
    <dgm:cxn modelId="{70179B1F-6AD5-4839-81FC-8FFB16742948}" type="presParOf" srcId="{A3ABB340-0B6B-4C24-A074-8D181BB380D2}" destId="{40CD0DC6-2D07-4F90-9D19-5E6998B428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C807F2-4FCC-4939-AB28-AE2C486993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C8200A-0FA3-472D-9875-E304B4DA51D0}">
      <dgm:prSet/>
      <dgm:spPr/>
      <dgm:t>
        <a:bodyPr/>
        <a:lstStyle/>
        <a:p>
          <a:pPr rtl="0"/>
          <a:r>
            <a:rPr lang="ru-RU" smtClean="0"/>
            <a:t>ПОМОГАТЬ УЧАЩИМСЯ ЛУЧШЕ ОСОЗНАВАТЬ ИЗУЧАЕМЫЙ МАТЕРИАЛ</a:t>
          </a:r>
          <a:endParaRPr lang="ru-RU"/>
        </a:p>
      </dgm:t>
    </dgm:pt>
    <dgm:pt modelId="{1C0CFFFB-2C3B-4338-A671-8A70E45D33A8}" type="parTrans" cxnId="{C537BEA3-437E-486A-9E47-73457F1228D2}">
      <dgm:prSet/>
      <dgm:spPr/>
      <dgm:t>
        <a:bodyPr/>
        <a:lstStyle/>
        <a:p>
          <a:endParaRPr lang="ru-RU"/>
        </a:p>
      </dgm:t>
    </dgm:pt>
    <dgm:pt modelId="{D7D5DBAC-B7C6-45E3-B6E0-5581535D546B}" type="sibTrans" cxnId="{C537BEA3-437E-486A-9E47-73457F1228D2}">
      <dgm:prSet/>
      <dgm:spPr/>
      <dgm:t>
        <a:bodyPr/>
        <a:lstStyle/>
        <a:p>
          <a:endParaRPr lang="ru-RU"/>
        </a:p>
      </dgm:t>
    </dgm:pt>
    <dgm:pt modelId="{327F74C9-906F-415A-BDAB-50CAB1643AF2}">
      <dgm:prSet/>
      <dgm:spPr/>
      <dgm:t>
        <a:bodyPr/>
        <a:lstStyle/>
        <a:p>
          <a:pPr rtl="0"/>
          <a:r>
            <a:rPr lang="ru-RU" smtClean="0"/>
            <a:t>СПОСОБСТВОВАТЬ ПЕРЕВОДУ ЗНАНИЙ ИЗ ПАССИВНЫХ В АКТИВНЫЕ </a:t>
          </a:r>
          <a:endParaRPr lang="ru-RU"/>
        </a:p>
      </dgm:t>
    </dgm:pt>
    <dgm:pt modelId="{725924A2-1E4D-4532-8579-5A871798DEE1}" type="parTrans" cxnId="{A3BE066C-D510-4608-A6D5-BF07B3E55D92}">
      <dgm:prSet/>
      <dgm:spPr/>
      <dgm:t>
        <a:bodyPr/>
        <a:lstStyle/>
        <a:p>
          <a:endParaRPr lang="ru-RU"/>
        </a:p>
      </dgm:t>
    </dgm:pt>
    <dgm:pt modelId="{09B84B79-D7D5-4849-B292-44CBEF965BEC}" type="sibTrans" cxnId="{A3BE066C-D510-4608-A6D5-BF07B3E55D92}">
      <dgm:prSet/>
      <dgm:spPr/>
      <dgm:t>
        <a:bodyPr/>
        <a:lstStyle/>
        <a:p>
          <a:endParaRPr lang="ru-RU"/>
        </a:p>
      </dgm:t>
    </dgm:pt>
    <dgm:pt modelId="{12351197-59C0-4E2D-8968-EC856C501FCF}">
      <dgm:prSet/>
      <dgm:spPr/>
      <dgm:t>
        <a:bodyPr/>
        <a:lstStyle/>
        <a:p>
          <a:pPr rtl="0"/>
          <a:r>
            <a:rPr lang="ru-RU" smtClean="0"/>
            <a:t>ЭФФЕКТИВНЫЕ ПЕДАГОГИЧЕСКИЕ ПРАКТИКИ </a:t>
          </a:r>
          <a:endParaRPr lang="ru-RU"/>
        </a:p>
      </dgm:t>
    </dgm:pt>
    <dgm:pt modelId="{DD714970-3E99-4587-89EC-EF1D31374FBE}" type="parTrans" cxnId="{8D8DF65E-F8E2-44DD-94CE-8A3AACCB8B9B}">
      <dgm:prSet/>
      <dgm:spPr/>
      <dgm:t>
        <a:bodyPr/>
        <a:lstStyle/>
        <a:p>
          <a:endParaRPr lang="ru-RU"/>
        </a:p>
      </dgm:t>
    </dgm:pt>
    <dgm:pt modelId="{1271BA76-8772-4A3F-B575-FA5C1D4C3B9E}" type="sibTrans" cxnId="{8D8DF65E-F8E2-44DD-94CE-8A3AACCB8B9B}">
      <dgm:prSet/>
      <dgm:spPr/>
      <dgm:t>
        <a:bodyPr/>
        <a:lstStyle/>
        <a:p>
          <a:endParaRPr lang="ru-RU"/>
        </a:p>
      </dgm:t>
    </dgm:pt>
    <dgm:pt modelId="{1511C4DC-6763-4DA6-81E8-B81E0D3D28EC}">
      <dgm:prSet/>
      <dgm:spPr/>
      <dgm:t>
        <a:bodyPr/>
        <a:lstStyle/>
        <a:p>
          <a:pPr rtl="0"/>
          <a:r>
            <a:rPr lang="ru-RU" smtClean="0"/>
            <a:t>«ХОРОШИЕ» ЗАДАНИЯ (учебные исследования, проекты, кейсы, комплексные задания</a:t>
          </a:r>
          <a:endParaRPr lang="ru-RU"/>
        </a:p>
      </dgm:t>
    </dgm:pt>
    <dgm:pt modelId="{22FA633B-92DB-4BDA-B324-68E63721BC7B}" type="parTrans" cxnId="{47F4A384-4746-4170-989B-E43A3BC4851A}">
      <dgm:prSet/>
      <dgm:spPr/>
      <dgm:t>
        <a:bodyPr/>
        <a:lstStyle/>
        <a:p>
          <a:endParaRPr lang="ru-RU"/>
        </a:p>
      </dgm:t>
    </dgm:pt>
    <dgm:pt modelId="{E6E7B29E-D7A7-42C8-8308-CE06642EFD70}" type="sibTrans" cxnId="{47F4A384-4746-4170-989B-E43A3BC4851A}">
      <dgm:prSet/>
      <dgm:spPr/>
      <dgm:t>
        <a:bodyPr/>
        <a:lstStyle/>
        <a:p>
          <a:endParaRPr lang="ru-RU"/>
        </a:p>
      </dgm:t>
    </dgm:pt>
    <dgm:pt modelId="{2E144277-BC98-45E8-A046-8D3C7A9E351E}">
      <dgm:prSet/>
      <dgm:spPr/>
      <dgm:t>
        <a:bodyPr/>
        <a:lstStyle/>
        <a:p>
          <a:pPr rtl="0"/>
          <a:r>
            <a:rPr lang="ru-RU" smtClean="0"/>
            <a:t>ОСОБЕННОСТИ И ТИПЫ ЗАДАНИЙ ДЛЯ ФОРМИРОВАНИЯ КРЕАТИВНОГО МЫШЛЕНИЯ </a:t>
          </a:r>
          <a:endParaRPr lang="ru-RU"/>
        </a:p>
      </dgm:t>
    </dgm:pt>
    <dgm:pt modelId="{60F10E48-1E1E-41B3-A750-727459D8144D}" type="parTrans" cxnId="{52659637-9ED8-424B-BF52-D62AC24E95B8}">
      <dgm:prSet/>
      <dgm:spPr/>
      <dgm:t>
        <a:bodyPr/>
        <a:lstStyle/>
        <a:p>
          <a:endParaRPr lang="ru-RU"/>
        </a:p>
      </dgm:t>
    </dgm:pt>
    <dgm:pt modelId="{0161517F-1BCF-446C-92A7-9ABF1CB9EB5B}" type="sibTrans" cxnId="{52659637-9ED8-424B-BF52-D62AC24E95B8}">
      <dgm:prSet/>
      <dgm:spPr/>
      <dgm:t>
        <a:bodyPr/>
        <a:lstStyle/>
        <a:p>
          <a:endParaRPr lang="ru-RU"/>
        </a:p>
      </dgm:t>
    </dgm:pt>
    <dgm:pt modelId="{A8D12CD3-8100-437C-A3C1-22201C7B4A8F}" type="pres">
      <dgm:prSet presAssocID="{11C807F2-4FCC-4939-AB28-AE2C486993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08D5FF6-2CA3-4A3F-B4F8-060807AB9D3F}" type="pres">
      <dgm:prSet presAssocID="{11C807F2-4FCC-4939-AB28-AE2C486993F0}" presName="Name1" presStyleCnt="0"/>
      <dgm:spPr/>
    </dgm:pt>
    <dgm:pt modelId="{49A8BC5D-9B05-4960-AB9B-6C80D7FD5A9D}" type="pres">
      <dgm:prSet presAssocID="{11C807F2-4FCC-4939-AB28-AE2C486993F0}" presName="cycle" presStyleCnt="0"/>
      <dgm:spPr/>
    </dgm:pt>
    <dgm:pt modelId="{7A1E5C25-E893-4C70-8387-27D86DFBC912}" type="pres">
      <dgm:prSet presAssocID="{11C807F2-4FCC-4939-AB28-AE2C486993F0}" presName="srcNode" presStyleLbl="node1" presStyleIdx="0" presStyleCnt="5"/>
      <dgm:spPr/>
    </dgm:pt>
    <dgm:pt modelId="{3BE02C73-C6E5-4BA9-9154-AEB951E8DA16}" type="pres">
      <dgm:prSet presAssocID="{11C807F2-4FCC-4939-AB28-AE2C486993F0}" presName="conn" presStyleLbl="parChTrans1D2" presStyleIdx="0" presStyleCnt="1"/>
      <dgm:spPr/>
      <dgm:t>
        <a:bodyPr/>
        <a:lstStyle/>
        <a:p>
          <a:endParaRPr lang="ru-RU"/>
        </a:p>
      </dgm:t>
    </dgm:pt>
    <dgm:pt modelId="{18C95ECD-7D73-4970-9790-ED9FC4CF3D73}" type="pres">
      <dgm:prSet presAssocID="{11C807F2-4FCC-4939-AB28-AE2C486993F0}" presName="extraNode" presStyleLbl="node1" presStyleIdx="0" presStyleCnt="5"/>
      <dgm:spPr/>
    </dgm:pt>
    <dgm:pt modelId="{4389E037-6C3B-4498-ABB5-4C255FE3CB36}" type="pres">
      <dgm:prSet presAssocID="{11C807F2-4FCC-4939-AB28-AE2C486993F0}" presName="dstNode" presStyleLbl="node1" presStyleIdx="0" presStyleCnt="5"/>
      <dgm:spPr/>
    </dgm:pt>
    <dgm:pt modelId="{E22AE640-7DD0-4D31-BB43-10D1B014745B}" type="pres">
      <dgm:prSet presAssocID="{33C8200A-0FA3-472D-9875-E304B4DA51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1EAE2-5F20-43C0-A272-188923CBFD92}" type="pres">
      <dgm:prSet presAssocID="{33C8200A-0FA3-472D-9875-E304B4DA51D0}" presName="accent_1" presStyleCnt="0"/>
      <dgm:spPr/>
    </dgm:pt>
    <dgm:pt modelId="{8388C4D2-B999-4E54-AD39-B87669F14B3A}" type="pres">
      <dgm:prSet presAssocID="{33C8200A-0FA3-472D-9875-E304B4DA51D0}" presName="accentRepeatNode" presStyleLbl="solidFgAcc1" presStyleIdx="0" presStyleCnt="5"/>
      <dgm:spPr/>
    </dgm:pt>
    <dgm:pt modelId="{BF1C0034-BCBB-45F8-86B8-5044DB9E7C52}" type="pres">
      <dgm:prSet presAssocID="{327F74C9-906F-415A-BDAB-50CAB1643AF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23EF-861A-409B-9F48-8D9BC7E552FF}" type="pres">
      <dgm:prSet presAssocID="{327F74C9-906F-415A-BDAB-50CAB1643AF2}" presName="accent_2" presStyleCnt="0"/>
      <dgm:spPr/>
    </dgm:pt>
    <dgm:pt modelId="{0E1DF756-FF6B-4A33-9F96-190BA083D327}" type="pres">
      <dgm:prSet presAssocID="{327F74C9-906F-415A-BDAB-50CAB1643AF2}" presName="accentRepeatNode" presStyleLbl="solidFgAcc1" presStyleIdx="1" presStyleCnt="5"/>
      <dgm:spPr/>
    </dgm:pt>
    <dgm:pt modelId="{4BE3F843-8546-4834-A825-2380729694B9}" type="pres">
      <dgm:prSet presAssocID="{12351197-59C0-4E2D-8968-EC856C501FC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7EE3-0013-4206-B1F1-1B11932C6F11}" type="pres">
      <dgm:prSet presAssocID="{12351197-59C0-4E2D-8968-EC856C501FCF}" presName="accent_3" presStyleCnt="0"/>
      <dgm:spPr/>
    </dgm:pt>
    <dgm:pt modelId="{D6FF551D-4532-471A-BD8C-FE9A6D864A0C}" type="pres">
      <dgm:prSet presAssocID="{12351197-59C0-4E2D-8968-EC856C501FCF}" presName="accentRepeatNode" presStyleLbl="solidFgAcc1" presStyleIdx="2" presStyleCnt="5"/>
      <dgm:spPr/>
    </dgm:pt>
    <dgm:pt modelId="{EC48A8CD-3190-493C-A83C-0A93DE9BF13D}" type="pres">
      <dgm:prSet presAssocID="{1511C4DC-6763-4DA6-81E8-B81E0D3D28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139A2-144C-40AE-9F17-5D3FBC538BE0}" type="pres">
      <dgm:prSet presAssocID="{1511C4DC-6763-4DA6-81E8-B81E0D3D28EC}" presName="accent_4" presStyleCnt="0"/>
      <dgm:spPr/>
    </dgm:pt>
    <dgm:pt modelId="{9BB29823-C2DE-491C-B66F-3D679A7F1417}" type="pres">
      <dgm:prSet presAssocID="{1511C4DC-6763-4DA6-81E8-B81E0D3D28EC}" presName="accentRepeatNode" presStyleLbl="solidFgAcc1" presStyleIdx="3" presStyleCnt="5"/>
      <dgm:spPr/>
    </dgm:pt>
    <dgm:pt modelId="{ED073CCB-8C2F-4908-A035-A1F4AAB32039}" type="pres">
      <dgm:prSet presAssocID="{2E144277-BC98-45E8-A046-8D3C7A9E351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7A97D-D7F3-40E6-91A2-EF5B5B0523F4}" type="pres">
      <dgm:prSet presAssocID="{2E144277-BC98-45E8-A046-8D3C7A9E351E}" presName="accent_5" presStyleCnt="0"/>
      <dgm:spPr/>
    </dgm:pt>
    <dgm:pt modelId="{226F3BD3-61E9-4442-85E2-DC5F8E930700}" type="pres">
      <dgm:prSet presAssocID="{2E144277-BC98-45E8-A046-8D3C7A9E351E}" presName="accentRepeatNode" presStyleLbl="solidFgAcc1" presStyleIdx="4" presStyleCnt="5"/>
      <dgm:spPr/>
    </dgm:pt>
  </dgm:ptLst>
  <dgm:cxnLst>
    <dgm:cxn modelId="{545E828A-F90E-42C5-ABB1-800642897A4D}" type="presOf" srcId="{D7D5DBAC-B7C6-45E3-B6E0-5581535D546B}" destId="{3BE02C73-C6E5-4BA9-9154-AEB951E8DA16}" srcOrd="0" destOrd="0" presId="urn:microsoft.com/office/officeart/2008/layout/VerticalCurvedList"/>
    <dgm:cxn modelId="{8EA5B9AB-5CAA-4DF3-8092-DBF7092DCE42}" type="presOf" srcId="{11C807F2-4FCC-4939-AB28-AE2C486993F0}" destId="{A8D12CD3-8100-437C-A3C1-22201C7B4A8F}" srcOrd="0" destOrd="0" presId="urn:microsoft.com/office/officeart/2008/layout/VerticalCurvedList"/>
    <dgm:cxn modelId="{B3E6820E-1DBE-4D46-AF2F-55F6CF580F2A}" type="presOf" srcId="{12351197-59C0-4E2D-8968-EC856C501FCF}" destId="{4BE3F843-8546-4834-A825-2380729694B9}" srcOrd="0" destOrd="0" presId="urn:microsoft.com/office/officeart/2008/layout/VerticalCurvedList"/>
    <dgm:cxn modelId="{C537BEA3-437E-486A-9E47-73457F1228D2}" srcId="{11C807F2-4FCC-4939-AB28-AE2C486993F0}" destId="{33C8200A-0FA3-472D-9875-E304B4DA51D0}" srcOrd="0" destOrd="0" parTransId="{1C0CFFFB-2C3B-4338-A671-8A70E45D33A8}" sibTransId="{D7D5DBAC-B7C6-45E3-B6E0-5581535D546B}"/>
    <dgm:cxn modelId="{DF69C869-D0F3-4392-8F3F-E8ED39E3EB5F}" type="presOf" srcId="{1511C4DC-6763-4DA6-81E8-B81E0D3D28EC}" destId="{EC48A8CD-3190-493C-A83C-0A93DE9BF13D}" srcOrd="0" destOrd="0" presId="urn:microsoft.com/office/officeart/2008/layout/VerticalCurvedList"/>
    <dgm:cxn modelId="{52659637-9ED8-424B-BF52-D62AC24E95B8}" srcId="{11C807F2-4FCC-4939-AB28-AE2C486993F0}" destId="{2E144277-BC98-45E8-A046-8D3C7A9E351E}" srcOrd="4" destOrd="0" parTransId="{60F10E48-1E1E-41B3-A750-727459D8144D}" sibTransId="{0161517F-1BCF-446C-92A7-9ABF1CB9EB5B}"/>
    <dgm:cxn modelId="{8ED15ED1-20A6-4F6F-A6F6-3E80DC1C9A72}" type="presOf" srcId="{327F74C9-906F-415A-BDAB-50CAB1643AF2}" destId="{BF1C0034-BCBB-45F8-86B8-5044DB9E7C52}" srcOrd="0" destOrd="0" presId="urn:microsoft.com/office/officeart/2008/layout/VerticalCurvedList"/>
    <dgm:cxn modelId="{D210F8F4-7256-4645-8B5C-0A51B5B94D81}" type="presOf" srcId="{33C8200A-0FA3-472D-9875-E304B4DA51D0}" destId="{E22AE640-7DD0-4D31-BB43-10D1B014745B}" srcOrd="0" destOrd="0" presId="urn:microsoft.com/office/officeart/2008/layout/VerticalCurvedList"/>
    <dgm:cxn modelId="{A3BE066C-D510-4608-A6D5-BF07B3E55D92}" srcId="{11C807F2-4FCC-4939-AB28-AE2C486993F0}" destId="{327F74C9-906F-415A-BDAB-50CAB1643AF2}" srcOrd="1" destOrd="0" parTransId="{725924A2-1E4D-4532-8579-5A871798DEE1}" sibTransId="{09B84B79-D7D5-4849-B292-44CBEF965BEC}"/>
    <dgm:cxn modelId="{8D8DF65E-F8E2-44DD-94CE-8A3AACCB8B9B}" srcId="{11C807F2-4FCC-4939-AB28-AE2C486993F0}" destId="{12351197-59C0-4E2D-8968-EC856C501FCF}" srcOrd="2" destOrd="0" parTransId="{DD714970-3E99-4587-89EC-EF1D31374FBE}" sibTransId="{1271BA76-8772-4A3F-B575-FA5C1D4C3B9E}"/>
    <dgm:cxn modelId="{05695B8C-9ABD-4D08-A5B4-DD154752CD46}" type="presOf" srcId="{2E144277-BC98-45E8-A046-8D3C7A9E351E}" destId="{ED073CCB-8C2F-4908-A035-A1F4AAB32039}" srcOrd="0" destOrd="0" presId="urn:microsoft.com/office/officeart/2008/layout/VerticalCurvedList"/>
    <dgm:cxn modelId="{47F4A384-4746-4170-989B-E43A3BC4851A}" srcId="{11C807F2-4FCC-4939-AB28-AE2C486993F0}" destId="{1511C4DC-6763-4DA6-81E8-B81E0D3D28EC}" srcOrd="3" destOrd="0" parTransId="{22FA633B-92DB-4BDA-B324-68E63721BC7B}" sibTransId="{E6E7B29E-D7A7-42C8-8308-CE06642EFD70}"/>
    <dgm:cxn modelId="{3ECE0EA0-B055-4E7D-9C90-E7BF302FA9C9}" type="presParOf" srcId="{A8D12CD3-8100-437C-A3C1-22201C7B4A8F}" destId="{F08D5FF6-2CA3-4A3F-B4F8-060807AB9D3F}" srcOrd="0" destOrd="0" presId="urn:microsoft.com/office/officeart/2008/layout/VerticalCurvedList"/>
    <dgm:cxn modelId="{42A2F25F-6179-4474-93AB-206EC805B8E4}" type="presParOf" srcId="{F08D5FF6-2CA3-4A3F-B4F8-060807AB9D3F}" destId="{49A8BC5D-9B05-4960-AB9B-6C80D7FD5A9D}" srcOrd="0" destOrd="0" presId="urn:microsoft.com/office/officeart/2008/layout/VerticalCurvedList"/>
    <dgm:cxn modelId="{FA548C6B-12CB-468A-AFAE-987D10662AE8}" type="presParOf" srcId="{49A8BC5D-9B05-4960-AB9B-6C80D7FD5A9D}" destId="{7A1E5C25-E893-4C70-8387-27D86DFBC912}" srcOrd="0" destOrd="0" presId="urn:microsoft.com/office/officeart/2008/layout/VerticalCurvedList"/>
    <dgm:cxn modelId="{00EC502E-83F9-4829-B563-DDC5F584134F}" type="presParOf" srcId="{49A8BC5D-9B05-4960-AB9B-6C80D7FD5A9D}" destId="{3BE02C73-C6E5-4BA9-9154-AEB951E8DA16}" srcOrd="1" destOrd="0" presId="urn:microsoft.com/office/officeart/2008/layout/VerticalCurvedList"/>
    <dgm:cxn modelId="{AFDEB228-3DD3-4117-8332-CCB23710B7E6}" type="presParOf" srcId="{49A8BC5D-9B05-4960-AB9B-6C80D7FD5A9D}" destId="{18C95ECD-7D73-4970-9790-ED9FC4CF3D73}" srcOrd="2" destOrd="0" presId="urn:microsoft.com/office/officeart/2008/layout/VerticalCurvedList"/>
    <dgm:cxn modelId="{E40CF50F-3419-416B-B287-A8A8DF1BEC56}" type="presParOf" srcId="{49A8BC5D-9B05-4960-AB9B-6C80D7FD5A9D}" destId="{4389E037-6C3B-4498-ABB5-4C255FE3CB36}" srcOrd="3" destOrd="0" presId="urn:microsoft.com/office/officeart/2008/layout/VerticalCurvedList"/>
    <dgm:cxn modelId="{422E9DBE-4F3A-444C-BCC7-F733C4F512CB}" type="presParOf" srcId="{F08D5FF6-2CA3-4A3F-B4F8-060807AB9D3F}" destId="{E22AE640-7DD0-4D31-BB43-10D1B014745B}" srcOrd="1" destOrd="0" presId="urn:microsoft.com/office/officeart/2008/layout/VerticalCurvedList"/>
    <dgm:cxn modelId="{8325DC4A-5C9C-4971-BC21-E3FC78292D4C}" type="presParOf" srcId="{F08D5FF6-2CA3-4A3F-B4F8-060807AB9D3F}" destId="{E451EAE2-5F20-43C0-A272-188923CBFD92}" srcOrd="2" destOrd="0" presId="urn:microsoft.com/office/officeart/2008/layout/VerticalCurvedList"/>
    <dgm:cxn modelId="{B2E5B5F5-1BFA-40B4-B38D-EC685C47E02F}" type="presParOf" srcId="{E451EAE2-5F20-43C0-A272-188923CBFD92}" destId="{8388C4D2-B999-4E54-AD39-B87669F14B3A}" srcOrd="0" destOrd="0" presId="urn:microsoft.com/office/officeart/2008/layout/VerticalCurvedList"/>
    <dgm:cxn modelId="{6C47C003-5E42-4209-8D8B-50B5139F018D}" type="presParOf" srcId="{F08D5FF6-2CA3-4A3F-B4F8-060807AB9D3F}" destId="{BF1C0034-BCBB-45F8-86B8-5044DB9E7C52}" srcOrd="3" destOrd="0" presId="urn:microsoft.com/office/officeart/2008/layout/VerticalCurvedList"/>
    <dgm:cxn modelId="{8E637A07-C288-47F0-8AAE-67BF3FE3C9DA}" type="presParOf" srcId="{F08D5FF6-2CA3-4A3F-B4F8-060807AB9D3F}" destId="{AC0923EF-861A-409B-9F48-8D9BC7E552FF}" srcOrd="4" destOrd="0" presId="urn:microsoft.com/office/officeart/2008/layout/VerticalCurvedList"/>
    <dgm:cxn modelId="{730084A4-B9EC-40F9-9ACE-0F971D6FB273}" type="presParOf" srcId="{AC0923EF-861A-409B-9F48-8D9BC7E552FF}" destId="{0E1DF756-FF6B-4A33-9F96-190BA083D327}" srcOrd="0" destOrd="0" presId="urn:microsoft.com/office/officeart/2008/layout/VerticalCurvedList"/>
    <dgm:cxn modelId="{7DBAC83A-5127-4164-A1EB-877AB491E29C}" type="presParOf" srcId="{F08D5FF6-2CA3-4A3F-B4F8-060807AB9D3F}" destId="{4BE3F843-8546-4834-A825-2380729694B9}" srcOrd="5" destOrd="0" presId="urn:microsoft.com/office/officeart/2008/layout/VerticalCurvedList"/>
    <dgm:cxn modelId="{D92B0309-1C94-4CB4-B9B6-96DAB0190645}" type="presParOf" srcId="{F08D5FF6-2CA3-4A3F-B4F8-060807AB9D3F}" destId="{BC407EE3-0013-4206-B1F1-1B11932C6F11}" srcOrd="6" destOrd="0" presId="urn:microsoft.com/office/officeart/2008/layout/VerticalCurvedList"/>
    <dgm:cxn modelId="{05A4BA99-3ECC-44AD-86A1-8F33CAF12AE6}" type="presParOf" srcId="{BC407EE3-0013-4206-B1F1-1B11932C6F11}" destId="{D6FF551D-4532-471A-BD8C-FE9A6D864A0C}" srcOrd="0" destOrd="0" presId="urn:microsoft.com/office/officeart/2008/layout/VerticalCurvedList"/>
    <dgm:cxn modelId="{29BBB10D-4E8F-4D17-9C50-5CAED41F95CA}" type="presParOf" srcId="{F08D5FF6-2CA3-4A3F-B4F8-060807AB9D3F}" destId="{EC48A8CD-3190-493C-A83C-0A93DE9BF13D}" srcOrd="7" destOrd="0" presId="urn:microsoft.com/office/officeart/2008/layout/VerticalCurvedList"/>
    <dgm:cxn modelId="{91A614EA-0811-48F7-885B-C4D25FFF3A6D}" type="presParOf" srcId="{F08D5FF6-2CA3-4A3F-B4F8-060807AB9D3F}" destId="{BA7139A2-144C-40AE-9F17-5D3FBC538BE0}" srcOrd="8" destOrd="0" presId="urn:microsoft.com/office/officeart/2008/layout/VerticalCurvedList"/>
    <dgm:cxn modelId="{87DF3039-A530-41B9-B722-4B669E20FE59}" type="presParOf" srcId="{BA7139A2-144C-40AE-9F17-5D3FBC538BE0}" destId="{9BB29823-C2DE-491C-B66F-3D679A7F1417}" srcOrd="0" destOrd="0" presId="urn:microsoft.com/office/officeart/2008/layout/VerticalCurvedList"/>
    <dgm:cxn modelId="{3C315B89-143E-41E6-8291-C7726B104F71}" type="presParOf" srcId="{F08D5FF6-2CA3-4A3F-B4F8-060807AB9D3F}" destId="{ED073CCB-8C2F-4908-A035-A1F4AAB32039}" srcOrd="9" destOrd="0" presId="urn:microsoft.com/office/officeart/2008/layout/VerticalCurvedList"/>
    <dgm:cxn modelId="{1B7EDE7A-8315-48AE-A4E1-68321D724CD7}" type="presParOf" srcId="{F08D5FF6-2CA3-4A3F-B4F8-060807AB9D3F}" destId="{BA67A97D-D7F3-40E6-91A2-EF5B5B0523F4}" srcOrd="10" destOrd="0" presId="urn:microsoft.com/office/officeart/2008/layout/VerticalCurvedList"/>
    <dgm:cxn modelId="{67FE04E7-97FA-401C-994A-F6B36598CEAC}" type="presParOf" srcId="{BA67A97D-D7F3-40E6-91A2-EF5B5B0523F4}" destId="{226F3BD3-61E9-4442-85E2-DC5F8E9307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90B62-C867-4C6F-9365-520294E55808}">
      <dsp:nvSpPr>
        <dsp:cNvPr id="0" name=""/>
        <dsp:cNvSpPr/>
      </dsp:nvSpPr>
      <dsp:spPr>
        <a:xfrm>
          <a:off x="1019337" y="0"/>
          <a:ext cx="4804082" cy="26042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E9B7B-15F8-4DBA-88D6-1BC92D95235A}">
      <dsp:nvSpPr>
        <dsp:cNvPr id="0" name=""/>
        <dsp:cNvSpPr/>
      </dsp:nvSpPr>
      <dsp:spPr>
        <a:xfrm>
          <a:off x="1713546" y="711756"/>
          <a:ext cx="3353744" cy="955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Предметной</a:t>
          </a:r>
          <a:endParaRPr lang="ru-RU" sz="2400" kern="1200" dirty="0"/>
        </a:p>
      </dsp:txBody>
      <dsp:txXfrm>
        <a:off x="1713546" y="711756"/>
        <a:ext cx="3353744" cy="955922"/>
      </dsp:txXfrm>
    </dsp:sp>
    <dsp:sp modelId="{25C34080-57D3-4212-95C1-CDDB1DF6A384}">
      <dsp:nvSpPr>
        <dsp:cNvPr id="0" name=""/>
        <dsp:cNvSpPr/>
      </dsp:nvSpPr>
      <dsp:spPr>
        <a:xfrm>
          <a:off x="1396263" y="1496318"/>
          <a:ext cx="2603824" cy="26042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BB3F9-26A8-45A5-8EF3-6B232511158E}">
      <dsp:nvSpPr>
        <dsp:cNvPr id="0" name=""/>
        <dsp:cNvSpPr/>
      </dsp:nvSpPr>
      <dsp:spPr>
        <a:xfrm>
          <a:off x="1045604" y="2507898"/>
          <a:ext cx="4794287" cy="72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Метапредметной</a:t>
          </a:r>
          <a:endParaRPr lang="ru-RU" sz="1800" kern="1200" dirty="0"/>
        </a:p>
      </dsp:txBody>
      <dsp:txXfrm>
        <a:off x="1045604" y="2507898"/>
        <a:ext cx="4794287" cy="723274"/>
      </dsp:txXfrm>
    </dsp:sp>
    <dsp:sp modelId="{3F27DB16-38F4-4FBC-863F-B055EE21D07F}">
      <dsp:nvSpPr>
        <dsp:cNvPr id="0" name=""/>
        <dsp:cNvSpPr/>
      </dsp:nvSpPr>
      <dsp:spPr>
        <a:xfrm>
          <a:off x="634065" y="3171696"/>
          <a:ext cx="5578538" cy="22379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175E0-B15E-4809-9631-FD9C88192A2C}">
      <dsp:nvSpPr>
        <dsp:cNvPr id="0" name=""/>
        <dsp:cNvSpPr/>
      </dsp:nvSpPr>
      <dsp:spPr>
        <a:xfrm>
          <a:off x="752078" y="4022992"/>
          <a:ext cx="5208750" cy="91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ФУНКЦИОНАЛЬНОЙ ГРАМОТНОСТИ</a:t>
          </a:r>
          <a:endParaRPr lang="ru-RU" sz="2400" kern="1200" dirty="0"/>
        </a:p>
      </dsp:txBody>
      <dsp:txXfrm>
        <a:off x="752078" y="4022992"/>
        <a:ext cx="5208750" cy="91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92E29-3C9F-486A-A907-F8AFECB28688}">
      <dsp:nvSpPr>
        <dsp:cNvPr id="0" name=""/>
        <dsp:cNvSpPr/>
      </dsp:nvSpPr>
      <dsp:spPr>
        <a:xfrm>
          <a:off x="0" y="0"/>
          <a:ext cx="628179" cy="6281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77554-8816-4F5E-ACEA-CD603A54A700}">
      <dsp:nvSpPr>
        <dsp:cNvPr id="0" name=""/>
        <dsp:cNvSpPr/>
      </dsp:nvSpPr>
      <dsp:spPr>
        <a:xfrm>
          <a:off x="314089" y="0"/>
          <a:ext cx="7055695" cy="628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Натаскивание на КИМ</a:t>
          </a:r>
          <a:endParaRPr lang="ru-RU" sz="3200" kern="1200" dirty="0"/>
        </a:p>
      </dsp:txBody>
      <dsp:txXfrm>
        <a:off x="314089" y="0"/>
        <a:ext cx="7055695" cy="628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165F7-9AF9-4CB8-AFE2-EE5A90DAE6D8}">
      <dsp:nvSpPr>
        <dsp:cNvPr id="0" name=""/>
        <dsp:cNvSpPr/>
      </dsp:nvSpPr>
      <dsp:spPr>
        <a:xfrm>
          <a:off x="0" y="0"/>
          <a:ext cx="646583" cy="6465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D526D-F0C7-4CAB-8E31-348096B6E831}">
      <dsp:nvSpPr>
        <dsp:cNvPr id="0" name=""/>
        <dsp:cNvSpPr/>
      </dsp:nvSpPr>
      <dsp:spPr>
        <a:xfrm>
          <a:off x="323292" y="0"/>
          <a:ext cx="7046492" cy="646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Формализм знаний</a:t>
          </a:r>
          <a:endParaRPr lang="ru-RU" sz="3200" kern="1200" dirty="0"/>
        </a:p>
      </dsp:txBody>
      <dsp:txXfrm>
        <a:off x="323292" y="0"/>
        <a:ext cx="7046492" cy="646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92E29-3C9F-486A-A907-F8AFECB28688}">
      <dsp:nvSpPr>
        <dsp:cNvPr id="0" name=""/>
        <dsp:cNvSpPr/>
      </dsp:nvSpPr>
      <dsp:spPr>
        <a:xfrm>
          <a:off x="0" y="0"/>
          <a:ext cx="628179" cy="6281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77554-8816-4F5E-ACEA-CD603A54A700}">
      <dsp:nvSpPr>
        <dsp:cNvPr id="0" name=""/>
        <dsp:cNvSpPr/>
      </dsp:nvSpPr>
      <dsp:spPr>
        <a:xfrm>
          <a:off x="314089" y="0"/>
          <a:ext cx="7055695" cy="628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Формирование ФГ</a:t>
          </a:r>
          <a:endParaRPr lang="ru-RU" sz="3200" kern="1200" dirty="0"/>
        </a:p>
      </dsp:txBody>
      <dsp:txXfrm>
        <a:off x="314089" y="0"/>
        <a:ext cx="7055695" cy="628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165F7-9AF9-4CB8-AFE2-EE5A90DAE6D8}">
      <dsp:nvSpPr>
        <dsp:cNvPr id="0" name=""/>
        <dsp:cNvSpPr/>
      </dsp:nvSpPr>
      <dsp:spPr>
        <a:xfrm>
          <a:off x="0" y="0"/>
          <a:ext cx="646583" cy="6465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D526D-F0C7-4CAB-8E31-348096B6E831}">
      <dsp:nvSpPr>
        <dsp:cNvPr id="0" name=""/>
        <dsp:cNvSpPr/>
      </dsp:nvSpPr>
      <dsp:spPr>
        <a:xfrm>
          <a:off x="323292" y="0"/>
          <a:ext cx="7046492" cy="646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Достижение предметных результатов</a:t>
          </a:r>
          <a:endParaRPr lang="ru-RU" sz="3200" kern="1200" dirty="0"/>
        </a:p>
      </dsp:txBody>
      <dsp:txXfrm>
        <a:off x="323292" y="0"/>
        <a:ext cx="7046492" cy="646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06C4F-A610-4500-B8E2-FA87FF0AA51E}">
      <dsp:nvSpPr>
        <dsp:cNvPr id="0" name=""/>
        <dsp:cNvSpPr/>
      </dsp:nvSpPr>
      <dsp:spPr>
        <a:xfrm>
          <a:off x="-5540461" y="-848361"/>
          <a:ext cx="6597662" cy="6597662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28EBD-93B4-4411-839F-ED503FEA97C5}">
      <dsp:nvSpPr>
        <dsp:cNvPr id="0" name=""/>
        <dsp:cNvSpPr/>
      </dsp:nvSpPr>
      <dsp:spPr>
        <a:xfrm>
          <a:off x="680250" y="490093"/>
          <a:ext cx="11020002" cy="98018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024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давать определенный типичный набор </a:t>
          </a:r>
          <a:br>
            <a:rPr lang="ru-RU" sz="3200" kern="1200" dirty="0" smtClean="0">
              <a:solidFill>
                <a:schemeClr val="bg1"/>
              </a:solidFill>
            </a:rPr>
          </a:br>
          <a:r>
            <a:rPr lang="ru-RU" sz="3200" kern="1200" dirty="0" smtClean="0">
              <a:solidFill>
                <a:schemeClr val="bg1"/>
              </a:solidFill>
            </a:rPr>
            <a:t>фундаментальных знаний 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680250" y="490093"/>
        <a:ext cx="11020002" cy="980187"/>
      </dsp:txXfrm>
    </dsp:sp>
    <dsp:sp modelId="{F00DF625-9710-44AA-B2EF-A527FCCA977F}">
      <dsp:nvSpPr>
        <dsp:cNvPr id="0" name=""/>
        <dsp:cNvSpPr/>
      </dsp:nvSpPr>
      <dsp:spPr>
        <a:xfrm>
          <a:off x="67632" y="367570"/>
          <a:ext cx="1225234" cy="1225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BC0B-5297-49AC-99A6-AAEDE130B81A}">
      <dsp:nvSpPr>
        <dsp:cNvPr id="0" name=""/>
        <dsp:cNvSpPr/>
      </dsp:nvSpPr>
      <dsp:spPr>
        <a:xfrm>
          <a:off x="1036548" y="1960375"/>
          <a:ext cx="10663704" cy="98018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024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учить учиться </a:t>
          </a:r>
          <a:r>
            <a:rPr lang="ru-RU" sz="2000" kern="1200" dirty="0" smtClean="0">
              <a:solidFill>
                <a:srgbClr val="C00000"/>
              </a:solidFill>
            </a:rPr>
            <a:t>(уметь формулировать проблемы, отбирать и находить необходимые для их решения знания, решать проблемы – иначе не сможет жить </a:t>
          </a:r>
          <a:br>
            <a:rPr lang="ru-RU" sz="2000" kern="1200" dirty="0" smtClean="0">
              <a:solidFill>
                <a:srgbClr val="C00000"/>
              </a:solidFill>
            </a:rPr>
          </a:br>
          <a:r>
            <a:rPr lang="ru-RU" sz="2000" kern="1200" dirty="0" smtClean="0">
              <a:solidFill>
                <a:srgbClr val="C00000"/>
              </a:solidFill>
            </a:rPr>
            <a:t>в современном обществе) 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1036548" y="1960375"/>
        <a:ext cx="10663704" cy="980187"/>
      </dsp:txXfrm>
    </dsp:sp>
    <dsp:sp modelId="{8814562C-31F1-4318-A396-F04A022DC080}">
      <dsp:nvSpPr>
        <dsp:cNvPr id="0" name=""/>
        <dsp:cNvSpPr/>
      </dsp:nvSpPr>
      <dsp:spPr>
        <a:xfrm>
          <a:off x="423931" y="1837852"/>
          <a:ext cx="1225234" cy="1225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D817E-3C59-45B4-8B46-809059BCCF62}">
      <dsp:nvSpPr>
        <dsp:cNvPr id="0" name=""/>
        <dsp:cNvSpPr/>
      </dsp:nvSpPr>
      <dsp:spPr>
        <a:xfrm>
          <a:off x="680250" y="3430657"/>
          <a:ext cx="11020002" cy="98018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024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учить выбирать и нести ответственность за свой выбор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(иначе не сможет жить в современном обществе)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250" y="3430657"/>
        <a:ext cx="11020002" cy="980187"/>
      </dsp:txXfrm>
    </dsp:sp>
    <dsp:sp modelId="{B34F01F4-A296-4D51-ACFF-E92BBA24B4F7}">
      <dsp:nvSpPr>
        <dsp:cNvPr id="0" name=""/>
        <dsp:cNvSpPr/>
      </dsp:nvSpPr>
      <dsp:spPr>
        <a:xfrm>
          <a:off x="67632" y="3308133"/>
          <a:ext cx="1225234" cy="1225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9E34E-9839-455F-87E4-D751CDA8AFAC}">
      <dsp:nvSpPr>
        <dsp:cNvPr id="0" name=""/>
        <dsp:cNvSpPr/>
      </dsp:nvSpPr>
      <dsp:spPr>
        <a:xfrm>
          <a:off x="2046238" y="191"/>
          <a:ext cx="3069357" cy="747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59A3E-CE1A-429B-A951-08012679A9EA}">
      <dsp:nvSpPr>
        <dsp:cNvPr id="0" name=""/>
        <dsp:cNvSpPr/>
      </dsp:nvSpPr>
      <dsp:spPr>
        <a:xfrm>
          <a:off x="0" y="191"/>
          <a:ext cx="2046238" cy="747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УЧЕБНЫЕ СИТУАЦИИ</a:t>
          </a:r>
          <a:endParaRPr lang="ru-RU" sz="2100" kern="1200" dirty="0"/>
        </a:p>
      </dsp:txBody>
      <dsp:txXfrm>
        <a:off x="36471" y="36662"/>
        <a:ext cx="1973296" cy="674166"/>
      </dsp:txXfrm>
    </dsp:sp>
    <dsp:sp modelId="{40CD0DC6-2D07-4F90-9D19-5E6998B428E5}">
      <dsp:nvSpPr>
        <dsp:cNvPr id="0" name=""/>
        <dsp:cNvSpPr/>
      </dsp:nvSpPr>
      <dsp:spPr>
        <a:xfrm>
          <a:off x="2046238" y="822011"/>
          <a:ext cx="3069357" cy="747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CDB92-D3B9-43F0-BF8C-805F7BC9FDAA}">
      <dsp:nvSpPr>
        <dsp:cNvPr id="0" name=""/>
        <dsp:cNvSpPr/>
      </dsp:nvSpPr>
      <dsp:spPr>
        <a:xfrm>
          <a:off x="0" y="822011"/>
          <a:ext cx="2046238" cy="747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УЧЕБНЫЕ ЗАНЯТИЯ</a:t>
          </a:r>
          <a:endParaRPr lang="ru-RU" sz="2100" kern="1200"/>
        </a:p>
      </dsp:txBody>
      <dsp:txXfrm>
        <a:off x="36471" y="858482"/>
        <a:ext cx="1973296" cy="674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02C73-C6E5-4BA9-9154-AEB951E8DA16}">
      <dsp:nvSpPr>
        <dsp:cNvPr id="0" name=""/>
        <dsp:cNvSpPr/>
      </dsp:nvSpPr>
      <dsp:spPr>
        <a:xfrm>
          <a:off x="-4017746" y="-616751"/>
          <a:ext cx="4787869" cy="4787869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E640-7DD0-4D31-BB43-10D1B014745B}">
      <dsp:nvSpPr>
        <dsp:cNvPr id="0" name=""/>
        <dsp:cNvSpPr/>
      </dsp:nvSpPr>
      <dsp:spPr>
        <a:xfrm>
          <a:off x="337445" y="222076"/>
          <a:ext cx="8571030" cy="44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ПОМОГАТЬ УЧАЩИМСЯ ЛУЧШЕ ОСОЗНАВАТЬ ИЗУЧАЕМЫЙ МАТЕРИАЛ</a:t>
          </a:r>
          <a:endParaRPr lang="ru-RU" sz="1600" kern="1200"/>
        </a:p>
      </dsp:txBody>
      <dsp:txXfrm>
        <a:off x="337445" y="222076"/>
        <a:ext cx="8571030" cy="444438"/>
      </dsp:txXfrm>
    </dsp:sp>
    <dsp:sp modelId="{8388C4D2-B999-4E54-AD39-B87669F14B3A}">
      <dsp:nvSpPr>
        <dsp:cNvPr id="0" name=""/>
        <dsp:cNvSpPr/>
      </dsp:nvSpPr>
      <dsp:spPr>
        <a:xfrm>
          <a:off x="59671" y="166522"/>
          <a:ext cx="555547" cy="55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C0034-BCBB-45F8-86B8-5044DB9E7C52}">
      <dsp:nvSpPr>
        <dsp:cNvPr id="0" name=""/>
        <dsp:cNvSpPr/>
      </dsp:nvSpPr>
      <dsp:spPr>
        <a:xfrm>
          <a:off x="655916" y="888520"/>
          <a:ext cx="8252559" cy="44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СПОСОБСТВОВАТЬ ПЕРЕВОДУ ЗНАНИЙ ИЗ ПАССИВНЫХ В АКТИВНЫЕ </a:t>
          </a:r>
          <a:endParaRPr lang="ru-RU" sz="1600" kern="1200"/>
        </a:p>
      </dsp:txBody>
      <dsp:txXfrm>
        <a:off x="655916" y="888520"/>
        <a:ext cx="8252559" cy="444438"/>
      </dsp:txXfrm>
    </dsp:sp>
    <dsp:sp modelId="{0E1DF756-FF6B-4A33-9F96-190BA083D327}">
      <dsp:nvSpPr>
        <dsp:cNvPr id="0" name=""/>
        <dsp:cNvSpPr/>
      </dsp:nvSpPr>
      <dsp:spPr>
        <a:xfrm>
          <a:off x="378142" y="832965"/>
          <a:ext cx="555547" cy="55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3F843-8546-4834-A825-2380729694B9}">
      <dsp:nvSpPr>
        <dsp:cNvPr id="0" name=""/>
        <dsp:cNvSpPr/>
      </dsp:nvSpPr>
      <dsp:spPr>
        <a:xfrm>
          <a:off x="753661" y="1554964"/>
          <a:ext cx="8154814" cy="44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ЭФФЕКТИВНЫЕ ПЕДАГОГИЧЕСКИЕ ПРАКТИКИ </a:t>
          </a:r>
          <a:endParaRPr lang="ru-RU" sz="1600" kern="1200"/>
        </a:p>
      </dsp:txBody>
      <dsp:txXfrm>
        <a:off x="753661" y="1554964"/>
        <a:ext cx="8154814" cy="444438"/>
      </dsp:txXfrm>
    </dsp:sp>
    <dsp:sp modelId="{D6FF551D-4532-471A-BD8C-FE9A6D864A0C}">
      <dsp:nvSpPr>
        <dsp:cNvPr id="0" name=""/>
        <dsp:cNvSpPr/>
      </dsp:nvSpPr>
      <dsp:spPr>
        <a:xfrm>
          <a:off x="475887" y="1499409"/>
          <a:ext cx="555547" cy="55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8A8CD-3190-493C-A83C-0A93DE9BF13D}">
      <dsp:nvSpPr>
        <dsp:cNvPr id="0" name=""/>
        <dsp:cNvSpPr/>
      </dsp:nvSpPr>
      <dsp:spPr>
        <a:xfrm>
          <a:off x="655916" y="2221408"/>
          <a:ext cx="8252559" cy="44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«ХОРОШИЕ» ЗАДАНИЯ (учебные исследования, проекты, кейсы, комплексные задания</a:t>
          </a:r>
          <a:endParaRPr lang="ru-RU" sz="1600" kern="1200"/>
        </a:p>
      </dsp:txBody>
      <dsp:txXfrm>
        <a:off x="655916" y="2221408"/>
        <a:ext cx="8252559" cy="444438"/>
      </dsp:txXfrm>
    </dsp:sp>
    <dsp:sp modelId="{9BB29823-C2DE-491C-B66F-3D679A7F1417}">
      <dsp:nvSpPr>
        <dsp:cNvPr id="0" name=""/>
        <dsp:cNvSpPr/>
      </dsp:nvSpPr>
      <dsp:spPr>
        <a:xfrm>
          <a:off x="378142" y="2165853"/>
          <a:ext cx="555547" cy="55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73CCB-8C2F-4908-A035-A1F4AAB32039}">
      <dsp:nvSpPr>
        <dsp:cNvPr id="0" name=""/>
        <dsp:cNvSpPr/>
      </dsp:nvSpPr>
      <dsp:spPr>
        <a:xfrm>
          <a:off x="337445" y="2887852"/>
          <a:ext cx="8571030" cy="44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ОСОБЕННОСТИ И ТИПЫ ЗАДАНИЙ ДЛЯ ФОРМИРОВАНИЯ КРЕАТИВНОГО МЫШЛЕНИЯ </a:t>
          </a:r>
          <a:endParaRPr lang="ru-RU" sz="1600" kern="1200"/>
        </a:p>
      </dsp:txBody>
      <dsp:txXfrm>
        <a:off x="337445" y="2887852"/>
        <a:ext cx="8571030" cy="444438"/>
      </dsp:txXfrm>
    </dsp:sp>
    <dsp:sp modelId="{226F3BD3-61E9-4442-85E2-DC5F8E930700}">
      <dsp:nvSpPr>
        <dsp:cNvPr id="0" name=""/>
        <dsp:cNvSpPr/>
      </dsp:nvSpPr>
      <dsp:spPr>
        <a:xfrm>
          <a:off x="59671" y="2832297"/>
          <a:ext cx="555547" cy="55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5C2B-0B84-4EEE-B0A1-F732A4FF91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AC4E6-DD6B-4486-9B30-0CC3F23B8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коллеги! Мы вступаем в важный процесс подготовки к реализации обновленных стандартов в 1-х и 5х классах. Уже проведен мониторинг готовности общеобразовательных  организаций к реализации стандарта. Начинается</a:t>
            </a:r>
            <a:r>
              <a:rPr lang="ru-RU" baseline="0" dirty="0"/>
              <a:t> системная подготовка.  Перед вами р</a:t>
            </a:r>
            <a:r>
              <a:rPr lang="ru-RU" dirty="0"/>
              <a:t>еквизиты приказа об утверждении дорожной карты.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5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13B4C-3E7F-4268-9AC1-B66A4FD0D40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9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9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46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1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87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8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6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2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7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2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0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80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33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1166-2749-4554-88B7-6919330A954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C99B-72A5-48F5-85E5-751737BAC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2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9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7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4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8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0D6815-CEFE-4D12-B430-4ADAFA3AB0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0663E5-8D34-43C0-AC7D-A33CC4987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85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73710" cy="9083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3" y="22858"/>
            <a:ext cx="12174220" cy="6815455"/>
          </a:xfrm>
          <a:custGeom>
            <a:avLst/>
            <a:gdLst/>
            <a:ahLst/>
            <a:cxnLst/>
            <a:rect l="l" t="t" r="r" b="b"/>
            <a:pathLst>
              <a:path w="12174220" h="6815455">
                <a:moveTo>
                  <a:pt x="0" y="6815328"/>
                </a:moveTo>
                <a:lnTo>
                  <a:pt x="12173712" y="6815328"/>
                </a:lnTo>
                <a:lnTo>
                  <a:pt x="12173712" y="0"/>
                </a:lnTo>
                <a:lnTo>
                  <a:pt x="0" y="0"/>
                </a:lnTo>
                <a:lnTo>
                  <a:pt x="0" y="6815328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" y="88392"/>
            <a:ext cx="1204722" cy="10431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32" y="115823"/>
            <a:ext cx="1097280" cy="9357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0040" y="0"/>
            <a:ext cx="693458" cy="729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6720" y="42671"/>
            <a:ext cx="448055" cy="5425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675119"/>
            <a:ext cx="12173712" cy="161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18668"/>
            <a:ext cx="10363199" cy="74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049" y="1453133"/>
            <a:ext cx="11258550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12173710" cy="9083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3" y="22858"/>
            <a:ext cx="12174220" cy="6815455"/>
          </a:xfrm>
          <a:custGeom>
            <a:avLst/>
            <a:gdLst/>
            <a:ahLst/>
            <a:cxnLst/>
            <a:rect l="l" t="t" r="r" b="b"/>
            <a:pathLst>
              <a:path w="12174220" h="6815455">
                <a:moveTo>
                  <a:pt x="0" y="6815328"/>
                </a:moveTo>
                <a:lnTo>
                  <a:pt x="12173712" y="6815328"/>
                </a:lnTo>
                <a:lnTo>
                  <a:pt x="12173712" y="0"/>
                </a:lnTo>
                <a:lnTo>
                  <a:pt x="0" y="0"/>
                </a:lnTo>
                <a:lnTo>
                  <a:pt x="0" y="6815328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00" y="88392"/>
            <a:ext cx="1204722" cy="10431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632" y="115823"/>
            <a:ext cx="1097280" cy="9357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0040" y="0"/>
            <a:ext cx="693458" cy="729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6720" y="42671"/>
            <a:ext cx="448055" cy="5425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6675119"/>
            <a:ext cx="12173712" cy="161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18668"/>
            <a:ext cx="10363199" cy="74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049" y="1453133"/>
            <a:ext cx="11258550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fgosreestr.ru/" TargetMode="External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hyperlink" Target="http://www.fgosreestr.ru/" TargetMode="External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0.jp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5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_fokuse_vnimaniya_Primernie_rabochie_programmi_po_tehnologii_.htm" TargetMode="External"/><Relationship Id="rId2" Type="http://schemas.openxmlformats.org/officeDocument/2006/relationships/hyperlink" Target="https://edsoo.ru/Seminar_Obnovlenie_soderzhaniya_obschego_obrazovaniya_dlya_uchastnikov_aprobacii_Primernih_rabochih_programm_NOO_i_OOO.htm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1a50913cb348a87afa36f5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e.rukobr.ru/npd-doc?npmid=99&amp;npid=566085656&amp;anchor=XA00MCC2N1&amp;XA00MCC2N1" TargetMode="External"/><Relationship Id="rId3" Type="http://schemas.openxmlformats.org/officeDocument/2006/relationships/hyperlink" Target="https://e.rukobr.ru/npd-doc?npmid=99&amp;npid=901865498" TargetMode="External"/><Relationship Id="rId7" Type="http://schemas.openxmlformats.org/officeDocument/2006/relationships/hyperlink" Target="https://e.rukobr.ru/npd-doc?npmid=99&amp;npid=566085656&amp;anchor=XA00MCE2NR&amp;XA00MCE2NR" TargetMode="External"/><Relationship Id="rId2" Type="http://schemas.openxmlformats.org/officeDocument/2006/relationships/hyperlink" Target="https://e.rukobr.ru/npd-doc?npmid=99&amp;npid=566085656&amp;anchor=XA00M2S2MD&amp;XA00M2S2MD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e.rukobr.ru/npd-doc?npmid=99&amp;npid=566085656&amp;anchor=XA00M4O2MJ&amp;XA00M4O2MJ" TargetMode="External"/><Relationship Id="rId11" Type="http://schemas.openxmlformats.org/officeDocument/2006/relationships/hyperlink" Target="https://e.rukobr.ru/npd-doc?npmid=99&amp;npid=566085656&amp;anchor=XA00M902NB&amp;XA00M902NB" TargetMode="External"/><Relationship Id="rId5" Type="http://schemas.openxmlformats.org/officeDocument/2006/relationships/hyperlink" Target="https://e.rukobr.ru/npd-doc?npmid=99&amp;npid=566085656&amp;anchor=XA00MBA2MS&amp;XA00MBA2MS" TargetMode="External"/><Relationship Id="rId10" Type="http://schemas.openxmlformats.org/officeDocument/2006/relationships/hyperlink" Target="https://e.rukobr.ru/npd-doc?npmid=99&amp;npid=566085656&amp;anchor=XA00MD22NV&amp;XA00MD22NV" TargetMode="External"/><Relationship Id="rId4" Type="http://schemas.openxmlformats.org/officeDocument/2006/relationships/hyperlink" Target="https://e.rukobr.ru/npd-doc?npmid=99&amp;npid=566085656&amp;anchor=XA00M7S2MM&amp;XA00M7S2MM" TargetMode="External"/><Relationship Id="rId9" Type="http://schemas.openxmlformats.org/officeDocument/2006/relationships/hyperlink" Target="https://e.rukobr.ru/npd-doc?npmid=99&amp;npid=566085656&amp;anchor=XA00MBS2NO&amp;XA00MBS2NO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Готовимся к переходу на новые ФГОС НОО и ФГОС ООО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Ст. Кущевская </a:t>
            </a:r>
          </a:p>
          <a:p>
            <a:pPr algn="ctr"/>
            <a:r>
              <a:rPr lang="ru-RU" dirty="0" smtClean="0"/>
              <a:t>7 февраля 2022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4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325" y="331406"/>
            <a:ext cx="9255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ФГОС</a:t>
            </a:r>
            <a:r>
              <a:rPr dirty="0"/>
              <a:t> </a:t>
            </a:r>
            <a:r>
              <a:rPr spc="-5" dirty="0"/>
              <a:t>начального общего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основного</a:t>
            </a:r>
            <a:r>
              <a:rPr spc="10" dirty="0"/>
              <a:t> </a:t>
            </a:r>
            <a:r>
              <a:rPr spc="-5" dirty="0"/>
              <a:t>общего</a:t>
            </a:r>
            <a:r>
              <a:rPr spc="5" dirty="0"/>
              <a:t> </a:t>
            </a:r>
            <a:r>
              <a:rPr spc="-5" dirty="0"/>
              <a:t>образования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351" y="1286181"/>
            <a:ext cx="5273510" cy="32486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2008980"/>
            <a:ext cx="4782185" cy="20986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включает</a:t>
            </a:r>
            <a:r>
              <a:rPr sz="24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себя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требования:</a:t>
            </a:r>
            <a:endParaRPr sz="24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spcBef>
                <a:spcPts val="1200"/>
              </a:spcBef>
              <a:buChar char="-"/>
              <a:tabLst>
                <a:tab pos="17589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ООПООО;</a:t>
            </a:r>
            <a:endParaRPr sz="24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spcBef>
                <a:spcPts val="1200"/>
              </a:spcBef>
              <a:buChar char="-"/>
              <a:tabLst>
                <a:tab pos="17589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структуре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ООПООО;</a:t>
            </a:r>
            <a:endParaRPr sz="24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spcBef>
                <a:spcPts val="1205"/>
              </a:spcBef>
              <a:buChar char="-"/>
              <a:tabLst>
                <a:tab pos="17589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условиям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4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ООО.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9035" y="1286181"/>
            <a:ext cx="5296812" cy="324862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36801" y="1307084"/>
            <a:ext cx="7928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9360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ФГОС-2009г.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2010г.	ФГОС-2021г.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6215" y="2008980"/>
            <a:ext cx="4572000" cy="20986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включает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 к:</a:t>
            </a:r>
            <a:endParaRPr sz="24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spcBef>
                <a:spcPts val="1200"/>
              </a:spcBef>
              <a:buChar char="-"/>
              <a:tabLst>
                <a:tab pos="17526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структуре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ООО;</a:t>
            </a:r>
            <a:endParaRPr sz="24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spcBef>
                <a:spcPts val="1200"/>
              </a:spcBef>
              <a:buChar char="-"/>
              <a:tabLst>
                <a:tab pos="17526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условиям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ООО;</a:t>
            </a:r>
            <a:endParaRPr sz="24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spcBef>
                <a:spcPts val="1205"/>
              </a:spcBef>
              <a:buChar char="-"/>
              <a:tabLst>
                <a:tab pos="175260" algn="l"/>
              </a:tabLst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ООО.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5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728" y="157734"/>
            <a:ext cx="5878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ФГОС</a:t>
            </a:r>
            <a:r>
              <a:rPr spc="-25" dirty="0"/>
              <a:t> </a:t>
            </a:r>
            <a:r>
              <a:rPr spc="-5" dirty="0"/>
              <a:t>основного</a:t>
            </a:r>
            <a:r>
              <a:rPr spc="-35" dirty="0"/>
              <a:t> </a:t>
            </a:r>
            <a:r>
              <a:rPr spc="-5" dirty="0"/>
              <a:t>общего</a:t>
            </a:r>
            <a:r>
              <a:rPr spc="-15" dirty="0"/>
              <a:t> </a:t>
            </a:r>
            <a:r>
              <a:rPr dirty="0"/>
              <a:t>образования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54" y="1216118"/>
            <a:ext cx="5636140" cy="4598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3265" y="1242695"/>
            <a:ext cx="5081270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093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Организация,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имеющая</a:t>
            </a:r>
            <a:r>
              <a:rPr sz="22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статус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федеральной</a:t>
            </a:r>
            <a:r>
              <a:rPr sz="2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 региональной </a:t>
            </a:r>
            <a:r>
              <a:rPr sz="2200" b="1" spc="-4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инновационной</a:t>
            </a:r>
            <a:r>
              <a:rPr sz="22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площадки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разрабатывает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реализует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программу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ООО…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r>
              <a:rPr sz="22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определяя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достижение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промежуточных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результатов </a:t>
            </a:r>
            <a:r>
              <a:rPr sz="2200" b="1" spc="-48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годам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(этапам)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вне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76022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зависимости	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 последовательности</a:t>
            </a:r>
            <a:endParaRPr sz="2200">
              <a:latin typeface="Calibri"/>
              <a:cs typeface="Calibri"/>
            </a:endParaRPr>
          </a:p>
          <a:p>
            <a:pPr marL="12700" marR="29845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обучающимися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результатов, </a:t>
            </a:r>
            <a:r>
              <a:rPr sz="2200" b="1" spc="-48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определенных</a:t>
            </a:r>
            <a:r>
              <a:rPr sz="22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соответствующими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примерными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п.13.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6769" y="1216120"/>
            <a:ext cx="4914177" cy="2233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1094" y="1242695"/>
            <a:ext cx="3625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Закрепление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стандартах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преемственности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 единства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endParaRPr sz="22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endParaRPr sz="22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1200"/>
              </a:spcBef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п.45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1336" y="4418998"/>
            <a:ext cx="4909610" cy="13942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46315" y="4444619"/>
            <a:ext cx="39173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Создание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единого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образовательного</a:t>
            </a:r>
            <a:r>
              <a:rPr sz="22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пространства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РФ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2040" y="3088627"/>
            <a:ext cx="894346" cy="1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9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9064" y="331406"/>
            <a:ext cx="10117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ООП</a:t>
            </a:r>
            <a:r>
              <a:rPr spc="-20" dirty="0"/>
              <a:t> </a:t>
            </a:r>
            <a:r>
              <a:rPr spc="-5" dirty="0"/>
              <a:t>общеобразовательной</a:t>
            </a:r>
            <a:r>
              <a:rPr spc="15" dirty="0"/>
              <a:t> </a:t>
            </a:r>
            <a:r>
              <a:rPr spc="-5" dirty="0"/>
              <a:t>организации</a:t>
            </a:r>
            <a:r>
              <a:rPr spc="30" dirty="0"/>
              <a:t> </a:t>
            </a:r>
            <a:r>
              <a:rPr dirty="0"/>
              <a:t>2022-2023</a:t>
            </a:r>
            <a:r>
              <a:rPr spc="40" dirty="0"/>
              <a:t> </a:t>
            </a:r>
            <a:r>
              <a:rPr spc="-5" dirty="0"/>
              <a:t>учебный</a:t>
            </a:r>
            <a:r>
              <a:rPr dirty="0"/>
              <a:t> год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894" y="1526024"/>
            <a:ext cx="2645997" cy="4568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52600" y="3529965"/>
            <a:ext cx="142430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НОО</a:t>
            </a:r>
            <a:endParaRPr sz="2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1-4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9700" y="1521460"/>
            <a:ext cx="4628515" cy="4605655"/>
            <a:chOff x="1409700" y="1521460"/>
            <a:chExt cx="4628515" cy="46056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700" y="1978660"/>
              <a:ext cx="1727454" cy="1608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5339" y="1521460"/>
              <a:ext cx="2682493" cy="46052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157979" y="3529965"/>
            <a:ext cx="142557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endParaRPr sz="2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5-9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97300" y="1521460"/>
            <a:ext cx="4636135" cy="4605655"/>
            <a:chOff x="3797300" y="1521460"/>
            <a:chExt cx="4636135" cy="46056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300" y="1894840"/>
              <a:ext cx="1788414" cy="1663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8020" y="1521460"/>
              <a:ext cx="2685033" cy="46052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52565" y="3529965"/>
            <a:ext cx="142430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endParaRPr sz="2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5-9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48400" y="1521460"/>
            <a:ext cx="4582795" cy="4605655"/>
            <a:chOff x="6248400" y="1521460"/>
            <a:chExt cx="4582795" cy="46056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1927860"/>
              <a:ext cx="1686813" cy="16004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8320" y="1521460"/>
              <a:ext cx="2682494" cy="46052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974455" y="3515741"/>
            <a:ext cx="13754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СОО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1594" y="4217034"/>
            <a:ext cx="1424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30960" y="1940560"/>
            <a:ext cx="9121775" cy="3970654"/>
            <a:chOff x="1330960" y="1940560"/>
            <a:chExt cx="9121775" cy="3970654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9960" y="1940560"/>
              <a:ext cx="1752853" cy="16334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960" y="4950460"/>
              <a:ext cx="9121394" cy="96038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76420" y="2184400"/>
            <a:ext cx="980440" cy="81534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39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25"/>
              </a:spcBef>
            </a:pPr>
            <a:r>
              <a:rPr sz="1500" b="1" spc="5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5-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1800" y="2184400"/>
            <a:ext cx="977900" cy="81534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6-9-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21140" y="2275839"/>
            <a:ext cx="952500" cy="63246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9017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710"/>
              </a:spcBef>
            </a:pP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10-11</a:t>
            </a:r>
            <a:endParaRPr sz="1600">
              <a:latin typeface="Arial"/>
              <a:cs typeface="Arial"/>
            </a:endParaRPr>
          </a:p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класс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5960" y="2184400"/>
            <a:ext cx="988060" cy="81534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500" b="1" spc="5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635" algn="ctr">
              <a:lnSpc>
                <a:spcPts val="1900"/>
              </a:lnSpc>
              <a:spcBef>
                <a:spcPts val="2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1-4-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500" b="1" spc="5" dirty="0">
                <a:solidFill>
                  <a:srgbClr val="C00000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9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668"/>
            <a:ext cx="10363199" cy="307777"/>
          </a:xfrm>
        </p:spPr>
        <p:txBody>
          <a:bodyPr/>
          <a:lstStyle/>
          <a:p>
            <a:r>
              <a:rPr lang="ru-RU" dirty="0" smtClean="0"/>
              <a:t>Нормативные документы  ООП ,реализуемых в 2022-2-23 учебном 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724" y="1155677"/>
            <a:ext cx="11258550" cy="630942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МП РФ (ООП разрабатывается на уровень образования)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-1-4 классы - №286 от 31.05.2021 года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классы-№287 от 31.05.2021 года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-6-9 классы-№1897 от 17.12.2010 года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-10-11 классы-№413 от 17.05.2012 года</a:t>
            </a: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</a:t>
            </a: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класс-№1598 от 19.12.2014 года</a:t>
            </a: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1-9 классы-№1599 от 19.12.2014 года</a:t>
            </a: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классы-№287 от 31.05.2021 года</a:t>
            </a: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классы-№1897 от 17.12.2010 года</a:t>
            </a:r>
          </a:p>
          <a:p>
            <a:pPr marL="571500" indent="-571500">
              <a:buFontTx/>
              <a:buChar char="-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23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101600"/>
            <a:ext cx="683260" cy="680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0579" y="159384"/>
            <a:ext cx="7868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I.</a:t>
            </a:r>
            <a:r>
              <a:rPr spc="5" dirty="0"/>
              <a:t> </a:t>
            </a:r>
            <a:r>
              <a:rPr spc="-5" dirty="0"/>
              <a:t>Целевой</a:t>
            </a:r>
            <a:r>
              <a:rPr spc="20" dirty="0"/>
              <a:t> </a:t>
            </a:r>
            <a:r>
              <a:rPr spc="-5" dirty="0"/>
              <a:t>раздел</a:t>
            </a:r>
            <a:r>
              <a:rPr spc="25" dirty="0"/>
              <a:t> </a:t>
            </a:r>
            <a:r>
              <a:rPr dirty="0"/>
              <a:t>ООП</a:t>
            </a:r>
            <a:r>
              <a:rPr spc="-25" dirty="0"/>
              <a:t> </a:t>
            </a:r>
            <a:r>
              <a:rPr dirty="0"/>
              <a:t>НОО</a:t>
            </a:r>
            <a:r>
              <a:rPr spc="-10" dirty="0"/>
              <a:t> </a:t>
            </a:r>
            <a:r>
              <a:rPr dirty="0"/>
              <a:t>и</a:t>
            </a:r>
            <a:r>
              <a:rPr spc="-5" dirty="0"/>
              <a:t> ООО</a:t>
            </a:r>
            <a:r>
              <a:rPr spc="-30" dirty="0"/>
              <a:t> </a:t>
            </a:r>
            <a:r>
              <a:rPr spc="-5" dirty="0"/>
              <a:t>по</a:t>
            </a:r>
            <a:r>
              <a:rPr spc="-25" dirty="0"/>
              <a:t> </a:t>
            </a:r>
            <a:r>
              <a:rPr dirty="0"/>
              <a:t>ФГОС</a:t>
            </a:r>
            <a:r>
              <a:rPr spc="-10" dirty="0"/>
              <a:t> </a:t>
            </a:r>
            <a:r>
              <a:rPr dirty="0"/>
              <a:t>2021г.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9646" y="745019"/>
            <a:ext cx="4895480" cy="7592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8465" y="766190"/>
            <a:ext cx="4199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п.30,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п.31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819" y="2242045"/>
            <a:ext cx="6217246" cy="7202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14415" y="2267648"/>
            <a:ext cx="55613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Цели,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принципы,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общая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 характеристика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8650" y="3067757"/>
            <a:ext cx="6212175" cy="17430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06414" y="3093973"/>
            <a:ext cx="4514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93595" algn="l"/>
                <a:tab pos="241554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яз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ОО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		о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зо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я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22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оценки.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6414" y="3764216"/>
            <a:ext cx="562165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Содержательная</a:t>
            </a:r>
            <a:r>
              <a:rPr sz="22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 критериальная</a:t>
            </a:r>
            <a:r>
              <a:rPr sz="22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основа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разработки…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98650" y="3604259"/>
            <a:ext cx="6212205" cy="3251835"/>
            <a:chOff x="5698650" y="3604259"/>
            <a:chExt cx="6212205" cy="3251835"/>
          </a:xfrm>
        </p:grpSpPr>
        <p:sp>
          <p:nvSpPr>
            <p:cNvPr id="12" name="object 12"/>
            <p:cNvSpPr/>
            <p:nvPr/>
          </p:nvSpPr>
          <p:spPr>
            <a:xfrm>
              <a:off x="7834629" y="3610609"/>
              <a:ext cx="276860" cy="106680"/>
            </a:xfrm>
            <a:custGeom>
              <a:avLst/>
              <a:gdLst/>
              <a:ahLst/>
              <a:cxnLst/>
              <a:rect l="l" t="t" r="r" b="b"/>
              <a:pathLst>
                <a:path w="276859" h="106679">
                  <a:moveTo>
                    <a:pt x="223520" y="0"/>
                  </a:moveTo>
                  <a:lnTo>
                    <a:pt x="223520" y="26669"/>
                  </a:lnTo>
                  <a:lnTo>
                    <a:pt x="0" y="26669"/>
                  </a:lnTo>
                  <a:lnTo>
                    <a:pt x="0" y="80009"/>
                  </a:lnTo>
                  <a:lnTo>
                    <a:pt x="223520" y="80009"/>
                  </a:lnTo>
                  <a:lnTo>
                    <a:pt x="223520" y="106679"/>
                  </a:lnTo>
                  <a:lnTo>
                    <a:pt x="276860" y="53339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34629" y="3610609"/>
              <a:ext cx="276860" cy="106680"/>
            </a:xfrm>
            <a:custGeom>
              <a:avLst/>
              <a:gdLst/>
              <a:ahLst/>
              <a:cxnLst/>
              <a:rect l="l" t="t" r="r" b="b"/>
              <a:pathLst>
                <a:path w="276859" h="106679">
                  <a:moveTo>
                    <a:pt x="0" y="26669"/>
                  </a:moveTo>
                  <a:lnTo>
                    <a:pt x="223520" y="26669"/>
                  </a:lnTo>
                  <a:lnTo>
                    <a:pt x="223520" y="0"/>
                  </a:lnTo>
                  <a:lnTo>
                    <a:pt x="276860" y="53339"/>
                  </a:lnTo>
                  <a:lnTo>
                    <a:pt x="223520" y="106679"/>
                  </a:lnTo>
                  <a:lnTo>
                    <a:pt x="223520" y="80009"/>
                  </a:lnTo>
                  <a:lnTo>
                    <a:pt x="0" y="80009"/>
                  </a:lnTo>
                  <a:lnTo>
                    <a:pt x="0" y="2666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8650" y="4909234"/>
              <a:ext cx="6212175" cy="19464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06414" y="4935854"/>
            <a:ext cx="5473700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Отражает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критерии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оценки;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предметные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метапредметные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результаты; </a:t>
            </a:r>
            <a:r>
              <a:rPr sz="2200" b="1" spc="-48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оценка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динамики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достижений;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объективная</a:t>
            </a:r>
            <a:r>
              <a:rPr sz="22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информация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подготовки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обучающихся…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336039"/>
            <a:ext cx="6017260" cy="5520055"/>
            <a:chOff x="0" y="1336039"/>
            <a:chExt cx="6017260" cy="5520055"/>
          </a:xfrm>
        </p:grpSpPr>
        <p:sp>
          <p:nvSpPr>
            <p:cNvPr id="17" name="object 17"/>
            <p:cNvSpPr/>
            <p:nvPr/>
          </p:nvSpPr>
          <p:spPr>
            <a:xfrm>
              <a:off x="5701029" y="235076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19">
                  <a:moveTo>
                    <a:pt x="179070" y="0"/>
                  </a:moveTo>
                  <a:lnTo>
                    <a:pt x="179070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179070" y="177164"/>
                  </a:lnTo>
                  <a:lnTo>
                    <a:pt x="179070" y="236219"/>
                  </a:lnTo>
                  <a:lnTo>
                    <a:pt x="297180" y="118109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1029" y="235076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19">
                  <a:moveTo>
                    <a:pt x="0" y="59054"/>
                  </a:moveTo>
                  <a:lnTo>
                    <a:pt x="179070" y="59054"/>
                  </a:lnTo>
                  <a:lnTo>
                    <a:pt x="179070" y="0"/>
                  </a:lnTo>
                  <a:lnTo>
                    <a:pt x="297180" y="118109"/>
                  </a:lnTo>
                  <a:lnTo>
                    <a:pt x="179070" y="236219"/>
                  </a:lnTo>
                  <a:lnTo>
                    <a:pt x="179070" y="177164"/>
                  </a:lnTo>
                  <a:lnTo>
                    <a:pt x="0" y="177164"/>
                  </a:lnTo>
                  <a:lnTo>
                    <a:pt x="0" y="5905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8329" y="3572510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180340" y="0"/>
                  </a:moveTo>
                  <a:lnTo>
                    <a:pt x="180340" y="58419"/>
                  </a:lnTo>
                  <a:lnTo>
                    <a:pt x="0" y="58419"/>
                  </a:lnTo>
                  <a:lnTo>
                    <a:pt x="0" y="175259"/>
                  </a:lnTo>
                  <a:lnTo>
                    <a:pt x="180340" y="175259"/>
                  </a:lnTo>
                  <a:lnTo>
                    <a:pt x="180340" y="233679"/>
                  </a:lnTo>
                  <a:lnTo>
                    <a:pt x="297180" y="11683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8329" y="3572510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0" y="58419"/>
                  </a:moveTo>
                  <a:lnTo>
                    <a:pt x="180340" y="58419"/>
                  </a:lnTo>
                  <a:lnTo>
                    <a:pt x="180340" y="0"/>
                  </a:lnTo>
                  <a:lnTo>
                    <a:pt x="297180" y="116839"/>
                  </a:lnTo>
                  <a:lnTo>
                    <a:pt x="180340" y="233679"/>
                  </a:lnTo>
                  <a:lnTo>
                    <a:pt x="180340" y="175259"/>
                  </a:lnTo>
                  <a:lnTo>
                    <a:pt x="0" y="175259"/>
                  </a:lnTo>
                  <a:lnTo>
                    <a:pt x="0" y="5841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3729" y="5596890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180340" y="0"/>
                  </a:moveTo>
                  <a:lnTo>
                    <a:pt x="180340" y="58420"/>
                  </a:lnTo>
                  <a:lnTo>
                    <a:pt x="0" y="58420"/>
                  </a:lnTo>
                  <a:lnTo>
                    <a:pt x="0" y="175260"/>
                  </a:lnTo>
                  <a:lnTo>
                    <a:pt x="180340" y="175260"/>
                  </a:lnTo>
                  <a:lnTo>
                    <a:pt x="180340" y="233680"/>
                  </a:lnTo>
                  <a:lnTo>
                    <a:pt x="297180" y="116840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3729" y="5596890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0" y="58420"/>
                  </a:moveTo>
                  <a:lnTo>
                    <a:pt x="180340" y="58420"/>
                  </a:lnTo>
                  <a:lnTo>
                    <a:pt x="180340" y="0"/>
                  </a:lnTo>
                  <a:lnTo>
                    <a:pt x="297180" y="116840"/>
                  </a:lnTo>
                  <a:lnTo>
                    <a:pt x="180340" y="233680"/>
                  </a:lnTo>
                  <a:lnTo>
                    <a:pt x="180340" y="175260"/>
                  </a:lnTo>
                  <a:lnTo>
                    <a:pt x="0" y="175260"/>
                  </a:lnTo>
                  <a:lnTo>
                    <a:pt x="0" y="584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336039"/>
              <a:ext cx="5773674" cy="55196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02590" y="1392237"/>
            <a:ext cx="426466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НОО/ООО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включать: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пояснительную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записку;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590" y="3114992"/>
            <a:ext cx="509016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endParaRPr sz="2400">
              <a:latin typeface="Calibri"/>
              <a:cs typeface="Calibri"/>
            </a:endParaRPr>
          </a:p>
          <a:p>
            <a:pPr marL="355600" marR="63754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обучающимися программы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начального/основного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общего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590" y="5066347"/>
            <a:ext cx="51695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систему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оценки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достижения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планируемых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программы начального/основного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183880" y="3241039"/>
            <a:ext cx="289560" cy="119380"/>
            <a:chOff x="8183880" y="3241039"/>
            <a:chExt cx="289560" cy="119380"/>
          </a:xfrm>
        </p:grpSpPr>
        <p:sp>
          <p:nvSpPr>
            <p:cNvPr id="28" name="object 28"/>
            <p:cNvSpPr/>
            <p:nvPr/>
          </p:nvSpPr>
          <p:spPr>
            <a:xfrm>
              <a:off x="8190230" y="3247389"/>
              <a:ext cx="276860" cy="106680"/>
            </a:xfrm>
            <a:custGeom>
              <a:avLst/>
              <a:gdLst/>
              <a:ahLst/>
              <a:cxnLst/>
              <a:rect l="l" t="t" r="r" b="b"/>
              <a:pathLst>
                <a:path w="276859" h="106679">
                  <a:moveTo>
                    <a:pt x="223520" y="0"/>
                  </a:moveTo>
                  <a:lnTo>
                    <a:pt x="223520" y="2667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223520" y="80010"/>
                  </a:lnTo>
                  <a:lnTo>
                    <a:pt x="223520" y="106680"/>
                  </a:lnTo>
                  <a:lnTo>
                    <a:pt x="276860" y="53339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90230" y="3247389"/>
              <a:ext cx="276860" cy="106680"/>
            </a:xfrm>
            <a:custGeom>
              <a:avLst/>
              <a:gdLst/>
              <a:ahLst/>
              <a:cxnLst/>
              <a:rect l="l" t="t" r="r" b="b"/>
              <a:pathLst>
                <a:path w="276859" h="106679">
                  <a:moveTo>
                    <a:pt x="0" y="26670"/>
                  </a:moveTo>
                  <a:lnTo>
                    <a:pt x="223520" y="26670"/>
                  </a:lnTo>
                  <a:lnTo>
                    <a:pt x="223520" y="0"/>
                  </a:lnTo>
                  <a:lnTo>
                    <a:pt x="276860" y="53339"/>
                  </a:lnTo>
                  <a:lnTo>
                    <a:pt x="223520" y="106680"/>
                  </a:lnTo>
                  <a:lnTo>
                    <a:pt x="223520" y="80010"/>
                  </a:lnTo>
                  <a:lnTo>
                    <a:pt x="0" y="80010"/>
                  </a:lnTo>
                  <a:lnTo>
                    <a:pt x="0" y="2667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74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1045" y="193611"/>
            <a:ext cx="70662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ЛИЧНОСТНЫЕ</a:t>
            </a:r>
            <a:r>
              <a:rPr dirty="0"/>
              <a:t> </a:t>
            </a:r>
            <a:r>
              <a:rPr spc="-5" dirty="0"/>
              <a:t>РЕЗУЛЬТАТЫ</a:t>
            </a:r>
            <a:r>
              <a:rPr spc="10" dirty="0"/>
              <a:t> </a:t>
            </a:r>
            <a:r>
              <a:rPr spc="-5" dirty="0"/>
              <a:t>ФГОС</a:t>
            </a:r>
            <a:r>
              <a:rPr spc="10" dirty="0"/>
              <a:t> </a:t>
            </a:r>
            <a:r>
              <a:rPr dirty="0"/>
              <a:t>НОО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480" y="848360"/>
            <a:ext cx="2687320" cy="3716020"/>
          </a:xfrm>
          <a:prstGeom prst="rect">
            <a:avLst/>
          </a:prstGeom>
          <a:solidFill>
            <a:srgbClr val="F1F1F1"/>
          </a:solidFill>
          <a:ln w="10160">
            <a:solidFill>
              <a:srgbClr val="AEABAB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309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2010г.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40"/>
              </a:spcBef>
            </a:pP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Внеурочная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деятельность</a:t>
            </a:r>
            <a:endParaRPr sz="1800">
              <a:latin typeface="Arial"/>
              <a:cs typeface="Arial"/>
            </a:endParaRPr>
          </a:p>
          <a:p>
            <a:pPr marL="91440" marR="739140">
              <a:lnSpc>
                <a:spcPts val="2320"/>
              </a:lnSpc>
              <a:spcBef>
                <a:spcPts val="85"/>
              </a:spcBef>
            </a:pP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организуется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по </a:t>
            </a:r>
            <a:r>
              <a:rPr sz="18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направлениям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40"/>
              </a:spcBef>
            </a:pPr>
            <a:r>
              <a:rPr sz="1800" b="1" u="heavy" spc="-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развития</a:t>
            </a:r>
            <a:r>
              <a:rPr sz="1800" b="1" u="heavy" spc="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личности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1440" marR="217170">
              <a:lnSpc>
                <a:spcPct val="107300"/>
              </a:lnSpc>
              <a:spcBef>
                <a:spcPts val="20"/>
              </a:spcBef>
            </a:pPr>
            <a:r>
              <a:rPr sz="1600" b="1" spc="20" dirty="0">
                <a:solidFill>
                  <a:srgbClr val="1F3863"/>
                </a:solidFill>
                <a:latin typeface="Arial"/>
                <a:cs typeface="Arial"/>
              </a:rPr>
              <a:t>д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у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х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ов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,  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физкультурно-</a:t>
            </a:r>
            <a:endParaRPr sz="1600">
              <a:latin typeface="Arial"/>
              <a:cs typeface="Arial"/>
            </a:endParaRPr>
          </a:p>
          <a:p>
            <a:pPr marL="91440" marR="738505">
              <a:lnSpc>
                <a:spcPct val="106800"/>
              </a:lnSpc>
              <a:spcBef>
                <a:spcPts val="10"/>
              </a:spcBef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спортивное</a:t>
            </a:r>
            <a:r>
              <a:rPr sz="16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з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д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оров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ль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, 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социальное,</a:t>
            </a:r>
            <a:endParaRPr sz="1600">
              <a:latin typeface="Arial"/>
              <a:cs typeface="Arial"/>
            </a:endParaRPr>
          </a:p>
          <a:p>
            <a:pPr marL="91440" marR="138430">
              <a:lnSpc>
                <a:spcPts val="2060"/>
              </a:lnSpc>
              <a:spcBef>
                <a:spcPts val="90"/>
              </a:spcBef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б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щ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к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ль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600" b="1" spc="15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, 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общекультурное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895" y="841232"/>
            <a:ext cx="6131883" cy="25444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0300" y="867409"/>
            <a:ext cx="560260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00"/>
              </a:spcBef>
              <a:tabLst>
                <a:tab pos="3046095" algn="l"/>
              </a:tabLst>
            </a:pP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НОО-2021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п.41;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ООО-2021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п.42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Личностные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основного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общего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отражать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готовность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 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расширение опыта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endParaRPr sz="2000">
              <a:latin typeface="Calibri"/>
              <a:cs typeface="Calibri"/>
            </a:endParaRPr>
          </a:p>
          <a:p>
            <a:pPr marL="12700" marR="11582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основных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направлений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воспитательной </a:t>
            </a:r>
            <a:r>
              <a:rPr sz="2000" b="1" spc="-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части: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887" y="6223418"/>
            <a:ext cx="6126797" cy="6322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40300" y="6252845"/>
            <a:ext cx="4267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1.8.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Ценности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научного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познания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0079" y="3233420"/>
            <a:ext cx="6218174" cy="32844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40300" y="3280409"/>
            <a:ext cx="50431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184" lvl="1" indent="-4521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4820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Гражданского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Патриотического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Духовно-нравственного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воспитания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Эстетического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Физического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эмоционального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благополучия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 startAt="6"/>
              <a:tabLst>
                <a:tab pos="464820" algn="l"/>
              </a:tabLst>
            </a:pP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Трудового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4184" lvl="1" indent="-452120">
              <a:lnSpc>
                <a:spcPct val="100000"/>
              </a:lnSpc>
              <a:buAutoNum type="arabicPeriod" startAt="6"/>
              <a:tabLst>
                <a:tab pos="46482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Экологического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4779" y="5953759"/>
            <a:ext cx="825766" cy="7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7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116" y="82232"/>
            <a:ext cx="7198995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ts val="283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МЕТАПРЕДМЕТНЫЕ</a:t>
            </a:r>
            <a:r>
              <a:rPr sz="24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30"/>
              </a:lnSpc>
              <a:tabLst>
                <a:tab pos="3723004" algn="l"/>
              </a:tabLst>
            </a:pP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ФГОС</a:t>
            </a:r>
            <a:r>
              <a:rPr sz="2400" b="1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НОО</a:t>
            </a:r>
            <a:r>
              <a:rPr sz="2400" b="1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2021г.</a:t>
            </a:r>
            <a:r>
              <a:rPr sz="2400" b="1" spc="-6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п.9,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п.40;	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ФГОС</a:t>
            </a:r>
            <a:r>
              <a:rPr sz="24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ООО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2021г.</a:t>
            </a:r>
            <a:r>
              <a:rPr sz="2400" b="1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п.8,</a:t>
            </a:r>
            <a:r>
              <a:rPr sz="24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п.43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06840"/>
            <a:ext cx="12051030" cy="5048885"/>
            <a:chOff x="0" y="1806840"/>
            <a:chExt cx="12051030" cy="5048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06840"/>
              <a:ext cx="4389885" cy="1494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4409" y="5002221"/>
              <a:ext cx="3146124" cy="18534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08465" y="5024501"/>
            <a:ext cx="24460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эмоциональный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интеллект,</a:t>
            </a:r>
            <a:endParaRPr sz="2400">
              <a:latin typeface="Calibri"/>
              <a:cs typeface="Calibri"/>
            </a:endParaRPr>
          </a:p>
          <a:p>
            <a:pPr marL="12700" marR="26352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принятие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себя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других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8479" y="1043927"/>
            <a:ext cx="4516374" cy="9502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24144" y="1102359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48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400" b="1" spc="-17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	НОО/ООО: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182620"/>
            <a:ext cx="4394454" cy="204749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8612" y="3240722"/>
            <a:ext cx="38373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овладение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коммуникативными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действиями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965700"/>
            <a:ext cx="4394454" cy="168173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8612" y="5024501"/>
            <a:ext cx="38373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овладение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универсальными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регулятивными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действиями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49007"/>
            <a:ext cx="4394454" cy="95022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8612" y="1106106"/>
            <a:ext cx="3890645" cy="184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640">
              <a:lnSpc>
                <a:spcPct val="100000"/>
              </a:lnSpc>
              <a:spcBef>
                <a:spcPts val="100"/>
              </a:spcBef>
              <a:tabLst>
                <a:tab pos="2273935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ВИДЫ	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УУД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овладение универсальными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учебными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познавательными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действиями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64659" y="1772920"/>
            <a:ext cx="4600194" cy="16817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86376" y="1831975"/>
            <a:ext cx="3843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базовые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логические,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базовые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исследовательские,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информацией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90059" y="3215639"/>
            <a:ext cx="4600194" cy="19001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11395" y="3607180"/>
            <a:ext cx="3402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общение,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совместная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0059" y="4965700"/>
            <a:ext cx="4600194" cy="153187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811395" y="5024501"/>
            <a:ext cx="245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самоорганизация,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самоконтроль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85859" y="3182620"/>
            <a:ext cx="3269234" cy="193319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308465" y="3240722"/>
            <a:ext cx="193293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презентация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78959" y="2199639"/>
            <a:ext cx="360680" cy="3510279"/>
            <a:chOff x="4378959" y="2199639"/>
            <a:chExt cx="360680" cy="3510279"/>
          </a:xfrm>
        </p:grpSpPr>
        <p:sp>
          <p:nvSpPr>
            <p:cNvPr id="24" name="object 24"/>
            <p:cNvSpPr/>
            <p:nvPr/>
          </p:nvSpPr>
          <p:spPr>
            <a:xfrm>
              <a:off x="4385309" y="220598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19">
                  <a:moveTo>
                    <a:pt x="179069" y="0"/>
                  </a:moveTo>
                  <a:lnTo>
                    <a:pt x="179069" y="59055"/>
                  </a:lnTo>
                  <a:lnTo>
                    <a:pt x="0" y="59055"/>
                  </a:lnTo>
                  <a:lnTo>
                    <a:pt x="0" y="177164"/>
                  </a:lnTo>
                  <a:lnTo>
                    <a:pt x="179069" y="177164"/>
                  </a:lnTo>
                  <a:lnTo>
                    <a:pt x="179069" y="236220"/>
                  </a:lnTo>
                  <a:lnTo>
                    <a:pt x="297179" y="118110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85309" y="220598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19">
                  <a:moveTo>
                    <a:pt x="0" y="59055"/>
                  </a:moveTo>
                  <a:lnTo>
                    <a:pt x="179069" y="59055"/>
                  </a:lnTo>
                  <a:lnTo>
                    <a:pt x="179069" y="0"/>
                  </a:lnTo>
                  <a:lnTo>
                    <a:pt x="297179" y="118110"/>
                  </a:lnTo>
                  <a:lnTo>
                    <a:pt x="179069" y="236220"/>
                  </a:lnTo>
                  <a:lnTo>
                    <a:pt x="179069" y="177164"/>
                  </a:lnTo>
                  <a:lnTo>
                    <a:pt x="0" y="177164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0709" y="389508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20">
                  <a:moveTo>
                    <a:pt x="179069" y="0"/>
                  </a:moveTo>
                  <a:lnTo>
                    <a:pt x="179069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179069" y="177165"/>
                  </a:lnTo>
                  <a:lnTo>
                    <a:pt x="179069" y="236220"/>
                  </a:lnTo>
                  <a:lnTo>
                    <a:pt x="297179" y="118110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0709" y="3895089"/>
              <a:ext cx="297180" cy="236220"/>
            </a:xfrm>
            <a:custGeom>
              <a:avLst/>
              <a:gdLst/>
              <a:ahLst/>
              <a:cxnLst/>
              <a:rect l="l" t="t" r="r" b="b"/>
              <a:pathLst>
                <a:path w="297179" h="236220">
                  <a:moveTo>
                    <a:pt x="0" y="59055"/>
                  </a:moveTo>
                  <a:lnTo>
                    <a:pt x="179069" y="59055"/>
                  </a:lnTo>
                  <a:lnTo>
                    <a:pt x="179069" y="0"/>
                  </a:lnTo>
                  <a:lnTo>
                    <a:pt x="297179" y="118110"/>
                  </a:lnTo>
                  <a:lnTo>
                    <a:pt x="179069" y="236220"/>
                  </a:lnTo>
                  <a:lnTo>
                    <a:pt x="179069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36109" y="5469889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180339" y="0"/>
                  </a:moveTo>
                  <a:lnTo>
                    <a:pt x="180339" y="58420"/>
                  </a:lnTo>
                  <a:lnTo>
                    <a:pt x="0" y="58420"/>
                  </a:lnTo>
                  <a:lnTo>
                    <a:pt x="0" y="175260"/>
                  </a:lnTo>
                  <a:lnTo>
                    <a:pt x="180339" y="175260"/>
                  </a:lnTo>
                  <a:lnTo>
                    <a:pt x="180339" y="233680"/>
                  </a:lnTo>
                  <a:lnTo>
                    <a:pt x="297179" y="11684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36109" y="5469889"/>
              <a:ext cx="297180" cy="233679"/>
            </a:xfrm>
            <a:custGeom>
              <a:avLst/>
              <a:gdLst/>
              <a:ahLst/>
              <a:cxnLst/>
              <a:rect l="l" t="t" r="r" b="b"/>
              <a:pathLst>
                <a:path w="297179" h="233679">
                  <a:moveTo>
                    <a:pt x="0" y="58420"/>
                  </a:moveTo>
                  <a:lnTo>
                    <a:pt x="180339" y="58420"/>
                  </a:lnTo>
                  <a:lnTo>
                    <a:pt x="180339" y="0"/>
                  </a:lnTo>
                  <a:lnTo>
                    <a:pt x="297179" y="116840"/>
                  </a:lnTo>
                  <a:lnTo>
                    <a:pt x="180339" y="233680"/>
                  </a:lnTo>
                  <a:lnTo>
                    <a:pt x="180339" y="175260"/>
                  </a:lnTo>
                  <a:lnTo>
                    <a:pt x="0" y="175260"/>
                  </a:lnTo>
                  <a:lnTo>
                    <a:pt x="0" y="584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668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612" y="457999"/>
            <a:ext cx="3024459" cy="75017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9914" y="21208"/>
            <a:ext cx="516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3863"/>
                </a:solidFill>
                <a:latin typeface="Arial"/>
                <a:cs typeface="Arial"/>
              </a:rPr>
              <a:t>МЕТАПРЕДМЕТНЫЕ</a:t>
            </a:r>
            <a:r>
              <a:rPr sz="2400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0796" y="477837"/>
            <a:ext cx="2313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ООО-2021г.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1627"/>
            <a:ext cx="2777490" cy="5734685"/>
            <a:chOff x="0" y="421627"/>
            <a:chExt cx="2777490" cy="57346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0727"/>
              <a:ext cx="2776986" cy="5124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1627"/>
              <a:ext cx="2776474" cy="9502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4477" y="477837"/>
            <a:ext cx="2393315" cy="530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ООО-2010г.</a:t>
            </a:r>
            <a:endParaRPr sz="2400">
              <a:latin typeface="Calibri"/>
              <a:cs typeface="Calibri"/>
            </a:endParaRPr>
          </a:p>
          <a:p>
            <a:pPr marL="12700" marR="85090">
              <a:lnSpc>
                <a:spcPct val="100000"/>
              </a:lnSpc>
              <a:spcBef>
                <a:spcPts val="1720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п.10.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Метапредметные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результаты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освоения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основной</a:t>
            </a:r>
            <a:r>
              <a:rPr sz="1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образовательной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основного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отражать:</a:t>
            </a:r>
            <a:endParaRPr sz="11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buAutoNum type="arabicParenR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определять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своего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обучения…</a:t>
            </a:r>
            <a:endParaRPr sz="11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buAutoNum type="arabicParenR" startAt="2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лан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иро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ва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ст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1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ей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2700" marR="62230">
              <a:lnSpc>
                <a:spcPct val="100000"/>
              </a:lnSpc>
              <a:buAutoNum type="arabicParenR" startAt="3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соотносить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свои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действия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планируемыми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результатами…</a:t>
            </a:r>
            <a:endParaRPr sz="11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buAutoNum type="arabicParenR" startAt="3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оценивать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правильность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вы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я у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че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бн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ач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2700" marR="73025">
              <a:lnSpc>
                <a:spcPct val="100000"/>
              </a:lnSpc>
              <a:buAutoNum type="arabicParenR" startAt="5"/>
              <a:tabLst>
                <a:tab pos="160655" algn="l"/>
              </a:tabLst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владение основами самоконтроля,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самооценки…</a:t>
            </a:r>
            <a:endParaRPr sz="1100">
              <a:latin typeface="Calibri"/>
              <a:cs typeface="Calibri"/>
            </a:endParaRPr>
          </a:p>
          <a:p>
            <a:pPr marL="12700" marR="453390">
              <a:lnSpc>
                <a:spcPct val="100000"/>
              </a:lnSpc>
              <a:buAutoNum type="arabicParenR" startAt="5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определять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понятия, </a:t>
            </a:r>
            <a:r>
              <a:rPr sz="1100" b="1" spc="-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создавать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обобщения…</a:t>
            </a:r>
            <a:endParaRPr sz="1100">
              <a:latin typeface="Calibri"/>
              <a:cs typeface="Calibri"/>
            </a:endParaRPr>
          </a:p>
          <a:p>
            <a:pPr marL="12700" marR="279400">
              <a:lnSpc>
                <a:spcPct val="100000"/>
              </a:lnSpc>
              <a:buAutoNum type="arabicParenR" startAt="5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создавать, применять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преобразовывать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знаки…</a:t>
            </a:r>
            <a:endParaRPr sz="11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AutoNum type="arabicParenR" startAt="5"/>
              <a:tabLst>
                <a:tab pos="160655" algn="l"/>
              </a:tabLst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смысловое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чтение…</a:t>
            </a:r>
            <a:endParaRPr sz="1100">
              <a:latin typeface="Calibri"/>
              <a:cs typeface="Calibri"/>
            </a:endParaRPr>
          </a:p>
          <a:p>
            <a:pPr marL="12700" marR="204470">
              <a:lnSpc>
                <a:spcPct val="100000"/>
              </a:lnSpc>
              <a:buAutoNum type="arabicParenR" startAt="5"/>
              <a:tabLst>
                <a:tab pos="16002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организовывать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учебное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сотрудничество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31140" indent="-219075">
              <a:lnSpc>
                <a:spcPct val="100000"/>
              </a:lnSpc>
              <a:buAutoNum type="arabicParenR" startAt="5"/>
              <a:tabLst>
                <a:tab pos="231775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умение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осознанно использовать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речевые</a:t>
            </a:r>
            <a:r>
              <a:rPr sz="1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средства…</a:t>
            </a:r>
            <a:endParaRPr sz="1100">
              <a:latin typeface="Calibri"/>
              <a:cs typeface="Calibri"/>
            </a:endParaRPr>
          </a:p>
          <a:p>
            <a:pPr marL="12700" marR="523875">
              <a:lnSpc>
                <a:spcPct val="100000"/>
              </a:lnSpc>
              <a:buAutoNum type="arabicParenR" startAt="11"/>
              <a:tabLst>
                <a:tab pos="231775" algn="l"/>
              </a:tabLst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ван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е 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компетентности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области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использования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ИКТ…</a:t>
            </a:r>
            <a:endParaRPr sz="1100">
              <a:latin typeface="Calibri"/>
              <a:cs typeface="Calibri"/>
            </a:endParaRPr>
          </a:p>
          <a:p>
            <a:pPr marL="12700" marR="523875">
              <a:lnSpc>
                <a:spcPts val="1320"/>
              </a:lnSpc>
              <a:spcBef>
                <a:spcPts val="40"/>
              </a:spcBef>
              <a:buAutoNum type="arabicParenR" startAt="11"/>
              <a:tabLst>
                <a:tab pos="231775" algn="l"/>
              </a:tabLst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ван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е  эк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ог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ышле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..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3679" y="1026160"/>
            <a:ext cx="9174734" cy="24640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10941" y="1061973"/>
            <a:ext cx="69240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п.43.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Метапредметные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основного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том числе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адаптиров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8877" y="1061973"/>
            <a:ext cx="16097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анной,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отражать: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0941" y="1229740"/>
            <a:ext cx="575500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43.1.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Овладение универсальными учебными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познавательными</a:t>
            </a:r>
            <a:r>
              <a:rPr sz="11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действиями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1)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базовые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логические</a:t>
            </a:r>
            <a:r>
              <a:rPr sz="1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действия:</a:t>
            </a:r>
            <a:endParaRPr sz="1100">
              <a:latin typeface="Calibri"/>
              <a:cs typeface="Calibri"/>
            </a:endParaRPr>
          </a:p>
          <a:p>
            <a:pPr marL="12700" marR="1210310">
              <a:lnSpc>
                <a:spcPct val="100000"/>
              </a:lnSpc>
            </a:pP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выявлять</a:t>
            </a:r>
            <a:r>
              <a:rPr sz="11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характеризовать существенные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признаки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объектов (явлений); </a:t>
            </a:r>
            <a:r>
              <a:rPr sz="1100" b="1" spc="-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устанавливать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существенный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признак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классификации…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предлагать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критерии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выявления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закономерностей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противоречий;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выявлять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дефициты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информации,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данных, необходимых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для решения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поставленной задачи;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выявлять</a:t>
            </a:r>
            <a:r>
              <a:rPr sz="11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причинно-следственные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связи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изучении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явлений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процессов;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делать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выводы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использованием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дедуктивных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индуктивных</a:t>
            </a:r>
            <a:r>
              <a:rPr sz="11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умозаключений…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0941" y="2571115"/>
            <a:ext cx="845756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выбирать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способ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учебной</a:t>
            </a:r>
            <a:r>
              <a:rPr sz="11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задач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(сравнивать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несколько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вариантов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решения,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выбирать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наиболее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подходящий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buAutoNum type="arabicParenR" startAt="2"/>
              <a:tabLst>
                <a:tab pos="160020" algn="l"/>
              </a:tabLst>
            </a:pP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базовые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исследовательские…</a:t>
            </a:r>
            <a:endParaRPr sz="11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buAutoNum type="arabicParenR" startAt="2"/>
              <a:tabLst>
                <a:tab pos="160020" algn="l"/>
              </a:tabLst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информацией…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73679" y="3230879"/>
            <a:ext cx="9175115" cy="3625215"/>
            <a:chOff x="2773679" y="3230879"/>
            <a:chExt cx="9175115" cy="362521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3679" y="3230879"/>
              <a:ext cx="9174734" cy="22989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3679" y="5267960"/>
              <a:ext cx="9174734" cy="158775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210941" y="5305425"/>
            <a:ext cx="45834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43.3.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Овладение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1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регулятивными</a:t>
            </a:r>
            <a:r>
              <a:rPr sz="11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действиями: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1)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самоорганизация: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выявлять</a:t>
            </a:r>
            <a:r>
              <a:rPr sz="11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проблемы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для решения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жизненных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ситуациях;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0941" y="5808662"/>
            <a:ext cx="6981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ориентироваться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различных подходах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принятия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решений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(индивидуальное,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принятие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группе,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приня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6174" y="5808662"/>
            <a:ext cx="1419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ре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ш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гр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пп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ой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);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0941" y="5976302"/>
            <a:ext cx="8231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 составлять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алгоритм решения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задачи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(или его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часть), выбирать способ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решения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учебной задачи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 учетом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имеющихся </a:t>
            </a:r>
            <a:r>
              <a:rPr sz="11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ресурсов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собственных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возможностей,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аргументировать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предлагаемые</a:t>
            </a:r>
            <a:r>
              <a:rPr sz="1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варианты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решений;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0941" y="6311582"/>
            <a:ext cx="60267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составлять</a:t>
            </a:r>
            <a:r>
              <a:rPr sz="1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действий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(план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намеченного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алгоритма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решения),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корректировать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делать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выбор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брать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ответственность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решение;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0000" y="421640"/>
            <a:ext cx="3228594" cy="145313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383394" y="466725"/>
            <a:ext cx="2490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Критерии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оценивания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сформированности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83394" y="1076578"/>
            <a:ext cx="203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вида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60" dirty="0">
                <a:solidFill>
                  <a:srgbClr val="001F5F"/>
                </a:solidFill>
                <a:latin typeface="Calibri"/>
                <a:cs typeface="Calibri"/>
              </a:rPr>
              <a:t>УУД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90000" y="4859023"/>
            <a:ext cx="3281934" cy="199669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185541" y="3268345"/>
            <a:ext cx="8522970" cy="189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43.2.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Овладение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1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коммуникативными</a:t>
            </a:r>
            <a:r>
              <a:rPr sz="11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действиями: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1)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общение: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воспринимать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формулировать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суждения, выражать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эмоции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целями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условиями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общения;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выражать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себя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(свою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точку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зрения)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устных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письменных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текстах;</a:t>
            </a:r>
            <a:endParaRPr sz="11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распознавать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невербальные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средства общения,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понимать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значение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социальных знаков,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знать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распознавать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предпосылки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конфликтных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ситуаций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смягчать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конфликты,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вести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переговоры;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понимать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намерения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других,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проявлять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уважительное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отношение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собеседнику</a:t>
            </a:r>
            <a:r>
              <a:rPr sz="11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ходе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диалога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(или)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дискуссии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задавать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вопросы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существу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обсуждаемой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темы</a:t>
            </a:r>
            <a:r>
              <a:rPr sz="11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сопоставлять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свои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суждения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суждениями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других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участников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диалога,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обнаруживать различие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сходство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позиций;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ts val="869"/>
              </a:lnSpc>
              <a:spcBef>
                <a:spcPts val="5"/>
              </a:spcBef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публично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представлять</a:t>
            </a:r>
            <a:r>
              <a:rPr sz="11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выполненного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опыта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(эксперимента,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исследования,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проекта);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ts val="1950"/>
              </a:lnSpc>
            </a:pP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выбирать</a:t>
            </a:r>
            <a:r>
              <a:rPr sz="1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формат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выступления</a:t>
            </a:r>
            <a:r>
              <a:rPr sz="11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с учетом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задач</a:t>
            </a:r>
            <a:r>
              <a:rPr sz="1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презентации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особенностей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14" dirty="0">
                <a:solidFill>
                  <a:srgbClr val="001F5F"/>
                </a:solidFill>
                <a:latin typeface="Calibri"/>
                <a:cs typeface="Calibri"/>
              </a:rPr>
              <a:t>аудитори</a:t>
            </a:r>
            <a:r>
              <a:rPr sz="3000" b="1" spc="-172" baseline="-16666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100" b="1" spc="-114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b="1" spc="-172" baseline="-16666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00" b="1" spc="-114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3000" b="1" spc="-172" baseline="-16666" dirty="0">
                <a:solidFill>
                  <a:srgbClr val="001F5F"/>
                </a:solidFill>
                <a:latin typeface="Calibri"/>
                <a:cs typeface="Calibri"/>
              </a:rPr>
              <a:t>здание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83394" y="5209540"/>
            <a:ext cx="26358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региональной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Рабочей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группы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83394" y="5819457"/>
            <a:ext cx="1285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Новигатора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83394" y="6124257"/>
            <a:ext cx="2213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УУД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43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433" y="128015"/>
            <a:ext cx="9548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5720" algn="l"/>
              </a:tabLst>
            </a:pPr>
            <a:r>
              <a:rPr sz="2400" dirty="0"/>
              <a:t>ПРЕДМЕТНЫЕ</a:t>
            </a:r>
            <a:r>
              <a:rPr sz="2400" spc="-35" dirty="0"/>
              <a:t> </a:t>
            </a:r>
            <a:r>
              <a:rPr sz="2400" spc="-5" dirty="0"/>
              <a:t>РЕЗУЛЬТАТЫ	</a:t>
            </a:r>
            <a:r>
              <a:rPr sz="2400" dirty="0"/>
              <a:t>ФГОС</a:t>
            </a:r>
            <a:r>
              <a:rPr sz="2400" spc="5" dirty="0"/>
              <a:t> </a:t>
            </a:r>
            <a:r>
              <a:rPr sz="2400" dirty="0"/>
              <a:t>ООО-2021г.</a:t>
            </a:r>
            <a:r>
              <a:rPr sz="2400" spc="-45" dirty="0"/>
              <a:t> </a:t>
            </a:r>
            <a:r>
              <a:rPr sz="2400" dirty="0"/>
              <a:t>I.</a:t>
            </a:r>
            <a:r>
              <a:rPr sz="2400" spc="-15" dirty="0"/>
              <a:t> </a:t>
            </a:r>
            <a:r>
              <a:rPr sz="2400" spc="-5" dirty="0"/>
              <a:t>Общие</a:t>
            </a:r>
            <a:r>
              <a:rPr sz="2400" spc="-15" dirty="0"/>
              <a:t> </a:t>
            </a:r>
            <a:r>
              <a:rPr sz="2400" spc="-5" dirty="0"/>
              <a:t>положения.</a:t>
            </a:r>
            <a:r>
              <a:rPr sz="2400" spc="10" dirty="0"/>
              <a:t> </a:t>
            </a:r>
            <a:r>
              <a:rPr sz="2400" spc="-5" dirty="0"/>
              <a:t>п.9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0" y="510540"/>
            <a:ext cx="12037695" cy="6345555"/>
            <a:chOff x="0" y="510540"/>
            <a:chExt cx="12037695" cy="6345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2471"/>
              <a:ext cx="12032744" cy="49832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440" y="510540"/>
              <a:ext cx="11818874" cy="16360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6692" y="567054"/>
            <a:ext cx="11582400" cy="608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ФГОС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элементы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социального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опыта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(знания,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умения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навыки,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опыт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решения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499109" marR="229235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творческой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деятельности)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необходимости</a:t>
            </a:r>
            <a:r>
              <a:rPr sz="1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сохранения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фундаментального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характера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специфики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изучаемых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предметов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обеспечения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успешного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следующем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8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 ПРЕДМЕТНЫЕ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Требования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ПРЕДМЕТНЫМ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РЕЗУЛЬТАТАМ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формулируются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деятельностной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форме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усилением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акцента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применение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знаний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конкретных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умений;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формулируются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основе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документов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стратегического</a:t>
            </a:r>
            <a:r>
              <a:rPr sz="2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планирования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проводимых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федеральном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процедур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(ВПР,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НИКО,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МСИ);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определяют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минимум</a:t>
            </a:r>
            <a:r>
              <a:rPr sz="2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содержания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основного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общего</a:t>
            </a:r>
            <a:r>
              <a:rPr sz="20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изучение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которого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гарантирует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государство,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построенного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логике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изучения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каждого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учебного</a:t>
            </a:r>
            <a:r>
              <a:rPr sz="20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предмета;</a:t>
            </a:r>
            <a:endParaRPr sz="2000">
              <a:latin typeface="Calibri"/>
              <a:cs typeface="Calibri"/>
            </a:endParaRPr>
          </a:p>
          <a:p>
            <a:pPr marL="355600" marR="21209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определяют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освоения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 основного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общего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учебным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"Математика",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"Информатика",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"Физика",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"Химия",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"Биология"</a:t>
            </a:r>
            <a:r>
              <a:rPr sz="20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базовом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углубленном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уровнях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усиливают акценты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явлений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процессов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современной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мира в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целом,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современного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науки;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учитывают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особенности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адаптированных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ОВЗ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различных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нозологических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групп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57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7829" y="83565"/>
            <a:ext cx="754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ПРЕДМЕТНЫЕ</a:t>
            </a:r>
            <a:r>
              <a:rPr sz="2400" spc="-45" dirty="0"/>
              <a:t> </a:t>
            </a:r>
            <a:r>
              <a:rPr sz="2400" spc="-5" dirty="0"/>
              <a:t>РЕЗУЛЬТАТЫ </a:t>
            </a:r>
            <a:r>
              <a:rPr sz="2400" dirty="0"/>
              <a:t>В</a:t>
            </a:r>
            <a:r>
              <a:rPr sz="2400" spc="-15" dirty="0"/>
              <a:t> </a:t>
            </a:r>
            <a:r>
              <a:rPr sz="2400" spc="-5" dirty="0"/>
              <a:t>ДЕЯТЕЛЬНОСТНОЙ </a:t>
            </a:r>
            <a:r>
              <a:rPr sz="2400" dirty="0"/>
              <a:t>ФОРМЕ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14959" y="821690"/>
            <a:ext cx="4093845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algn="ctr">
              <a:lnSpc>
                <a:spcPct val="100000"/>
              </a:lnSpc>
              <a:spcBef>
                <a:spcPts val="100"/>
              </a:spcBef>
            </a:pPr>
            <a:r>
              <a:rPr sz="16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ФГОС</a:t>
            </a:r>
            <a:r>
              <a:rPr sz="16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ООО-2010г.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География:</a:t>
            </a:r>
            <a:endParaRPr sz="1600" dirty="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формирование</a:t>
            </a:r>
            <a:r>
              <a:rPr sz="15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представлений</a:t>
            </a:r>
            <a:endParaRPr sz="1500" dirty="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формирование</a:t>
            </a:r>
            <a:r>
              <a:rPr sz="15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первичных</a:t>
            </a:r>
            <a:r>
              <a:rPr sz="15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компетенций</a:t>
            </a:r>
            <a:endParaRPr sz="1500" dirty="0">
              <a:latin typeface="Arial"/>
              <a:cs typeface="Arial"/>
            </a:endParaRPr>
          </a:p>
          <a:p>
            <a:pPr marL="12700" marR="43180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формирование</a:t>
            </a:r>
            <a:r>
              <a:rPr sz="15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представлений</a:t>
            </a:r>
            <a:r>
              <a:rPr sz="15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основополагающих</a:t>
            </a:r>
            <a:r>
              <a:rPr sz="15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теоретических</a:t>
            </a:r>
            <a:r>
              <a:rPr sz="1500"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знаний</a:t>
            </a:r>
            <a:endParaRPr sz="1500" dirty="0">
              <a:latin typeface="Arial"/>
              <a:cs typeface="Arial"/>
            </a:endParaRPr>
          </a:p>
          <a:p>
            <a:pPr marL="12700" marR="1242695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овладение</a:t>
            </a:r>
            <a:r>
              <a:rPr sz="15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элементарными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практическими</a:t>
            </a:r>
            <a:r>
              <a:rPr sz="15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умениями</a:t>
            </a:r>
            <a:endParaRPr sz="1500" dirty="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37490" algn="l"/>
              </a:tabLst>
            </a:pP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овладение</a:t>
            </a:r>
            <a:r>
              <a:rPr sz="15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основами</a:t>
            </a:r>
            <a:r>
              <a:rPr sz="15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картографической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грамотности</a:t>
            </a:r>
            <a:endParaRPr sz="1500" dirty="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овладение</a:t>
            </a:r>
            <a:r>
              <a:rPr sz="15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основными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навыками</a:t>
            </a:r>
            <a:endParaRPr sz="1500" dirty="0">
              <a:latin typeface="Arial"/>
              <a:cs typeface="Arial"/>
            </a:endParaRPr>
          </a:p>
          <a:p>
            <a:pPr marL="12700" marR="595630">
              <a:lnSpc>
                <a:spcPct val="100000"/>
              </a:lnSpc>
              <a:buAutoNum type="arabicParenR"/>
              <a:tabLst>
                <a:tab pos="237490" algn="l"/>
              </a:tabLst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формирование</a:t>
            </a:r>
            <a:r>
              <a:rPr sz="15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умений</a:t>
            </a:r>
            <a:r>
              <a:rPr sz="15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навыков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использования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 разнообразных</a:t>
            </a:r>
            <a:endParaRPr sz="1500" dirty="0">
              <a:latin typeface="Arial"/>
              <a:cs typeface="Arial"/>
            </a:endParaRPr>
          </a:p>
          <a:p>
            <a:pPr marL="12700" marR="231140">
              <a:lnSpc>
                <a:spcPct val="100000"/>
              </a:lnSpc>
            </a:pP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географических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знаний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в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повседневной </a:t>
            </a:r>
            <a:r>
              <a:rPr sz="1500" b="1" spc="-4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жизни</a:t>
            </a:r>
            <a:endParaRPr sz="1500" dirty="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buAutoNum type="arabicParenR" startAt="8"/>
              <a:tabLst>
                <a:tab pos="237490" algn="l"/>
              </a:tabLst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формирование</a:t>
            </a:r>
            <a:r>
              <a:rPr sz="15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представлений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9540" y="738123"/>
            <a:ext cx="7060565" cy="575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sz="16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ФГОС</a:t>
            </a:r>
            <a:r>
              <a:rPr sz="16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ООО-2021г.</a:t>
            </a:r>
            <a:r>
              <a:rPr sz="1600" b="1" u="heavy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п.45.6.3.</a:t>
            </a:r>
            <a:r>
              <a:rPr sz="1600"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География:</a:t>
            </a:r>
            <a:endParaRPr sz="1600">
              <a:latin typeface="Arial"/>
              <a:cs typeface="Arial"/>
            </a:endParaRPr>
          </a:p>
          <a:p>
            <a:pPr marL="12700" marR="374015">
              <a:lnSpc>
                <a:spcPct val="100000"/>
              </a:lnSpc>
              <a:buClr>
                <a:srgbClr val="1F3863"/>
              </a:buClr>
              <a:buAutoNum type="arabicParenR"/>
              <a:tabLst>
                <a:tab pos="236220" algn="l"/>
              </a:tabLst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освоение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применение</a:t>
            </a:r>
            <a:r>
              <a:rPr sz="15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системы</a:t>
            </a:r>
            <a:r>
              <a:rPr sz="15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знаний</a:t>
            </a:r>
            <a:r>
              <a:rPr sz="15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размещении</a:t>
            </a:r>
            <a:r>
              <a:rPr sz="15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основных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свойствах</a:t>
            </a:r>
            <a:r>
              <a:rPr sz="15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географических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объектов,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понимание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lr>
                <a:srgbClr val="1F3863"/>
              </a:buClr>
              <a:buAutoNum type="arabicParenR"/>
              <a:tabLst>
                <a:tab pos="236220" algn="l"/>
              </a:tabLst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освоение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применение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системы</a:t>
            </a:r>
            <a:r>
              <a:rPr sz="15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знаний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lr>
                <a:srgbClr val="1F3863"/>
              </a:buClr>
              <a:buAutoNum type="arabicParenR"/>
              <a:tabLst>
                <a:tab pos="236220" algn="l"/>
              </a:tabLst>
            </a:pP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овладение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базовыми</a:t>
            </a:r>
            <a:r>
              <a:rPr sz="15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географическими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понятиями</a:t>
            </a:r>
            <a:r>
              <a:rPr sz="15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знаниями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географической</a:t>
            </a:r>
            <a:r>
              <a:rPr sz="15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терминологии</a:t>
            </a:r>
            <a:r>
              <a:rPr sz="15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 их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использование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5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решения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учебных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практических</a:t>
            </a:r>
            <a:r>
              <a:rPr sz="15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задач;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AutoNum type="arabicParenR" startAt="4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сравнивать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lr>
                <a:srgbClr val="1F3863"/>
              </a:buClr>
              <a:buAutoNum type="arabicParenR" startAt="4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классифицировать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lr>
                <a:srgbClr val="1F3863"/>
              </a:buClr>
              <a:buAutoNum type="arabicParenR" startAt="4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устанавливать</a:t>
            </a:r>
            <a:r>
              <a:rPr sz="1500" b="1" spc="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взаимосвязи</a:t>
            </a:r>
            <a:endParaRPr sz="1500">
              <a:latin typeface="Arial"/>
              <a:cs typeface="Arial"/>
            </a:endParaRPr>
          </a:p>
          <a:p>
            <a:pPr marL="12700" marR="808990">
              <a:lnSpc>
                <a:spcPct val="100000"/>
              </a:lnSpc>
              <a:buClr>
                <a:srgbClr val="1F3863"/>
              </a:buClr>
              <a:buAutoNum type="arabicParenR" startAt="4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использовать</a:t>
            </a:r>
            <a:r>
              <a:rPr sz="15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географические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знания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5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описания 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существенных</a:t>
            </a:r>
            <a:r>
              <a:rPr sz="1500" b="1" spc="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признаков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разнообразных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явлений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 процессов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  <a:p>
            <a:pPr marL="12700" marR="509270">
              <a:lnSpc>
                <a:spcPct val="100000"/>
              </a:lnSpc>
            </a:pP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повседневной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жизни,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положения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взаиморасположения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объектов</a:t>
            </a:r>
            <a:r>
              <a:rPr sz="15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500" b="1" spc="-4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явлений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пространстве;</a:t>
            </a:r>
            <a:endParaRPr sz="15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buClr>
                <a:srgbClr val="1F3863"/>
              </a:buClr>
              <a:buAutoNum type="arabicParenR" startAt="8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объяснять</a:t>
            </a:r>
            <a:r>
              <a:rPr sz="15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влияние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изученных</a:t>
            </a:r>
            <a:r>
              <a:rPr sz="15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географических</a:t>
            </a:r>
            <a:r>
              <a:rPr sz="15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объектов</a:t>
            </a:r>
            <a:r>
              <a:rPr sz="15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явлений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качество</a:t>
            </a:r>
            <a:r>
              <a:rPr sz="15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жизни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человека</a:t>
            </a:r>
            <a:r>
              <a:rPr sz="15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качество</a:t>
            </a:r>
            <a:r>
              <a:rPr sz="15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окружающей</a:t>
            </a:r>
            <a:r>
              <a:rPr sz="15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его</a:t>
            </a:r>
            <a:r>
              <a:rPr sz="15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среды;</a:t>
            </a:r>
            <a:endParaRPr sz="15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AutoNum type="arabicParenR" startAt="8"/>
              <a:tabLst>
                <a:tab pos="23622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выбирать</a:t>
            </a:r>
            <a:r>
              <a:rPr sz="15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использовать</a:t>
            </a:r>
            <a:r>
              <a:rPr sz="15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источники</a:t>
            </a:r>
            <a:r>
              <a:rPr sz="15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географической</a:t>
            </a:r>
            <a:endParaRPr sz="1500">
              <a:latin typeface="Arial"/>
              <a:cs typeface="Arial"/>
            </a:endParaRPr>
          </a:p>
          <a:p>
            <a:pPr marL="12700" marR="358140">
              <a:lnSpc>
                <a:spcPct val="100000"/>
              </a:lnSpc>
            </a:pP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информации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(картографические,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статистические,</a:t>
            </a:r>
            <a:r>
              <a:rPr sz="15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текстовые,</a:t>
            </a:r>
            <a:r>
              <a:rPr sz="15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видео-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фотоизображения,</a:t>
            </a:r>
            <a:r>
              <a:rPr sz="15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компьютерные</a:t>
            </a:r>
            <a:r>
              <a:rPr sz="15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базы</a:t>
            </a:r>
            <a:r>
              <a:rPr sz="15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данных),</a:t>
            </a:r>
            <a:r>
              <a:rPr sz="15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необходимые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</a:pP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решения</a:t>
            </a:r>
            <a:r>
              <a:rPr sz="15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1F3863"/>
                </a:solidFill>
                <a:latin typeface="Arial"/>
                <a:cs typeface="Arial"/>
              </a:rPr>
              <a:t>учебных,</a:t>
            </a:r>
            <a:r>
              <a:rPr sz="15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практико-ориентированных</a:t>
            </a:r>
            <a:r>
              <a:rPr sz="15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задач,</a:t>
            </a: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практических</a:t>
            </a:r>
            <a:r>
              <a:rPr sz="15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задач </a:t>
            </a:r>
            <a:r>
              <a:rPr sz="1500" b="1" spc="-4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повседневной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жизни;</a:t>
            </a:r>
            <a:endParaRPr sz="15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buClr>
                <a:srgbClr val="1F3863"/>
              </a:buClr>
              <a:buAutoNum type="arabicParenR" startAt="10"/>
              <a:tabLst>
                <a:tab pos="34036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представлять</a:t>
            </a:r>
            <a:r>
              <a:rPr sz="15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различных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формах</a:t>
            </a:r>
            <a:endParaRPr sz="1500">
              <a:latin typeface="Arial"/>
              <a:cs typeface="Arial"/>
            </a:endParaRPr>
          </a:p>
          <a:p>
            <a:pPr marL="330200" indent="-317500">
              <a:lnSpc>
                <a:spcPct val="100000"/>
              </a:lnSpc>
              <a:buClr>
                <a:srgbClr val="1F3863"/>
              </a:buClr>
              <a:buAutoNum type="arabicParenR" startAt="10"/>
              <a:tabLst>
                <a:tab pos="33020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оценивать</a:t>
            </a:r>
            <a:r>
              <a:rPr sz="15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характер</a:t>
            </a:r>
            <a:r>
              <a:rPr sz="15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взаимодействия</a:t>
            </a:r>
            <a:endParaRPr sz="1500">
              <a:latin typeface="Arial"/>
              <a:cs typeface="Arial"/>
            </a:endParaRPr>
          </a:p>
          <a:p>
            <a:pPr marL="12700" marR="212725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AutoNum type="arabicParenR" startAt="10"/>
              <a:tabLst>
                <a:tab pos="340360" algn="l"/>
              </a:tabLst>
            </a:pP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умение</a:t>
            </a:r>
            <a:r>
              <a:rPr sz="1500"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C00000"/>
                </a:solidFill>
                <a:latin typeface="Arial"/>
                <a:cs typeface="Arial"/>
              </a:rPr>
              <a:t>решать</a:t>
            </a:r>
            <a:r>
              <a:rPr sz="15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практические</a:t>
            </a:r>
            <a:r>
              <a:rPr sz="15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задачи</a:t>
            </a:r>
            <a:r>
              <a:rPr sz="15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геоэкологического</a:t>
            </a:r>
            <a:r>
              <a:rPr sz="15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содержания </a:t>
            </a:r>
            <a:r>
              <a:rPr sz="1500" b="1" spc="-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5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определения</a:t>
            </a:r>
            <a:r>
              <a:rPr sz="15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качества</a:t>
            </a:r>
            <a:r>
              <a:rPr sz="15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окружающей</a:t>
            </a:r>
            <a:r>
              <a:rPr sz="15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F3863"/>
                </a:solidFill>
                <a:latin typeface="Arial"/>
                <a:cs typeface="Arial"/>
              </a:rPr>
              <a:t>среды</a:t>
            </a:r>
            <a:r>
              <a:rPr sz="15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1F3863"/>
                </a:solidFill>
                <a:latin typeface="Arial"/>
                <a:cs typeface="Arial"/>
              </a:rPr>
              <a:t>своей</a:t>
            </a:r>
            <a:r>
              <a:rPr sz="15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F3863"/>
                </a:solidFill>
                <a:latin typeface="Arial"/>
                <a:cs typeface="Arial"/>
              </a:rPr>
              <a:t>местности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658092" cy="43599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01.03.2022 года Провести педсоветы по переходу на новые ФГОС</a:t>
            </a:r>
          </a:p>
          <a:p>
            <a:r>
              <a:rPr lang="ru-RU" dirty="0" smtClean="0"/>
              <a:t>До 01.04.2022 года  Утвердить ООП НОО</a:t>
            </a:r>
          </a:p>
          <a:p>
            <a:r>
              <a:rPr lang="ru-RU" dirty="0" smtClean="0"/>
              <a:t>До 25.05.2022года Утвердить ООП ООО</a:t>
            </a:r>
          </a:p>
          <a:p>
            <a:r>
              <a:rPr lang="ru-RU" dirty="0" smtClean="0"/>
              <a:t>До 01.09.2022 года отменить действие ООП НОО (2010г.)</a:t>
            </a:r>
          </a:p>
          <a:p>
            <a:r>
              <a:rPr lang="ru-RU" dirty="0" smtClean="0"/>
              <a:t>До 01.09.2022 года составить список ООП, рабочих программ, учебников и учебных пособий, которые будут использоваться в 2022-2023 учебном году с учетом детей с ОВЗ</a:t>
            </a:r>
          </a:p>
          <a:p>
            <a:r>
              <a:rPr lang="ru-RU" dirty="0" smtClean="0"/>
              <a:t>До 01.09.2022 года утвердить  </a:t>
            </a:r>
            <a:r>
              <a:rPr lang="ru-RU" dirty="0"/>
              <a:t>список ООП, рабочих программ, учебников и учебных пособий, которые будут использоваться в 2022-2023 учебном году с учетом детей с </a:t>
            </a:r>
            <a:r>
              <a:rPr lang="ru-RU" dirty="0" smtClean="0"/>
              <a:t>ОВЗ (на первом педсовете)</a:t>
            </a:r>
          </a:p>
          <a:p>
            <a:r>
              <a:rPr lang="ru-RU" dirty="0" smtClean="0"/>
              <a:t>Для детей с ОВЗ ООП разрабатывается не позднее даты в выписки из справки ПМПК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5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3500" y="150240"/>
            <a:ext cx="10250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Система</a:t>
            </a:r>
            <a:r>
              <a:rPr sz="2600" spc="10" dirty="0"/>
              <a:t> </a:t>
            </a:r>
            <a:r>
              <a:rPr sz="2600" spc="-5" dirty="0"/>
              <a:t>оценки</a:t>
            </a:r>
            <a:r>
              <a:rPr sz="2600" spc="20" dirty="0"/>
              <a:t> </a:t>
            </a:r>
            <a:r>
              <a:rPr sz="2600" spc="-5" dirty="0"/>
              <a:t>достижений планируемых</a:t>
            </a:r>
            <a:r>
              <a:rPr sz="2600" spc="45" dirty="0"/>
              <a:t> </a:t>
            </a:r>
            <a:r>
              <a:rPr sz="2600" spc="-5" dirty="0"/>
              <a:t>результатов</a:t>
            </a:r>
            <a:r>
              <a:rPr sz="2600" spc="25" dirty="0"/>
              <a:t> </a:t>
            </a:r>
            <a:r>
              <a:rPr sz="2600" spc="-5" dirty="0"/>
              <a:t>освоения</a:t>
            </a:r>
            <a:r>
              <a:rPr sz="2600" spc="30" dirty="0"/>
              <a:t> </a:t>
            </a:r>
            <a:r>
              <a:rPr sz="2600" spc="-5" dirty="0"/>
              <a:t>ООП</a:t>
            </a:r>
            <a:endParaRPr sz="2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63" y="1582908"/>
            <a:ext cx="5044824" cy="49965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4057" y="1609407"/>
            <a:ext cx="423227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достижения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планируемых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должна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включать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описание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государственной</a:t>
            </a:r>
            <a:r>
              <a:rPr sz="20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итоговой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промежуточной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рамках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урочной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итоговой</a:t>
            </a:r>
            <a:r>
              <a:rPr sz="20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 по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предметам,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выносимым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ГИА,</a:t>
            </a:r>
            <a:endParaRPr sz="2000">
              <a:latin typeface="Calibri"/>
              <a:cs typeface="Calibri"/>
            </a:endParaRPr>
          </a:p>
          <a:p>
            <a:pPr marL="12700" marR="611505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проектной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266" y="1582908"/>
            <a:ext cx="5311040" cy="49508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79259" y="1609407"/>
            <a:ext cx="47942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достижения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планируемых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результатов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 ООП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ООО,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 числе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адаптированной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должна включать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описание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содержания: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9259" y="3759454"/>
            <a:ext cx="46513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промежуточной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аттестации обучающихся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рамках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урочной 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внеурочной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9259" y="5527992"/>
            <a:ext cx="3625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проектной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39" y="911847"/>
            <a:ext cx="2786634" cy="9502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0580" y="911847"/>
            <a:ext cx="2786633" cy="95022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42110" y="969327"/>
            <a:ext cx="8197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3140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ООО-2010	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ООО-2021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14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602" y="159384"/>
            <a:ext cx="9789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II.</a:t>
            </a:r>
            <a:r>
              <a:rPr spc="10" dirty="0"/>
              <a:t> </a:t>
            </a:r>
            <a:r>
              <a:rPr spc="-5" dirty="0"/>
              <a:t>СОДЕРЖАТЕЛЬНЫЙ</a:t>
            </a:r>
            <a:r>
              <a:rPr spc="15" dirty="0"/>
              <a:t> </a:t>
            </a:r>
            <a:r>
              <a:rPr spc="-5" dirty="0"/>
              <a:t>РАЗДЕЛ </a:t>
            </a:r>
            <a:r>
              <a:rPr dirty="0"/>
              <a:t>ООП</a:t>
            </a:r>
            <a:r>
              <a:rPr spc="-20" dirty="0"/>
              <a:t> </a:t>
            </a:r>
            <a:r>
              <a:rPr dirty="0"/>
              <a:t>НОО</a:t>
            </a:r>
            <a:r>
              <a:rPr spc="-30" dirty="0"/>
              <a:t> </a:t>
            </a:r>
            <a:r>
              <a:rPr dirty="0"/>
              <a:t>и ООО</a:t>
            </a:r>
            <a:r>
              <a:rPr spc="-25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dirty="0"/>
              <a:t>ФГОС</a:t>
            </a:r>
            <a:r>
              <a:rPr spc="5" dirty="0"/>
              <a:t> </a:t>
            </a:r>
            <a:r>
              <a:rPr dirty="0"/>
              <a:t>2021г.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188" y="1941047"/>
            <a:ext cx="5586962" cy="46947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Содержательный</a:t>
            </a:r>
            <a:r>
              <a:rPr spc="-5" dirty="0"/>
              <a:t> </a:t>
            </a:r>
            <a:r>
              <a:rPr spc="-20" dirty="0"/>
              <a:t>раздел</a:t>
            </a:r>
            <a:r>
              <a:rPr spc="20" dirty="0"/>
              <a:t> </a:t>
            </a:r>
            <a:r>
              <a:rPr dirty="0"/>
              <a:t>ООП</a:t>
            </a:r>
            <a:r>
              <a:rPr spc="-50" dirty="0"/>
              <a:t> </a:t>
            </a:r>
            <a:r>
              <a:rPr dirty="0"/>
              <a:t>ООО </a:t>
            </a:r>
            <a:r>
              <a:rPr spc="-434" dirty="0"/>
              <a:t> </a:t>
            </a:r>
            <a:r>
              <a:rPr spc="-10" dirty="0"/>
              <a:t>включает следующие</a:t>
            </a:r>
            <a:r>
              <a:rPr spc="-25" dirty="0"/>
              <a:t> </a:t>
            </a:r>
            <a:r>
              <a:rPr spc="-5" dirty="0"/>
              <a:t>программы: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pc="-5" dirty="0"/>
              <a:t>рабочие </a:t>
            </a:r>
            <a:r>
              <a:rPr spc="-10" dirty="0"/>
              <a:t>программы </a:t>
            </a:r>
            <a:r>
              <a:rPr spc="-5" dirty="0"/>
              <a:t>учебных </a:t>
            </a:r>
            <a:r>
              <a:rPr spc="-10" dirty="0"/>
              <a:t>предметов, </a:t>
            </a:r>
            <a:r>
              <a:rPr spc="-440" dirty="0"/>
              <a:t> </a:t>
            </a:r>
            <a:r>
              <a:rPr spc="-5" dirty="0"/>
              <a:t>учебных курсов </a:t>
            </a:r>
            <a:r>
              <a:rPr dirty="0"/>
              <a:t>(в </a:t>
            </a:r>
            <a:r>
              <a:rPr spc="-10" dirty="0"/>
              <a:t>том </a:t>
            </a:r>
            <a:r>
              <a:rPr dirty="0"/>
              <a:t>числе </a:t>
            </a:r>
            <a:r>
              <a:rPr spc="-5" dirty="0"/>
              <a:t>внеурочной </a:t>
            </a:r>
            <a:r>
              <a:rPr dirty="0"/>
              <a:t> </a:t>
            </a:r>
            <a:r>
              <a:rPr spc="-10" dirty="0"/>
              <a:t>деятельности),</a:t>
            </a:r>
            <a:r>
              <a:rPr dirty="0"/>
              <a:t> </a:t>
            </a:r>
            <a:r>
              <a:rPr spc="-5" dirty="0"/>
              <a:t>учебных </a:t>
            </a:r>
            <a:r>
              <a:rPr spc="-25" dirty="0"/>
              <a:t>модулей;</a:t>
            </a:r>
          </a:p>
          <a:p>
            <a:pPr marL="355600" marR="648335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pc="-10" dirty="0"/>
              <a:t>программу</a:t>
            </a:r>
            <a:r>
              <a:rPr spc="10" dirty="0"/>
              <a:t> </a:t>
            </a:r>
            <a:r>
              <a:rPr spc="-5" dirty="0"/>
              <a:t>формирования </a:t>
            </a:r>
            <a:r>
              <a:rPr dirty="0"/>
              <a:t> </a:t>
            </a:r>
            <a:r>
              <a:rPr spc="-5" dirty="0"/>
              <a:t>универсальных учебных </a:t>
            </a:r>
            <a:r>
              <a:rPr spc="-10" dirty="0"/>
              <a:t>действий </a:t>
            </a:r>
            <a:r>
              <a:rPr dirty="0"/>
              <a:t>у </a:t>
            </a:r>
            <a:r>
              <a:rPr spc="-440" dirty="0"/>
              <a:t> </a:t>
            </a:r>
            <a:r>
              <a:rPr spc="-10" dirty="0"/>
              <a:t>обучающихся;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pc="-5" dirty="0"/>
              <a:t>рабочую</a:t>
            </a:r>
            <a:r>
              <a:rPr spc="-15" dirty="0"/>
              <a:t> </a:t>
            </a:r>
            <a:r>
              <a:rPr spc="-10" dirty="0"/>
              <a:t>программу</a:t>
            </a:r>
            <a:r>
              <a:rPr spc="10" dirty="0"/>
              <a:t> </a:t>
            </a:r>
            <a:r>
              <a:rPr dirty="0"/>
              <a:t>воспитания;</a:t>
            </a:r>
          </a:p>
          <a:p>
            <a:pPr marL="355600" marR="337820" indent="-342900">
              <a:lnSpc>
                <a:spcPct val="100400"/>
              </a:lnSpc>
              <a:spcBef>
                <a:spcPts val="11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pc="-10" dirty="0"/>
              <a:t>программу </a:t>
            </a:r>
            <a:r>
              <a:rPr spc="-5" dirty="0"/>
              <a:t>коррекционной работы </a:t>
            </a:r>
            <a:r>
              <a:rPr dirty="0"/>
              <a:t> </a:t>
            </a:r>
            <a:r>
              <a:rPr sz="1600" spc="-5" dirty="0"/>
              <a:t>(</a:t>
            </a:r>
            <a:r>
              <a:rPr sz="1600" i="1" spc="-5" dirty="0">
                <a:latin typeface="Calibri"/>
                <a:cs typeface="Calibri"/>
              </a:rPr>
              <a:t>разрабатывается</a:t>
            </a:r>
            <a:r>
              <a:rPr sz="1600" i="1" spc="7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при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наличии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в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Организации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обучающихся </a:t>
            </a:r>
            <a:r>
              <a:rPr sz="1600" i="1" dirty="0">
                <a:latin typeface="Calibri"/>
                <a:cs typeface="Calibri"/>
              </a:rPr>
              <a:t>с </a:t>
            </a:r>
            <a:r>
              <a:rPr sz="1600" i="1" spc="-5" dirty="0">
                <a:latin typeface="Calibri"/>
                <a:cs typeface="Calibri"/>
              </a:rPr>
              <a:t>ОВЗ</a:t>
            </a:r>
            <a:r>
              <a:rPr sz="1600" spc="-5" dirty="0"/>
              <a:t>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760" y="1219826"/>
            <a:ext cx="5639435" cy="4772660"/>
            <a:chOff x="111760" y="1219826"/>
            <a:chExt cx="5639435" cy="4772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69" y="1219826"/>
              <a:ext cx="2554756" cy="755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60" y="1922780"/>
              <a:ext cx="5639054" cy="40693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ФГОС</a:t>
            </a:r>
            <a:r>
              <a:rPr spc="-50" dirty="0"/>
              <a:t> </a:t>
            </a:r>
            <a:r>
              <a:rPr dirty="0"/>
              <a:t>НОО</a:t>
            </a:r>
            <a:r>
              <a:rPr spc="-30" dirty="0"/>
              <a:t> </a:t>
            </a:r>
            <a:r>
              <a:rPr spc="-5" dirty="0"/>
              <a:t>п.31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/>
          </a:p>
          <a:p>
            <a:pPr marL="12700" marR="109728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001F5F"/>
                </a:solidFill>
              </a:rPr>
              <a:t>Содержательный </a:t>
            </a:r>
            <a:r>
              <a:rPr sz="2000" spc="-20" dirty="0">
                <a:solidFill>
                  <a:srgbClr val="001F5F"/>
                </a:solidFill>
              </a:rPr>
              <a:t>раздел </a:t>
            </a:r>
            <a:r>
              <a:rPr sz="2000" dirty="0">
                <a:solidFill>
                  <a:srgbClr val="001F5F"/>
                </a:solidFill>
              </a:rPr>
              <a:t>ООП НОО </a:t>
            </a:r>
            <a:r>
              <a:rPr sz="2000" spc="-44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включает следующие</a:t>
            </a:r>
            <a:r>
              <a:rPr sz="2000" spc="-35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программы:</a:t>
            </a:r>
            <a:endParaRPr sz="2000"/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</a:rPr>
              <a:t>рабочие </a:t>
            </a:r>
            <a:r>
              <a:rPr sz="2000" spc="-10" dirty="0">
                <a:solidFill>
                  <a:srgbClr val="001F5F"/>
                </a:solidFill>
              </a:rPr>
              <a:t>программы </a:t>
            </a:r>
            <a:r>
              <a:rPr sz="2000" spc="-5" dirty="0">
                <a:solidFill>
                  <a:srgbClr val="001F5F"/>
                </a:solidFill>
              </a:rPr>
              <a:t>учебных </a:t>
            </a:r>
            <a:r>
              <a:rPr sz="2000" spc="-10" dirty="0">
                <a:solidFill>
                  <a:srgbClr val="001F5F"/>
                </a:solidFill>
              </a:rPr>
              <a:t>предметов, </a:t>
            </a:r>
            <a:r>
              <a:rPr sz="2000" spc="-44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учебных курсов </a:t>
            </a:r>
            <a:r>
              <a:rPr sz="2000" dirty="0">
                <a:solidFill>
                  <a:srgbClr val="001F5F"/>
                </a:solidFill>
              </a:rPr>
              <a:t>(в </a:t>
            </a:r>
            <a:r>
              <a:rPr sz="2000" spc="-10" dirty="0">
                <a:solidFill>
                  <a:srgbClr val="001F5F"/>
                </a:solidFill>
              </a:rPr>
              <a:t>том </a:t>
            </a:r>
            <a:r>
              <a:rPr sz="2000" dirty="0">
                <a:solidFill>
                  <a:srgbClr val="001F5F"/>
                </a:solidFill>
              </a:rPr>
              <a:t>числе </a:t>
            </a:r>
            <a:r>
              <a:rPr sz="2000" spc="-5" dirty="0">
                <a:solidFill>
                  <a:srgbClr val="001F5F"/>
                </a:solidFill>
              </a:rPr>
              <a:t>внеурочной 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деятельности),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учебных </a:t>
            </a:r>
            <a:r>
              <a:rPr sz="2000" spc="-25" dirty="0">
                <a:solidFill>
                  <a:srgbClr val="001F5F"/>
                </a:solidFill>
              </a:rPr>
              <a:t>модулей;</a:t>
            </a:r>
            <a:endParaRPr sz="2000"/>
          </a:p>
          <a:p>
            <a:pPr marL="355600" marR="649605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1F5F"/>
                </a:solidFill>
              </a:rPr>
              <a:t>программу</a:t>
            </a:r>
            <a:r>
              <a:rPr sz="2000" spc="1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формирования 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универсальных учебных </a:t>
            </a:r>
            <a:r>
              <a:rPr sz="2000" spc="-10" dirty="0">
                <a:solidFill>
                  <a:srgbClr val="001F5F"/>
                </a:solidFill>
              </a:rPr>
              <a:t>действий </a:t>
            </a:r>
            <a:r>
              <a:rPr sz="2000" dirty="0">
                <a:solidFill>
                  <a:srgbClr val="001F5F"/>
                </a:solidFill>
              </a:rPr>
              <a:t>у </a:t>
            </a:r>
            <a:r>
              <a:rPr sz="2000" spc="-44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обучающихся;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</a:rPr>
              <a:t>рабочую</a:t>
            </a:r>
            <a:r>
              <a:rPr sz="2000" spc="-1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программу</a:t>
            </a:r>
            <a:r>
              <a:rPr sz="2000" spc="10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воспитания.</a:t>
            </a:r>
            <a:endParaRPr sz="20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2479" y="1183627"/>
            <a:ext cx="2763774" cy="95022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94450" y="1242440"/>
            <a:ext cx="2047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73919" y="1206487"/>
            <a:ext cx="2266315" cy="1334135"/>
            <a:chOff x="9773919" y="1206487"/>
            <a:chExt cx="2266315" cy="133413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9859" y="1452867"/>
              <a:ext cx="564133" cy="1087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73919" y="1206487"/>
              <a:ext cx="2265933" cy="106452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250551" y="1246822"/>
            <a:ext cx="16865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числе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1219" y="5760720"/>
            <a:ext cx="3998213" cy="10949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46200" y="5802629"/>
            <a:ext cx="332676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Адаптированные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(Примерные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АООП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утверждены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ФУМО,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размещены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fgosreestr.ru)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260" y="6004561"/>
            <a:ext cx="825766" cy="7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086" y="159384"/>
            <a:ext cx="9422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СОДЕРЖАТЕЛЬНЫЙ РАЗДЕЛ</a:t>
            </a:r>
            <a:r>
              <a:rPr spc="10" dirty="0"/>
              <a:t> </a:t>
            </a:r>
            <a:r>
              <a:rPr dirty="0"/>
              <a:t>ООП</a:t>
            </a:r>
            <a:r>
              <a:rPr spc="-40" dirty="0"/>
              <a:t> </a:t>
            </a:r>
            <a:r>
              <a:rPr dirty="0"/>
              <a:t>НОО</a:t>
            </a:r>
            <a:r>
              <a:rPr spc="-5" dirty="0"/>
              <a:t> </a:t>
            </a:r>
            <a:r>
              <a:rPr dirty="0"/>
              <a:t>и</a:t>
            </a:r>
            <a:r>
              <a:rPr spc="-5" dirty="0"/>
              <a:t> ООО</a:t>
            </a:r>
            <a:r>
              <a:rPr spc="-25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dirty="0"/>
              <a:t>ФГОС</a:t>
            </a:r>
            <a:r>
              <a:rPr spc="-5" dirty="0"/>
              <a:t> </a:t>
            </a:r>
            <a:r>
              <a:rPr dirty="0"/>
              <a:t>2021г.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16009"/>
            <a:ext cx="4892805" cy="3864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5282" y="2444496"/>
            <a:ext cx="4433570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Проект Примерной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(2022г.)</a:t>
            </a:r>
            <a:endParaRPr sz="2000">
              <a:latin typeface="Calibri"/>
              <a:cs typeface="Calibri"/>
            </a:endParaRPr>
          </a:p>
          <a:p>
            <a:pPr marL="12700" marR="556260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раздел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включает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endParaRPr sz="2000">
              <a:latin typeface="Calibri"/>
              <a:cs typeface="Calibri"/>
            </a:endParaRPr>
          </a:p>
          <a:p>
            <a:pPr marL="12700" marR="112522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рабочие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00" b="1" i="1" spc="-5" dirty="0">
                <a:solidFill>
                  <a:srgbClr val="767070"/>
                </a:solidFill>
                <a:latin typeface="Calibri"/>
                <a:cs typeface="Calibri"/>
              </a:rPr>
              <a:t>по</a:t>
            </a:r>
            <a:r>
              <a:rPr sz="1500" b="1" i="1" spc="-2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15" dirty="0">
                <a:solidFill>
                  <a:srgbClr val="767070"/>
                </a:solidFill>
                <a:latin typeface="Calibri"/>
                <a:cs typeface="Calibri"/>
              </a:rPr>
              <a:t>ФГОС:</a:t>
            </a:r>
            <a:r>
              <a:rPr sz="1500" b="1" i="1" spc="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767070"/>
                </a:solidFill>
                <a:latin typeface="Calibri"/>
                <a:cs typeface="Calibri"/>
              </a:rPr>
              <a:t>учебных</a:t>
            </a:r>
            <a:r>
              <a:rPr sz="1500" b="1" i="1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курсов</a:t>
            </a:r>
            <a:r>
              <a:rPr sz="1500" b="1" i="1" spc="-5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767070"/>
                </a:solidFill>
                <a:latin typeface="Calibri"/>
                <a:cs typeface="Calibri"/>
              </a:rPr>
              <a:t>(в том</a:t>
            </a:r>
            <a:r>
              <a:rPr sz="1500" b="1" i="1" spc="-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числе</a:t>
            </a:r>
            <a:r>
              <a:rPr sz="1500" b="1" i="1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внеурочной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i="1" spc="-5" dirty="0">
                <a:solidFill>
                  <a:srgbClr val="767070"/>
                </a:solidFill>
                <a:latin typeface="Calibri"/>
                <a:cs typeface="Calibri"/>
              </a:rPr>
              <a:t>деятельности),</a:t>
            </a:r>
            <a:r>
              <a:rPr sz="1500" b="1" i="1" spc="-4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767070"/>
                </a:solidFill>
                <a:latin typeface="Calibri"/>
                <a:cs typeface="Calibri"/>
              </a:rPr>
              <a:t>учебных</a:t>
            </a:r>
            <a:r>
              <a:rPr sz="1500" b="1" i="1" spc="-4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767070"/>
                </a:solidFill>
                <a:latin typeface="Calibri"/>
                <a:cs typeface="Calibri"/>
              </a:rPr>
              <a:t>модулей;</a:t>
            </a:r>
            <a:endParaRPr sz="1500">
              <a:latin typeface="Calibri"/>
              <a:cs typeface="Calibri"/>
            </a:endParaRPr>
          </a:p>
          <a:p>
            <a:pPr marL="12700" marR="478790">
              <a:lnSpc>
                <a:spcPct val="100000"/>
              </a:lnSpc>
              <a:spcBef>
                <a:spcPts val="5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по факту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ПООП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обязательных предметов </a:t>
            </a:r>
            <a:r>
              <a:rPr sz="1500" b="1" i="1" spc="-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исключая</a:t>
            </a:r>
            <a:r>
              <a:rPr sz="15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ОДНКНР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предмета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2774"/>
            <a:ext cx="3386589" cy="9404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4325" y="782891"/>
            <a:ext cx="2756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ООО-2010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п.14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54467"/>
            <a:ext cx="3391154" cy="10086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4325" y="1611248"/>
            <a:ext cx="275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ООО-2021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241" y="2416030"/>
            <a:ext cx="4790866" cy="44396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61659" y="2444496"/>
            <a:ext cx="40290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Примерные рабочие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r>
              <a:rPr sz="20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предметам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принятые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ФУМО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28.09.2021г.,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http://www.fgosreestr.ru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1659" y="4212272"/>
            <a:ext cx="2943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пояснительная</a:t>
            </a:r>
            <a:r>
              <a:rPr sz="2000" b="1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записка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1659" y="4913693"/>
            <a:ext cx="430085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предмета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b="1" spc="-15" dirty="0">
                <a:solidFill>
                  <a:srgbClr val="767070"/>
                </a:solidFill>
                <a:latin typeface="Calibri"/>
                <a:cs typeface="Calibri"/>
              </a:rPr>
              <a:t>тематическое</a:t>
            </a:r>
            <a:r>
              <a:rPr sz="2000" b="1" spc="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767070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5160" y="749287"/>
            <a:ext cx="8712454" cy="106452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61664" y="788415"/>
            <a:ext cx="7134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должен</a:t>
            </a:r>
            <a:r>
              <a:rPr sz="1800" b="1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определять</a:t>
            </a:r>
            <a:r>
              <a:rPr sz="1800" b="1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общее</a:t>
            </a:r>
            <a:r>
              <a:rPr sz="18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1800" b="1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включать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образовательные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160" y="1577339"/>
            <a:ext cx="8712454" cy="106451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61664" y="1616328"/>
            <a:ext cx="8016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включает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программы: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УУД,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коррекционной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работы,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предметов,</a:t>
            </a:r>
            <a:r>
              <a:rPr sz="1800" b="1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курсов,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интегрированных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02479" y="4894579"/>
            <a:ext cx="7384415" cy="1961514"/>
            <a:chOff x="4602479" y="4894579"/>
            <a:chExt cx="7384415" cy="1961514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2479" y="5166359"/>
              <a:ext cx="838466" cy="8537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115550" y="4913629"/>
              <a:ext cx="256540" cy="1821180"/>
            </a:xfrm>
            <a:custGeom>
              <a:avLst/>
              <a:gdLst/>
              <a:ahLst/>
              <a:cxnLst/>
              <a:rect l="l" t="t" r="r" b="b"/>
              <a:pathLst>
                <a:path w="256540" h="1821179">
                  <a:moveTo>
                    <a:pt x="0" y="0"/>
                  </a:moveTo>
                  <a:lnTo>
                    <a:pt x="49938" y="1672"/>
                  </a:lnTo>
                  <a:lnTo>
                    <a:pt x="90709" y="6238"/>
                  </a:lnTo>
                  <a:lnTo>
                    <a:pt x="118193" y="13019"/>
                  </a:lnTo>
                  <a:lnTo>
                    <a:pt x="128270" y="21336"/>
                  </a:lnTo>
                  <a:lnTo>
                    <a:pt x="128270" y="889215"/>
                  </a:lnTo>
                  <a:lnTo>
                    <a:pt x="138346" y="897533"/>
                  </a:lnTo>
                  <a:lnTo>
                    <a:pt x="165830" y="904327"/>
                  </a:lnTo>
                  <a:lnTo>
                    <a:pt x="206601" y="908909"/>
                  </a:lnTo>
                  <a:lnTo>
                    <a:pt x="256540" y="910590"/>
                  </a:lnTo>
                  <a:lnTo>
                    <a:pt x="206601" y="912270"/>
                  </a:lnTo>
                  <a:lnTo>
                    <a:pt x="165830" y="916852"/>
                  </a:lnTo>
                  <a:lnTo>
                    <a:pt x="138346" y="923646"/>
                  </a:lnTo>
                  <a:lnTo>
                    <a:pt x="128270" y="931964"/>
                  </a:lnTo>
                  <a:lnTo>
                    <a:pt x="128270" y="1799805"/>
                  </a:lnTo>
                  <a:lnTo>
                    <a:pt x="118193" y="1808123"/>
                  </a:lnTo>
                  <a:lnTo>
                    <a:pt x="90709" y="1814917"/>
                  </a:lnTo>
                  <a:lnTo>
                    <a:pt x="49938" y="1819499"/>
                  </a:lnTo>
                  <a:lnTo>
                    <a:pt x="0" y="1821180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3339" y="4904743"/>
              <a:ext cx="1773174" cy="195097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674984" y="4940554"/>
            <a:ext cx="116522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яз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  для рабочих </a:t>
            </a:r>
            <a:r>
              <a:rPr sz="16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endParaRPr sz="1600">
              <a:latin typeface="Calibri"/>
              <a:cs typeface="Calibri"/>
            </a:endParaRPr>
          </a:p>
          <a:p>
            <a:pPr marL="12700" marR="121920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пр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,  курсов, 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модулей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97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600" y="101600"/>
            <a:ext cx="8400415" cy="6559550"/>
            <a:chOff x="101600" y="101600"/>
            <a:chExt cx="8400415" cy="6559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00" y="101600"/>
              <a:ext cx="683260" cy="680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026" y="1324301"/>
              <a:ext cx="6970626" cy="53365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0" y="53340"/>
            <a:ext cx="10143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III.</a:t>
            </a:r>
            <a:r>
              <a:rPr spc="30" dirty="0"/>
              <a:t> </a:t>
            </a:r>
            <a:r>
              <a:rPr spc="-5" dirty="0"/>
              <a:t>ОРГАНИЗАЦИОННЫЙ</a:t>
            </a:r>
            <a:r>
              <a:rPr spc="-20" dirty="0"/>
              <a:t> </a:t>
            </a:r>
            <a:r>
              <a:rPr spc="-5" dirty="0"/>
              <a:t>РАЗДЕЛ</a:t>
            </a:r>
            <a:r>
              <a:rPr dirty="0"/>
              <a:t> ООП</a:t>
            </a:r>
            <a:r>
              <a:rPr spc="-20" dirty="0"/>
              <a:t> </a:t>
            </a:r>
            <a:r>
              <a:rPr dirty="0"/>
              <a:t>НОО и </a:t>
            </a:r>
            <a:r>
              <a:rPr spc="-5" dirty="0"/>
              <a:t>ООО</a:t>
            </a:r>
            <a:r>
              <a:rPr spc="-25" dirty="0"/>
              <a:t> </a:t>
            </a:r>
            <a:r>
              <a:rPr spc="-5" dirty="0"/>
              <a:t>по </a:t>
            </a:r>
            <a:r>
              <a:rPr dirty="0"/>
              <a:t>ФГОС</a:t>
            </a:r>
            <a:r>
              <a:rPr spc="-5" dirty="0"/>
              <a:t> </a:t>
            </a:r>
            <a:r>
              <a:rPr dirty="0"/>
              <a:t>2021г.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3480" y="1345184"/>
            <a:ext cx="6181725" cy="3694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Организационный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2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42062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НОО/ООО	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должен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включать: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учебный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план;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деятельности;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календарный</a:t>
            </a:r>
            <a:r>
              <a:rPr sz="24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учебный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график;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календарный</a:t>
            </a: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содержащий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перечень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событий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мероприятий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endParaRPr sz="1400">
              <a:latin typeface="Calibri"/>
              <a:cs typeface="Calibri"/>
            </a:endParaRPr>
          </a:p>
          <a:p>
            <a:pPr marL="355600" marR="4572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направленности,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организуются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проводятся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Организацией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которых Организация принимает участие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учебном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году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периоде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3480" y="5156453"/>
            <a:ext cx="55714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характеристику</a:t>
            </a:r>
            <a:r>
              <a:rPr sz="2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условий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НОО/ООО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соответствии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требованиями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07707"/>
            <a:ext cx="2682494" cy="9527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1334" y="866775"/>
            <a:ext cx="2032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4497" y="828839"/>
            <a:ext cx="2549421" cy="7592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44101" y="849884"/>
            <a:ext cx="2045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п.33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79259" y="1391907"/>
            <a:ext cx="5306695" cy="843915"/>
            <a:chOff x="6779259" y="1391907"/>
            <a:chExt cx="5306695" cy="8439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9259" y="1503654"/>
              <a:ext cx="2255774" cy="5616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2439" y="1391907"/>
              <a:ext cx="3993134" cy="84354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583930" y="1437640"/>
            <a:ext cx="3220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числе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57140" y="5336540"/>
            <a:ext cx="7026275" cy="843915"/>
            <a:chOff x="5057140" y="5336540"/>
            <a:chExt cx="7026275" cy="84391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7140" y="5430520"/>
              <a:ext cx="4719573" cy="5743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89900" y="5336540"/>
              <a:ext cx="3993134" cy="84354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581008" y="5384165"/>
            <a:ext cx="3220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числе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96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9691" y="102234"/>
            <a:ext cx="81997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Основные образовательные</a:t>
            </a:r>
            <a:r>
              <a:rPr spc="10" dirty="0"/>
              <a:t> </a:t>
            </a:r>
            <a:r>
              <a:rPr spc="-5" dirty="0"/>
              <a:t>программы </a:t>
            </a:r>
            <a:r>
              <a:rPr spc="-10" dirty="0"/>
              <a:t>НОО</a:t>
            </a:r>
            <a:r>
              <a:rPr spc="-30" dirty="0"/>
              <a:t> </a:t>
            </a:r>
            <a:r>
              <a:rPr dirty="0"/>
              <a:t>и 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0537" y="1733296"/>
            <a:ext cx="52000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Статья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12 п. 7.2.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При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разработке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ООП организация, </a:t>
            </a:r>
            <a:r>
              <a:rPr sz="1600" b="1" spc="-4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осуществляющая образовательную деятельность, </a:t>
            </a:r>
            <a:r>
              <a:rPr sz="1600" b="1" spc="-4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вправе</a:t>
            </a:r>
            <a:r>
              <a:rPr sz="16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предусмотреть</a:t>
            </a:r>
            <a:r>
              <a:rPr sz="16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применение</a:t>
            </a:r>
            <a:r>
              <a:rPr sz="16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реализации</a:t>
            </a:r>
            <a:r>
              <a:rPr sz="16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соответствующей</a:t>
            </a:r>
            <a:r>
              <a:rPr sz="16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F3863"/>
                </a:solidFill>
              </a:rPr>
              <a:t>примерного</a:t>
            </a:r>
            <a:r>
              <a:rPr spc="15" dirty="0">
                <a:solidFill>
                  <a:srgbClr val="1F3863"/>
                </a:solidFill>
              </a:rPr>
              <a:t> </a:t>
            </a:r>
            <a:r>
              <a:rPr spc="-20" dirty="0"/>
              <a:t>учебного</a:t>
            </a:r>
            <a:r>
              <a:rPr spc="50" dirty="0"/>
              <a:t> </a:t>
            </a:r>
            <a:r>
              <a:rPr spc="-10" dirty="0"/>
              <a:t>плана</a:t>
            </a:r>
          </a:p>
          <a:p>
            <a:pPr marL="299720" indent="-287020">
              <a:lnSpc>
                <a:spcPts val="19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F3863"/>
                </a:solidFill>
              </a:rPr>
              <a:t>примерного</a:t>
            </a:r>
            <a:r>
              <a:rPr spc="20" dirty="0">
                <a:solidFill>
                  <a:srgbClr val="1F3863"/>
                </a:solidFill>
              </a:rPr>
              <a:t> </a:t>
            </a:r>
            <a:r>
              <a:rPr spc="-10" dirty="0"/>
              <a:t>календарного</a:t>
            </a:r>
            <a:r>
              <a:rPr spc="5" dirty="0"/>
              <a:t> </a:t>
            </a:r>
            <a:r>
              <a:rPr spc="-20" dirty="0"/>
              <a:t>учебного</a:t>
            </a:r>
            <a:r>
              <a:rPr spc="75" dirty="0"/>
              <a:t> </a:t>
            </a:r>
            <a:r>
              <a:rPr spc="-10" dirty="0"/>
              <a:t>графика</a:t>
            </a:r>
            <a:r>
              <a:rPr spc="-10" dirty="0">
                <a:solidFill>
                  <a:srgbClr val="1F3863"/>
                </a:solidFill>
              </a:rPr>
              <a:t>,</a:t>
            </a:r>
          </a:p>
          <a:p>
            <a:pPr marL="2997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F3863"/>
                </a:solidFill>
              </a:rPr>
              <a:t>примерных</a:t>
            </a:r>
            <a:r>
              <a:rPr spc="10" dirty="0">
                <a:solidFill>
                  <a:srgbClr val="1F3863"/>
                </a:solidFill>
              </a:rPr>
              <a:t> </a:t>
            </a:r>
            <a:r>
              <a:rPr spc="-10" dirty="0"/>
              <a:t>рабочих</a:t>
            </a:r>
            <a:r>
              <a:rPr spc="5" dirty="0"/>
              <a:t> </a:t>
            </a:r>
            <a:r>
              <a:rPr spc="-5" dirty="0"/>
              <a:t>программ </a:t>
            </a:r>
            <a:r>
              <a:rPr spc="-20" dirty="0">
                <a:solidFill>
                  <a:srgbClr val="1F3863"/>
                </a:solidFill>
              </a:rPr>
              <a:t>учебных</a:t>
            </a:r>
          </a:p>
          <a:p>
            <a:pPr marL="299720">
              <a:lnSpc>
                <a:spcPct val="100000"/>
              </a:lnSpc>
            </a:pPr>
            <a:r>
              <a:rPr spc="-15" dirty="0">
                <a:solidFill>
                  <a:srgbClr val="1F3863"/>
                </a:solidFill>
              </a:rPr>
              <a:t>предметов,</a:t>
            </a:r>
            <a:r>
              <a:rPr spc="55" dirty="0">
                <a:solidFill>
                  <a:srgbClr val="1F3863"/>
                </a:solidFill>
              </a:rPr>
              <a:t> </a:t>
            </a:r>
            <a:r>
              <a:rPr spc="-15" dirty="0">
                <a:solidFill>
                  <a:srgbClr val="1F3863"/>
                </a:solidFill>
              </a:rPr>
              <a:t>курсов,</a:t>
            </a:r>
            <a:r>
              <a:rPr spc="60" dirty="0">
                <a:solidFill>
                  <a:srgbClr val="1F3863"/>
                </a:solidFill>
              </a:rPr>
              <a:t> </a:t>
            </a:r>
            <a:r>
              <a:rPr spc="-5" dirty="0">
                <a:solidFill>
                  <a:srgbClr val="1F3863"/>
                </a:solidFill>
              </a:rPr>
              <a:t>дисциплин</a:t>
            </a:r>
            <a:r>
              <a:rPr dirty="0">
                <a:solidFill>
                  <a:srgbClr val="1F3863"/>
                </a:solidFill>
              </a:rPr>
              <a:t> </a:t>
            </a:r>
            <a:r>
              <a:rPr spc="-15" dirty="0">
                <a:solidFill>
                  <a:srgbClr val="1F3863"/>
                </a:solidFill>
              </a:rPr>
              <a:t>(модулей),</a:t>
            </a:r>
          </a:p>
          <a:p>
            <a:pPr marL="299720" marR="5080">
              <a:lnSpc>
                <a:spcPct val="100000"/>
              </a:lnSpc>
            </a:pPr>
            <a:r>
              <a:rPr spc="-15" dirty="0">
                <a:solidFill>
                  <a:srgbClr val="1F3863"/>
                </a:solidFill>
              </a:rPr>
              <a:t>включенных</a:t>
            </a:r>
            <a:r>
              <a:rPr spc="15" dirty="0">
                <a:solidFill>
                  <a:srgbClr val="1F3863"/>
                </a:solidFill>
              </a:rPr>
              <a:t> </a:t>
            </a:r>
            <a:r>
              <a:rPr dirty="0">
                <a:solidFill>
                  <a:srgbClr val="1F3863"/>
                </a:solidFill>
              </a:rPr>
              <a:t>в</a:t>
            </a:r>
            <a:r>
              <a:rPr spc="5" dirty="0">
                <a:solidFill>
                  <a:srgbClr val="1F3863"/>
                </a:solidFill>
              </a:rPr>
              <a:t> </a:t>
            </a:r>
            <a:r>
              <a:rPr spc="-20" dirty="0">
                <a:solidFill>
                  <a:srgbClr val="1F3863"/>
                </a:solidFill>
              </a:rPr>
              <a:t>соответствующую</a:t>
            </a:r>
            <a:r>
              <a:rPr spc="85" dirty="0">
                <a:solidFill>
                  <a:srgbClr val="1F3863"/>
                </a:solidFill>
              </a:rPr>
              <a:t> </a:t>
            </a:r>
            <a:r>
              <a:rPr spc="-10" dirty="0">
                <a:solidFill>
                  <a:srgbClr val="1F3863"/>
                </a:solidFill>
              </a:rPr>
              <a:t>примерную </a:t>
            </a:r>
            <a:r>
              <a:rPr spc="-430" dirty="0">
                <a:solidFill>
                  <a:srgbClr val="1F3863"/>
                </a:solidFill>
              </a:rPr>
              <a:t> </a:t>
            </a:r>
            <a:r>
              <a:rPr spc="-15" dirty="0">
                <a:solidFill>
                  <a:srgbClr val="1F3863"/>
                </a:solidFill>
              </a:rPr>
              <a:t>основную</a:t>
            </a:r>
            <a:r>
              <a:rPr spc="15" dirty="0">
                <a:solidFill>
                  <a:srgbClr val="1F3863"/>
                </a:solidFill>
              </a:rPr>
              <a:t> </a:t>
            </a:r>
            <a:r>
              <a:rPr spc="-10" dirty="0">
                <a:solidFill>
                  <a:srgbClr val="1F3863"/>
                </a:solidFill>
              </a:rPr>
              <a:t>общеобразовательную</a:t>
            </a:r>
            <a:r>
              <a:rPr spc="50" dirty="0">
                <a:solidFill>
                  <a:srgbClr val="1F3863"/>
                </a:solidFill>
              </a:rPr>
              <a:t> </a:t>
            </a:r>
            <a:r>
              <a:rPr spc="-25" dirty="0">
                <a:solidFill>
                  <a:srgbClr val="1F3863"/>
                </a:solidFill>
              </a:rPr>
              <a:t>программу.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537" y="4416425"/>
            <a:ext cx="4295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этом</a:t>
            </a:r>
            <a:r>
              <a:rPr sz="16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случае</a:t>
            </a:r>
            <a:r>
              <a:rPr sz="16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такая</a:t>
            </a:r>
            <a:r>
              <a:rPr sz="1600" b="1" spc="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учебно-методическая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документация</a:t>
            </a:r>
            <a:r>
              <a:rPr sz="1600" b="1" spc="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не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разрабатывается.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6215" y="1733296"/>
            <a:ext cx="50666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Статья</a:t>
            </a:r>
            <a:r>
              <a:rPr sz="16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12.1.</a:t>
            </a:r>
            <a:r>
              <a:rPr sz="16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п.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4.</a:t>
            </a:r>
            <a:r>
              <a:rPr sz="16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разработке</a:t>
            </a:r>
            <a:r>
              <a:rPr sz="16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ООП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организация,</a:t>
            </a:r>
            <a:r>
              <a:rPr sz="16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осуществляющая</a:t>
            </a:r>
            <a:r>
              <a:rPr sz="1600" b="1" spc="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образовательную </a:t>
            </a:r>
            <a:r>
              <a:rPr sz="1600" b="1" spc="-4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деятельность,</a:t>
            </a:r>
            <a:r>
              <a:rPr sz="1600" b="1" spc="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вправе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предусмотреть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применение</a:t>
            </a:r>
            <a:r>
              <a:rPr sz="16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реализации</a:t>
            </a:r>
            <a:r>
              <a:rPr sz="16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соответствующей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16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6215" y="2953130"/>
            <a:ext cx="47910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примерной</a:t>
            </a:r>
            <a:r>
              <a:rPr sz="16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рабочей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программы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воспитания</a:t>
            </a:r>
            <a:endParaRPr sz="1600">
              <a:latin typeface="Arial"/>
              <a:cs typeface="Arial"/>
            </a:endParaRPr>
          </a:p>
          <a:p>
            <a:pPr marL="299720" indent="-287020">
              <a:lnSpc>
                <a:spcPts val="19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примерного</a:t>
            </a:r>
            <a:r>
              <a:rPr sz="16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календарного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плана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воспитательной</a:t>
            </a:r>
            <a:r>
              <a:rPr sz="16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работы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,</a:t>
            </a:r>
            <a:r>
              <a:rPr sz="16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включенных</a:t>
            </a:r>
            <a:r>
              <a:rPr sz="16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соответствующую</a:t>
            </a:r>
            <a:r>
              <a:rPr sz="16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примерную</a:t>
            </a:r>
            <a:r>
              <a:rPr sz="1600" b="1" spc="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ООП.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6215" y="4172584"/>
            <a:ext cx="4295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этом</a:t>
            </a:r>
            <a:r>
              <a:rPr sz="16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случае</a:t>
            </a:r>
            <a:r>
              <a:rPr sz="16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такая</a:t>
            </a:r>
            <a:r>
              <a:rPr sz="1600" b="1" spc="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учебно-методическая </a:t>
            </a:r>
            <a:r>
              <a:rPr sz="1600" b="1" spc="-4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документация</a:t>
            </a:r>
            <a:r>
              <a:rPr sz="16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не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разрабатывается.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2764" y="738123"/>
            <a:ext cx="8648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8875" marR="5080" indent="-24161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Федеральный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закон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№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273-ФЗ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«Об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образовании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Федерации» </a:t>
            </a:r>
            <a:r>
              <a:rPr sz="18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изм.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от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июля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2021 </a:t>
            </a:r>
            <a:r>
              <a:rPr sz="1800" b="1" spc="-100" dirty="0">
                <a:solidFill>
                  <a:srgbClr val="1F3863"/>
                </a:solidFill>
                <a:latin typeface="Arial"/>
                <a:cs typeface="Arial"/>
              </a:rPr>
              <a:t>г.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№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320-ФЗ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537" y="5376227"/>
            <a:ext cx="55549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Применение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статей</a:t>
            </a:r>
            <a:r>
              <a:rPr sz="16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возможно</a:t>
            </a:r>
            <a:r>
              <a:rPr sz="16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 полном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соответствии</a:t>
            </a:r>
            <a:r>
              <a:rPr sz="1600" b="1" i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имеющихся</a:t>
            </a:r>
            <a:r>
              <a:rPr sz="16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общеобразовательной </a:t>
            </a:r>
            <a:r>
              <a:rPr sz="1600" b="1" i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организации</a:t>
            </a:r>
            <a:r>
              <a:rPr sz="16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ресурсов,</a:t>
            </a:r>
            <a:r>
              <a:rPr sz="16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задач,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условий</a:t>
            </a:r>
            <a:r>
              <a:rPr sz="16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требованиям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Примерной ООП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6215" y="5376227"/>
            <a:ext cx="4850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ООП</a:t>
            </a:r>
            <a:r>
              <a:rPr sz="16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общеобразовательной</a:t>
            </a:r>
            <a:r>
              <a:rPr sz="16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организации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основа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деятельности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надзорных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органов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259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0650" y="793750"/>
            <a:ext cx="1838960" cy="487680"/>
          </a:xfrm>
          <a:custGeom>
            <a:avLst/>
            <a:gdLst/>
            <a:ahLst/>
            <a:cxnLst/>
            <a:rect l="l" t="t" r="r" b="b"/>
            <a:pathLst>
              <a:path w="1838960" h="487680">
                <a:moveTo>
                  <a:pt x="0" y="487679"/>
                </a:moveTo>
                <a:lnTo>
                  <a:pt x="183896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380" y="786130"/>
          <a:ext cx="6649081" cy="596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35"/>
                <a:gridCol w="1837689"/>
                <a:gridCol w="465454"/>
                <a:gridCol w="490854"/>
                <a:gridCol w="431800"/>
                <a:gridCol w="468629"/>
                <a:gridCol w="1925320"/>
              </a:tblGrid>
              <a:tr h="173736">
                <a:tc rowSpan="2">
                  <a:txBody>
                    <a:bodyPr/>
                    <a:lstStyle/>
                    <a:p>
                      <a:pPr marL="323850" marR="203200" indent="-112395">
                        <a:lnSpc>
                          <a:spcPct val="107400"/>
                        </a:lnSpc>
                        <a:spcBef>
                          <a:spcPts val="65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ные  области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05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05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2009г.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неделю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05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05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2021г.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14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III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IV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73735">
                <a:tc gridSpan="7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932">
                <a:tc rowSpan="2">
                  <a:txBody>
                    <a:bodyPr/>
                    <a:lstStyle/>
                    <a:p>
                      <a:pPr marL="36195">
                        <a:lnSpc>
                          <a:spcPts val="1045"/>
                        </a:lnSpc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03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85368">
                <a:tc rowSpan="2">
                  <a:txBody>
                    <a:bodyPr/>
                    <a:lstStyle/>
                    <a:p>
                      <a:pPr marL="36195">
                        <a:lnSpc>
                          <a:spcPts val="104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 marR="120014">
                        <a:lnSpc>
                          <a:spcPct val="1075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литературное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чтение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родном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35"/>
                        </a:lnSpc>
                      </a:pPr>
                      <a:r>
                        <a:rPr sz="1050" b="1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зы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ts val="819"/>
                        </a:lnSpc>
                        <a:spcBef>
                          <a:spcPts val="90"/>
                        </a:spcBef>
                      </a:pPr>
                      <a:r>
                        <a:rPr sz="700" b="1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i="1" spc="-5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700" b="1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i="1" dirty="0">
                          <a:latin typeface="Times New Roman"/>
                          <a:cs typeface="Times New Roman"/>
                        </a:rPr>
                        <a:t>государственный</a:t>
                      </a:r>
                      <a:r>
                        <a:rPr sz="7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i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7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i="1" spc="-5" dirty="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sz="7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i="1" spc="-10" dirty="0">
                          <a:latin typeface="Times New Roman"/>
                          <a:cs typeface="Times New Roman"/>
                        </a:rPr>
                        <a:t>РФ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8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родном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языке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35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0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ts val="950"/>
                        </a:lnSpc>
                        <a:spcBef>
                          <a:spcPts val="90"/>
                        </a:spcBef>
                      </a:pP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родном</a:t>
                      </a:r>
                      <a:r>
                        <a:rPr sz="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языке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14451">
                <a:tc>
                  <a:txBody>
                    <a:bodyPr/>
                    <a:lstStyle/>
                    <a:p>
                      <a:pPr marL="3619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47599">
                <a:tc>
                  <a:txBody>
                    <a:bodyPr/>
                    <a:lstStyle/>
                    <a:p>
                      <a:pPr marL="36195">
                        <a:lnSpc>
                          <a:spcPts val="104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3619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естествознание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(Окружающий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мир)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Окружающий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Окружающий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мир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337310">
                <a:tc>
                  <a:txBody>
                    <a:bodyPr/>
                    <a:lstStyle/>
                    <a:p>
                      <a:pPr marL="36195">
                        <a:lnSpc>
                          <a:spcPts val="10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религиозных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культур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светской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этики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религиозных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культур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светской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этики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религиозных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культур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светской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этики: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модуль: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465" marR="257810">
                        <a:lnSpc>
                          <a:spcPct val="106700"/>
                        </a:lnSpc>
                        <a:spcBef>
                          <a:spcPts val="65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вы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сла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вн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7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ур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"Основы иудейской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культуры";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"Основы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буддийской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культуры";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сла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7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уры"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"Основы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религиозных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культур</a:t>
                      </a:r>
                      <a:r>
                        <a:rPr sz="7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народов </a:t>
                      </a:r>
                      <a:r>
                        <a:rPr sz="7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России";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ts val="819"/>
                        </a:lnSpc>
                        <a:spcBef>
                          <a:spcPts val="6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этики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"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79450">
                <a:tc rowSpan="2">
                  <a:txBody>
                    <a:bodyPr/>
                    <a:lstStyle/>
                    <a:p>
                      <a:pPr marL="36195">
                        <a:lnSpc>
                          <a:spcPts val="1055"/>
                        </a:lnSpc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24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r>
                        <a:rPr sz="11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79400">
                <a:tc>
                  <a:txBody>
                    <a:bodyPr/>
                    <a:lstStyle/>
                    <a:p>
                      <a:pPr marL="36195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79387">
                <a:tc>
                  <a:txBody>
                    <a:bodyPr/>
                    <a:lstStyle/>
                    <a:p>
                      <a:pPr marL="59055">
                        <a:lnSpc>
                          <a:spcPts val="95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культура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48894">
                <a:tc rowSpan="3">
                  <a:txBody>
                    <a:bodyPr/>
                    <a:lstStyle/>
                    <a:p>
                      <a:pPr marL="36195">
                        <a:lnSpc>
                          <a:spcPts val="905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Часть,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990"/>
                        </a:lnSpc>
                      </a:pP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формируемая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195" marR="318135">
                        <a:lnSpc>
                          <a:spcPct val="89300"/>
                        </a:lnSpc>
                        <a:spcBef>
                          <a:spcPts val="30"/>
                        </a:spcBef>
                      </a:pPr>
                      <a:r>
                        <a:rPr sz="700" i="1" spc="-5" dirty="0">
                          <a:latin typeface="Times New Roman"/>
                          <a:cs typeface="Times New Roman"/>
                        </a:rPr>
                        <a:t>участниками 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700" i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i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i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i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i="1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700" i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i="1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700" i="1" dirty="0">
                          <a:latin typeface="Times New Roman"/>
                          <a:cs typeface="Times New Roman"/>
                        </a:rPr>
                        <a:t>х  отношений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6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5-дневной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467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6-дневной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39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Кубановедение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73837">
                <a:tc rowSpan="2">
                  <a:txBody>
                    <a:bodyPr/>
                    <a:lstStyle/>
                    <a:p>
                      <a:pPr marL="36195" marR="85725">
                        <a:lnSpc>
                          <a:spcPts val="740"/>
                        </a:lnSpc>
                        <a:spcBef>
                          <a:spcPts val="295"/>
                        </a:spcBef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Максимально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 д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ди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недельная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нагрузка,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650"/>
                        </a:lnSpc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СанПиН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1.2.3685-21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5-дневной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6-дневной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—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26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6740" y="779780"/>
            <a:ext cx="4811013" cy="21871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82129" y="815721"/>
            <a:ext cx="393827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Организаций,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которых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языком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1400" b="1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является русский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язык,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изучение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родного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языка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родной литературы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числа языков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народов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Федерации,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государственных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языков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республик Российской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Федерации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осуществляется </a:t>
            </a:r>
            <a:r>
              <a:rPr sz="14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наличии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заявлению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(законных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представителей)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несовершеннолетних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6740" y="3794759"/>
            <a:ext cx="4849113" cy="154711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82129" y="3831272"/>
            <a:ext cx="413639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изучении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предметной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области</a:t>
            </a:r>
            <a:endParaRPr sz="1400">
              <a:latin typeface="Calibri"/>
              <a:cs typeface="Calibri"/>
            </a:endParaRPr>
          </a:p>
          <a:p>
            <a:pPr marL="12700" marR="14986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"Основы религиозных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культур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светской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этики" 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выбор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одного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модулей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осуществляется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заявлению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(законных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представителей)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несовершеннолетних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89325" y="102234"/>
            <a:ext cx="54248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Учебный</a:t>
            </a:r>
            <a:r>
              <a:rPr spc="-20" dirty="0"/>
              <a:t> </a:t>
            </a:r>
            <a:r>
              <a:rPr dirty="0"/>
              <a:t>план</a:t>
            </a:r>
            <a:r>
              <a:rPr spc="-15" dirty="0"/>
              <a:t> </a:t>
            </a:r>
            <a:r>
              <a:rPr dirty="0"/>
              <a:t>НОО</a:t>
            </a:r>
            <a:r>
              <a:rPr spc="-20" dirty="0"/>
              <a:t> </a:t>
            </a:r>
            <a:r>
              <a:rPr spc="-5" dirty="0"/>
              <a:t>по</a:t>
            </a:r>
            <a:r>
              <a:rPr spc="-20" dirty="0"/>
              <a:t> </a:t>
            </a:r>
            <a:r>
              <a:rPr dirty="0"/>
              <a:t>ФГОС</a:t>
            </a:r>
            <a:r>
              <a:rPr spc="-20" dirty="0"/>
              <a:t> </a:t>
            </a:r>
            <a:r>
              <a:rPr dirty="0"/>
              <a:t>2021г.</a:t>
            </a:r>
          </a:p>
        </p:txBody>
      </p:sp>
    </p:spTree>
    <p:extLst>
      <p:ext uri="{BB962C8B-B14F-4D97-AF65-F5344CB8AC3E}">
        <p14:creationId xmlns:p14="http://schemas.microsoft.com/office/powerpoint/2010/main" val="340337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150" y="28003"/>
            <a:ext cx="6240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Учебный</a:t>
            </a:r>
            <a:r>
              <a:rPr spc="-15" dirty="0"/>
              <a:t> </a:t>
            </a:r>
            <a:r>
              <a:rPr dirty="0"/>
              <a:t>план</a:t>
            </a:r>
            <a:r>
              <a:rPr spc="-15" dirty="0"/>
              <a:t> </a:t>
            </a:r>
            <a:r>
              <a:rPr dirty="0"/>
              <a:t>ООО</a:t>
            </a:r>
            <a:r>
              <a:rPr spc="-40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dirty="0"/>
              <a:t>ФГОС</a:t>
            </a:r>
            <a:r>
              <a:rPr spc="-10" dirty="0"/>
              <a:t> </a:t>
            </a:r>
            <a:r>
              <a:rPr spc="-5" dirty="0"/>
              <a:t>ООО</a:t>
            </a:r>
            <a:r>
              <a:rPr spc="-35" dirty="0"/>
              <a:t> </a:t>
            </a:r>
            <a:r>
              <a:rPr dirty="0"/>
              <a:t>2021г.</a:t>
            </a:r>
          </a:p>
        </p:txBody>
      </p:sp>
      <p:sp>
        <p:nvSpPr>
          <p:cNvPr id="3" name="object 3"/>
          <p:cNvSpPr/>
          <p:nvPr/>
        </p:nvSpPr>
        <p:spPr>
          <a:xfrm>
            <a:off x="1652777" y="561975"/>
            <a:ext cx="1450340" cy="383540"/>
          </a:xfrm>
          <a:custGeom>
            <a:avLst/>
            <a:gdLst/>
            <a:ahLst/>
            <a:cxnLst/>
            <a:rect l="l" t="t" r="r" b="b"/>
            <a:pathLst>
              <a:path w="1450339" h="383540">
                <a:moveTo>
                  <a:pt x="0" y="383539"/>
                </a:moveTo>
                <a:lnTo>
                  <a:pt x="145034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6219" y="81280"/>
            <a:ext cx="4254754" cy="20551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95640" y="117475"/>
            <a:ext cx="36582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Организаций,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которых</a:t>
            </a:r>
            <a:r>
              <a:rPr sz="13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языком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образования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1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язык,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изучение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родного</a:t>
            </a:r>
            <a:r>
              <a:rPr sz="13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языка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родной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литературы</a:t>
            </a:r>
            <a:r>
              <a:rPr sz="1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числа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языков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народов</a:t>
            </a:r>
            <a:r>
              <a:rPr sz="13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РФ, </a:t>
            </a:r>
            <a:r>
              <a:rPr sz="13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Calibri"/>
                <a:cs typeface="Calibri"/>
              </a:rPr>
              <a:t>государственных</a:t>
            </a:r>
            <a:r>
              <a:rPr sz="11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языков</a:t>
            </a:r>
            <a:r>
              <a:rPr sz="1100" b="1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Calibri"/>
                <a:cs typeface="Calibri"/>
              </a:rPr>
              <a:t>республик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r>
              <a:rPr sz="11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осуществляется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3877" y="554355"/>
          <a:ext cx="11817346" cy="6210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010"/>
                <a:gridCol w="1450975"/>
                <a:gridCol w="381000"/>
                <a:gridCol w="481964"/>
                <a:gridCol w="527685"/>
                <a:gridCol w="481964"/>
                <a:gridCol w="78104"/>
                <a:gridCol w="410845"/>
                <a:gridCol w="576579"/>
                <a:gridCol w="2001520"/>
                <a:gridCol w="4076700"/>
              </a:tblGrid>
              <a:tr h="171196">
                <a:tc rowSpan="2">
                  <a:txBody>
                    <a:bodyPr/>
                    <a:lstStyle/>
                    <a:p>
                      <a:pPr marL="74930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ФГОС 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2010г.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26670">
                        <a:lnSpc>
                          <a:spcPts val="12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неделю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V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VI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36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ФГОС 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71196">
                <a:tc gridSpan="2">
                  <a:txBody>
                    <a:bodyPr/>
                    <a:lstStyle/>
                    <a:p>
                      <a:pPr marL="26034">
                        <a:lnSpc>
                          <a:spcPts val="1230"/>
                        </a:lnSpc>
                      </a:pPr>
                      <a:r>
                        <a:rPr sz="1050" i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50" i="1" spc="5" dirty="0">
                          <a:latin typeface="Times New Roman"/>
                          <a:cs typeface="Times New Roman"/>
                        </a:rPr>
                        <a:t>бяза</a:t>
                      </a:r>
                      <a:r>
                        <a:rPr sz="1050" i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i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50" i="1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50" i="1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i="1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5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5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50" i="1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50" i="1" spc="-5" dirty="0">
                          <a:latin typeface="Times New Roman"/>
                          <a:cs typeface="Times New Roman"/>
                        </a:rPr>
                        <a:t>ть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rowSpan="2">
                  <a:txBody>
                    <a:bodyPr/>
                    <a:lstStyle/>
                    <a:p>
                      <a:pPr marL="26034">
                        <a:lnSpc>
                          <a:spcPts val="805"/>
                        </a:lnSpc>
                        <a:tabLst>
                          <a:tab pos="734695" algn="l"/>
                          <a:tab pos="125603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Русский	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язык	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8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8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93497">
                <a:tc rowSpan="2">
                  <a:txBody>
                    <a:bodyPr/>
                    <a:lstStyle/>
                    <a:p>
                      <a:pPr marL="26034">
                        <a:lnSpc>
                          <a:spcPts val="80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10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0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родная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b="1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-5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dirty="0">
                          <a:latin typeface="Times New Roman"/>
                          <a:cs typeface="Times New Roman"/>
                        </a:rPr>
                        <a:t>государственный</a:t>
                      </a:r>
                      <a:r>
                        <a:rPr sz="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8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-5" dirty="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sz="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-10" dirty="0">
                          <a:latin typeface="Times New Roman"/>
                          <a:cs typeface="Times New Roman"/>
                        </a:rPr>
                        <a:t>РФ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19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Родная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Родная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rowSpan="2">
                  <a:txBody>
                    <a:bodyPr/>
                    <a:lstStyle/>
                    <a:p>
                      <a:pPr marL="26034">
                        <a:lnSpc>
                          <a:spcPts val="9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Иностранные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языки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ранный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тр. яз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85"/>
                        </a:lnSpc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орой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ино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ранный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rowSpan="4">
                  <a:txBody>
                    <a:bodyPr/>
                    <a:lstStyle/>
                    <a:p>
                      <a:pPr marL="26034">
                        <a:lnSpc>
                          <a:spcPts val="80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2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Алгебра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Геометрия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2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55270">
                <a:tc rowSpan="3">
                  <a:txBody>
                    <a:bodyPr/>
                    <a:lstStyle/>
                    <a:p>
                      <a:pPr marL="26034">
                        <a:lnSpc>
                          <a:spcPts val="81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Общественно-научные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810"/>
                        </a:lnSpc>
                        <a:tabLst>
                          <a:tab pos="100965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История	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России.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Всеобщая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история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rowSpan="3">
                  <a:txBody>
                    <a:bodyPr/>
                    <a:lstStyle/>
                    <a:p>
                      <a:pPr marL="26034">
                        <a:lnSpc>
                          <a:spcPts val="81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Естественнонаучные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6034">
                        <a:lnSpc>
                          <a:spcPts val="810"/>
                        </a:lnSpc>
                        <a:tabLst>
                          <a:tab pos="836294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Основы	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духовно-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 marR="21590">
                        <a:lnSpc>
                          <a:spcPct val="8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нравственной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культуры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народов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России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740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духовно-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670" marR="230504">
                        <a:lnSpc>
                          <a:spcPct val="79600"/>
                        </a:lnSpc>
                        <a:spcBef>
                          <a:spcPts val="110"/>
                        </a:spcBef>
                      </a:pP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ку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ы  народов</a:t>
                      </a:r>
                      <a:r>
                        <a:rPr sz="9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России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25" dirty="0">
                          <a:latin typeface="Times New Roman"/>
                          <a:cs typeface="Times New Roman"/>
                        </a:rPr>
                        <a:t>**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43839">
                <a:tc rowSpan="2">
                  <a:txBody>
                    <a:bodyPr/>
                    <a:lstStyle/>
                    <a:p>
                      <a:pPr marL="26034">
                        <a:lnSpc>
                          <a:spcPts val="93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81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ts val="101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брази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иску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26034">
                        <a:lnSpc>
                          <a:spcPts val="93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3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095"/>
                        </a:lnSpc>
                      </a:pPr>
                      <a:r>
                        <a:rPr sz="10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85038">
                <a:tc rowSpan="2">
                  <a:txBody>
                    <a:bodyPr/>
                    <a:lstStyle/>
                    <a:p>
                      <a:pPr marL="26034">
                        <a:lnSpc>
                          <a:spcPts val="81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96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08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жизнедеятельности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ts val="118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81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безопасности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ts val="100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жизнедеятельности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безопасности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жизнедеятельности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gridSpan="2">
                  <a:txBody>
                    <a:bodyPr/>
                    <a:lstStyle/>
                    <a:p>
                      <a:pPr marL="26034">
                        <a:lnSpc>
                          <a:spcPts val="93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9455">
                <a:tc gridSpan="2">
                  <a:txBody>
                    <a:bodyPr/>
                    <a:lstStyle/>
                    <a:p>
                      <a:pPr marL="26034">
                        <a:lnSpc>
                          <a:spcPts val="735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i="1" spc="-1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уем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i="1" spc="-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i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890"/>
                        </a:lnSpc>
                      </a:pP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9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отношений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6306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Кубановедение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62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>
                        <a:lnSpc>
                          <a:spcPts val="580"/>
                        </a:lnSpc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Проектная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исследовательская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ts val="665"/>
                        </a:lnSpc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675" spc="-7" baseline="24691" dirty="0">
                          <a:latin typeface="Times New Roman"/>
                          <a:cs typeface="Times New Roman"/>
                        </a:rPr>
                        <a:t>****</a:t>
                      </a:r>
                      <a:endParaRPr sz="675" baseline="2469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084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marL="92710" marR="111760">
                        <a:lnSpc>
                          <a:spcPct val="106700"/>
                        </a:lnSpc>
                        <a:spcBef>
                          <a:spcPts val="295"/>
                        </a:spcBef>
                      </a:pP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целях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индивидуальных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потребностей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обучающихся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часть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учебного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плана,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формируемая участниками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образовательных</a:t>
                      </a:r>
                      <a:r>
                        <a:rPr sz="700" b="1" spc="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отношений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из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перечня,</a:t>
                      </a:r>
                      <a:r>
                        <a:rPr sz="700" b="1" spc="5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предлагаемого</a:t>
                      </a:r>
                      <a:r>
                        <a:rPr sz="700" b="1" spc="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Организацией,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включает</a:t>
                      </a:r>
                      <a:r>
                        <a:rPr sz="700" b="1" spc="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700" b="1" spc="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предметы,</a:t>
                      </a:r>
                      <a:r>
                        <a:rPr sz="700" b="1" spc="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700" b="1" spc="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курсы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том</a:t>
                      </a:r>
                      <a:r>
                        <a:rPr sz="700" b="1" spc="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числе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внеурочной деятельности),</a:t>
                      </a:r>
                      <a:r>
                        <a:rPr sz="700" b="1" spc="18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учебные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модули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 выбору обучающихся,</a:t>
                      </a:r>
                      <a:r>
                        <a:rPr sz="700" b="1" spc="18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родителей</a:t>
                      </a:r>
                      <a:r>
                        <a:rPr sz="700" b="1" spc="17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(законных</a:t>
                      </a:r>
                      <a:r>
                        <a:rPr sz="700" b="1" spc="18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представителей)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несовершеннолетних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обучающихся,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том числе предусматривающие углубленное изучение учебных предметов,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целью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удовлетворения различных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интересов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обучающихся,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потребностей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физическом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развитии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совершенствовании,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также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учитывающие</a:t>
                      </a:r>
                      <a:r>
                        <a:rPr sz="700" b="1" spc="-4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этнокультурные</a:t>
                      </a:r>
                      <a:r>
                        <a:rPr sz="700" b="1" spc="-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интересы,</a:t>
                      </a:r>
                      <a:r>
                        <a:rPr sz="700" b="1" spc="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особые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образовательные</a:t>
                      </a:r>
                      <a:r>
                        <a:rPr sz="700" b="1" spc="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потребности</a:t>
                      </a:r>
                      <a:r>
                        <a:rPr sz="700" b="1" spc="3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обучающихся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ОВЗ.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EBF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675" spc="15" baseline="24691" dirty="0">
                          <a:latin typeface="Times New Roman"/>
                          <a:cs typeface="Times New Roman"/>
                        </a:rPr>
                        <a:t>****</a:t>
                      </a:r>
                      <a:endParaRPr sz="675" baseline="24691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3068">
                <a:tc rowSpan="2">
                  <a:txBody>
                    <a:bodyPr/>
                    <a:lstStyle/>
                    <a:p>
                      <a:pPr marL="26034">
                        <a:lnSpc>
                          <a:spcPts val="575"/>
                        </a:lnSpc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Максимально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допустимая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6034" marR="124460">
                        <a:lnSpc>
                          <a:spcPct val="78600"/>
                        </a:lnSpc>
                        <a:spcBef>
                          <a:spcPts val="100"/>
                        </a:spcBef>
                      </a:pPr>
                      <a:r>
                        <a:rPr sz="700" spc="-5" dirty="0">
                          <a:latin typeface="Times New Roman"/>
                          <a:cs typeface="Times New Roman"/>
                        </a:rPr>
                        <a:t>аудиторная недельная нагрузка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СанПиН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/>
                          <a:cs typeface="Times New Roman"/>
                        </a:rPr>
                        <a:t>1.2.3685-21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6-дневной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учебной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3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5-дневной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учебной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неделе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29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00"/>
                        </a:lnSpc>
                        <a:spcBef>
                          <a:spcPts val="380"/>
                        </a:spcBef>
                      </a:pP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33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038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843519" y="1897379"/>
            <a:ext cx="4285615" cy="4374515"/>
            <a:chOff x="7843519" y="1897379"/>
            <a:chExt cx="4285615" cy="43745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3519" y="1897379"/>
              <a:ext cx="4272533" cy="1656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3519" y="4417059"/>
              <a:ext cx="4285233" cy="185445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6219" y="3335007"/>
            <a:ext cx="4272533" cy="12626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81416" y="909637"/>
            <a:ext cx="3680460" cy="495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indent="-28765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13690" algn="l"/>
                <a:tab pos="314325" algn="l"/>
              </a:tabLst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наличии</a:t>
            </a:r>
            <a:r>
              <a:rPr sz="13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300">
              <a:latin typeface="Calibri"/>
              <a:cs typeface="Calibri"/>
            </a:endParaRPr>
          </a:p>
          <a:p>
            <a:pPr marL="313690" marR="480695" indent="-28765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13690" algn="l"/>
                <a:tab pos="314325" algn="l"/>
              </a:tabLst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заявлению обучающихся,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(законных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представителей)</a:t>
            </a:r>
            <a:endParaRPr sz="1300">
              <a:latin typeface="Calibri"/>
              <a:cs typeface="Calibri"/>
            </a:endParaRPr>
          </a:p>
          <a:p>
            <a:pPr marL="313690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несовершеннолетних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Изучение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второго</a:t>
            </a:r>
            <a:r>
              <a:rPr sz="13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иностранного</a:t>
            </a:r>
            <a:r>
              <a:rPr sz="13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языка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перечня,</a:t>
            </a:r>
            <a:endParaRPr sz="13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предлагаемого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Организацией,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осуществляется</a:t>
            </a:r>
            <a:endParaRPr sz="1300">
              <a:latin typeface="Calibri"/>
              <a:cs typeface="Calibri"/>
            </a:endParaRPr>
          </a:p>
          <a:p>
            <a:pPr marL="301625" marR="493395" indent="-287020">
              <a:lnSpc>
                <a:spcPct val="100000"/>
              </a:lnSpc>
              <a:buFont typeface="Wingdings"/>
              <a:buChar char=""/>
              <a:tabLst>
                <a:tab pos="300990" algn="l"/>
                <a:tab pos="301625" algn="l"/>
              </a:tabLst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заявлению обучающихся,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несовершеннолетних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300">
              <a:latin typeface="Calibri"/>
              <a:cs typeface="Calibri"/>
            </a:endParaRPr>
          </a:p>
          <a:p>
            <a:pPr marL="301625" indent="-287655">
              <a:lnSpc>
                <a:spcPct val="100000"/>
              </a:lnSpc>
              <a:buFont typeface="Wingdings"/>
              <a:buChar char=""/>
              <a:tabLst>
                <a:tab pos="300990" algn="l"/>
                <a:tab pos="301625" algn="l"/>
              </a:tabLst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наличии</a:t>
            </a:r>
            <a:r>
              <a:rPr sz="13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endParaRPr sz="1300">
              <a:latin typeface="Calibri"/>
              <a:cs typeface="Calibri"/>
            </a:endParaRPr>
          </a:p>
          <a:p>
            <a:pPr marL="301625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условий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26670" marR="32893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Предусмотрено изучение учебных предметов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"Математика",</a:t>
            </a:r>
            <a:r>
              <a:rPr sz="13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"Информатика",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"Физика",</a:t>
            </a:r>
            <a:endParaRPr sz="13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"Химия", "Биология"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базовом</a:t>
            </a:r>
            <a:r>
              <a:rPr sz="13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углубленном</a:t>
            </a:r>
            <a:endParaRPr sz="13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уровнях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изучении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предметной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области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"Основы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духовно-нравственной</a:t>
            </a:r>
            <a:r>
              <a:rPr sz="13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народов</a:t>
            </a:r>
            <a:r>
              <a:rPr sz="13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России"</a:t>
            </a:r>
            <a:endParaRPr sz="1300">
              <a:latin typeface="Calibri"/>
              <a:cs typeface="Calibri"/>
            </a:endParaRPr>
          </a:p>
          <a:p>
            <a:pPr marL="12700" marR="781050">
              <a:lnSpc>
                <a:spcPct val="100000"/>
              </a:lnSpc>
            </a:pP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заявлению обучающихся,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родителей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несовершеннолетних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300">
              <a:latin typeface="Calibri"/>
              <a:cs typeface="Calibri"/>
            </a:endParaRPr>
          </a:p>
          <a:p>
            <a:pPr marL="12700" marR="10668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осуществляется</a:t>
            </a:r>
            <a:r>
              <a:rPr sz="13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выбор</a:t>
            </a:r>
            <a:r>
              <a:rPr sz="13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одного</a:t>
            </a:r>
            <a:r>
              <a:rPr sz="13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3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курсов </a:t>
            </a:r>
            <a:r>
              <a:rPr sz="1300" b="1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(учебных</a:t>
            </a:r>
            <a:r>
              <a:rPr sz="13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1F5F"/>
                </a:solidFill>
                <a:latin typeface="Calibri"/>
                <a:cs typeface="Calibri"/>
              </a:rPr>
              <a:t>модулей)</a:t>
            </a:r>
            <a:r>
              <a:rPr sz="13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перечня,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предлагаемого </a:t>
            </a:r>
            <a:r>
              <a:rPr sz="13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Организацией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44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Организация</a:t>
            </a:r>
            <a:r>
              <a:rPr spc="20" dirty="0"/>
              <a:t> </a:t>
            </a:r>
            <a:r>
              <a:rPr spc="-5" dirty="0"/>
              <a:t>образовательной</a:t>
            </a:r>
            <a:r>
              <a:rPr spc="20" dirty="0"/>
              <a:t> </a:t>
            </a:r>
            <a:r>
              <a:rPr spc="-5" dirty="0"/>
              <a:t>деятельности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00988" y="666106"/>
            <a:ext cx="10191115" cy="1902460"/>
            <a:chOff x="1500988" y="666106"/>
            <a:chExt cx="10191115" cy="1902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0988" y="686599"/>
              <a:ext cx="2744119" cy="7592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4443" y="666106"/>
              <a:ext cx="2708710" cy="751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1999" y="1226820"/>
              <a:ext cx="5849874" cy="13413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18503" y="687959"/>
            <a:ext cx="4862195" cy="142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ООО-2021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аудиторной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работы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пять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лет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5058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5549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академических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31900"/>
            <a:ext cx="7107174" cy="13388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3540" y="709040"/>
            <a:ext cx="4864735" cy="141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1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НОО-2021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аудиторной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работы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четыре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2954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3190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академических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181188"/>
            <a:ext cx="12053063" cy="69388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06041" y="4208398"/>
            <a:ext cx="8010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УЧЕБНОЙ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НАГРУЗКЕ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СанПиН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1.2.3685-21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91380"/>
            <a:ext cx="6980174" cy="216433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3682" y="4731702"/>
            <a:ext cx="5930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дневной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суммарной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нагрузки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682" y="5243173"/>
            <a:ext cx="1360170" cy="1428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278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II-IV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V-VI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VII-XI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4660" y="5243173"/>
            <a:ext cx="5165090" cy="142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27800"/>
              </a:lnSpc>
              <a:spcBef>
                <a:spcPts val="9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урока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2ч</a:t>
            </a:r>
            <a:r>
              <a:rPr sz="1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физкультуры)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5 уроков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раз/нед.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3ч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физ.) 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уроков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(при 2ч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физкультуры),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уроков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раз/нед.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(при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3ч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физ.) </a:t>
            </a:r>
            <a:r>
              <a:rPr sz="14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0940" y="4691380"/>
            <a:ext cx="3266694" cy="21643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68459" y="4731702"/>
            <a:ext cx="2560320" cy="1916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19760">
              <a:lnSpc>
                <a:spcPct val="100499"/>
              </a:lnSpc>
              <a:spcBef>
                <a:spcPts val="9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Перерыв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последним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уроком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(занятием)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началом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внеурочных/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дополнительных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следующей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смены,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менее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283460"/>
            <a:ext cx="11692255" cy="2185035"/>
            <a:chOff x="0" y="2283460"/>
            <a:chExt cx="11692255" cy="218503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2000" y="2283460"/>
              <a:ext cx="5849874" cy="1676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288540"/>
              <a:ext cx="5773674" cy="16766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535680"/>
              <a:ext cx="2060194" cy="93243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4145" y="2328798"/>
            <a:ext cx="5520690" cy="1751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252095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освоении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ими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ООП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НОО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1320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академ.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400">
              <a:latin typeface="Calibri"/>
              <a:cs typeface="Calibri"/>
            </a:endParaRPr>
          </a:p>
          <a:p>
            <a:pPr marL="1323975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четыре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обучения,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endParaRPr sz="1400">
              <a:latin typeface="Calibri"/>
              <a:cs typeface="Calibri"/>
            </a:endParaRPr>
          </a:p>
          <a:p>
            <a:pPr marL="1323975" marR="508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образовательных потребностей, интересов,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запросов, </a:t>
            </a:r>
            <a:r>
              <a:rPr sz="14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Например: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1кл.</a:t>
            </a:r>
            <a:r>
              <a:rPr sz="105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300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 часов</a:t>
            </a:r>
            <a:r>
              <a:rPr sz="105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05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2-4кл.</a:t>
            </a:r>
            <a:r>
              <a:rPr sz="105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05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340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r>
              <a:rPr sz="105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05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05340" y="3535667"/>
            <a:ext cx="2352294" cy="76988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318503" y="2322829"/>
            <a:ext cx="5555615" cy="159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освоении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ими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ООП ООО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1750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академ.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пять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лет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endParaRPr sz="1400">
              <a:latin typeface="Calibri"/>
              <a:cs typeface="Calibri"/>
            </a:endParaRPr>
          </a:p>
          <a:p>
            <a:pPr marL="12700" marR="135382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образовательных потребностей, интересов,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запросов, </a:t>
            </a:r>
            <a:r>
              <a:rPr sz="14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  <a:p>
            <a:pPr marL="3837940">
              <a:lnSpc>
                <a:spcPct val="100000"/>
              </a:lnSpc>
              <a:spcBef>
                <a:spcPts val="440"/>
              </a:spcBef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Например:</a:t>
            </a:r>
            <a:endParaRPr sz="1050">
              <a:latin typeface="Calibri"/>
              <a:cs typeface="Calibri"/>
            </a:endParaRPr>
          </a:p>
          <a:p>
            <a:pPr marL="383794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5-9кл.</a:t>
            </a:r>
            <a:r>
              <a:rPr sz="105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05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340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r>
              <a:rPr sz="105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05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23380" y="4699003"/>
            <a:ext cx="2321814" cy="215671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201154" y="4721199"/>
            <a:ext cx="1485265" cy="610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Внеурочная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01154" y="5468620"/>
            <a:ext cx="1467485" cy="1202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10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недельный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объем для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I-XI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10ч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5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6580"/>
            <a:ext cx="11956034" cy="6279139"/>
            <a:chOff x="0" y="576580"/>
            <a:chExt cx="11956034" cy="62791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6580"/>
              <a:ext cx="11928094" cy="20551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7760"/>
              <a:ext cx="11933174" cy="37442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63925"/>
              <a:ext cx="11956034" cy="89179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81300" y="48259"/>
            <a:ext cx="7228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РАБОЧИЕ</a:t>
            </a:r>
            <a:r>
              <a:rPr spc="-40" dirty="0"/>
              <a:t> </a:t>
            </a:r>
            <a:r>
              <a:rPr dirty="0"/>
              <a:t>ПРОГРАММЫ</a:t>
            </a:r>
            <a:r>
              <a:rPr spc="-50" dirty="0"/>
              <a:t> </a:t>
            </a:r>
            <a:r>
              <a:rPr spc="-5" dirty="0"/>
              <a:t>УЧЕБНЫХ</a:t>
            </a:r>
            <a:r>
              <a:rPr spc="-35" dirty="0"/>
              <a:t> </a:t>
            </a:r>
            <a:r>
              <a:rPr spc="-5" dirty="0"/>
              <a:t>ПРЕДМЕТОВ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230" y="624522"/>
            <a:ext cx="11386820" cy="596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п. 31.1.,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ООО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п.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32.1.</a:t>
            </a:r>
            <a:endParaRPr sz="1800">
              <a:latin typeface="Arial"/>
              <a:cs typeface="Arial"/>
            </a:endParaRPr>
          </a:p>
          <a:p>
            <a:pPr marL="12700" marR="1066165" indent="762000">
              <a:lnSpc>
                <a:spcPct val="100000"/>
              </a:lnSpc>
              <a:spcBef>
                <a:spcPts val="1325"/>
              </a:spcBef>
            </a:pP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Рабочие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внеурочной </a:t>
            </a:r>
            <a:r>
              <a:rPr sz="18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должны</a:t>
            </a:r>
            <a:endParaRPr sz="1800">
              <a:latin typeface="Arial"/>
              <a:cs typeface="Arial"/>
            </a:endParaRPr>
          </a:p>
          <a:p>
            <a:pPr marL="756920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обеспечивать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достижение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планируемых</a:t>
            </a:r>
            <a:r>
              <a:rPr sz="18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результатов</a:t>
            </a:r>
            <a:r>
              <a:rPr sz="18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8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ООП</a:t>
            </a:r>
            <a:endParaRPr sz="1800">
              <a:latin typeface="Arial"/>
              <a:cs typeface="Arial"/>
            </a:endParaRPr>
          </a:p>
          <a:p>
            <a:pPr marL="756920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разрабатываться</a:t>
            </a:r>
            <a:r>
              <a:rPr sz="1800"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основе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требований</a:t>
            </a:r>
            <a:r>
              <a:rPr sz="18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18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 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результатам</a:t>
            </a:r>
            <a:r>
              <a:rPr sz="1800" b="1" spc="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ООП.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"/>
            </a:pPr>
            <a:endParaRPr sz="1900">
              <a:latin typeface="Arial"/>
              <a:cs typeface="Arial"/>
            </a:endParaRPr>
          </a:p>
          <a:p>
            <a:pPr marL="12700" marR="939165" indent="889000">
              <a:lnSpc>
                <a:spcPct val="100000"/>
              </a:lnSpc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Рабочие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внеурочной </a:t>
            </a:r>
            <a:r>
              <a:rPr sz="18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8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должны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включать:</a:t>
            </a:r>
            <a:endParaRPr sz="1800">
              <a:latin typeface="Arial"/>
              <a:cs typeface="Arial"/>
            </a:endParaRPr>
          </a:p>
          <a:p>
            <a:pPr marL="756920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содержание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8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8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2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2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2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2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2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модуля;</a:t>
            </a:r>
            <a:endParaRPr sz="1200">
              <a:latin typeface="Arial"/>
              <a:cs typeface="Arial"/>
            </a:endParaRPr>
          </a:p>
          <a:p>
            <a:pPr marL="756920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планируемые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результаты</a:t>
            </a:r>
            <a:r>
              <a:rPr sz="1800" b="1" spc="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8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8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2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2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2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endParaRPr sz="1200">
              <a:latin typeface="Arial"/>
              <a:cs typeface="Arial"/>
            </a:endParaRPr>
          </a:p>
          <a:p>
            <a:pPr marL="75692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2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модуля;</a:t>
            </a:r>
            <a:endParaRPr sz="1200">
              <a:latin typeface="Arial"/>
              <a:cs typeface="Arial"/>
            </a:endParaRPr>
          </a:p>
          <a:p>
            <a:pPr marL="756920" indent="-287020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тематическое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планирование</a:t>
            </a:r>
            <a:endParaRPr sz="1800">
              <a:latin typeface="Arial"/>
              <a:cs typeface="Arial"/>
            </a:endParaRPr>
          </a:p>
          <a:p>
            <a:pPr marL="1214120" lvl="1" indent="-287655">
              <a:lnSpc>
                <a:spcPct val="100000"/>
              </a:lnSpc>
              <a:buFont typeface="Wingdings"/>
              <a:buChar char=""/>
              <a:tabLst>
                <a:tab pos="1214120" algn="l"/>
                <a:tab pos="1214755" algn="l"/>
              </a:tabLst>
            </a:pP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указанием</a:t>
            </a:r>
            <a:r>
              <a:rPr sz="14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количества</a:t>
            </a:r>
            <a:r>
              <a:rPr sz="1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академических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часов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отводимых</a:t>
            </a:r>
            <a:r>
              <a:rPr sz="14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освоение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каждой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темы</a:t>
            </a:r>
            <a:r>
              <a:rPr sz="14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4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endParaRPr sz="1400">
              <a:latin typeface="Arial"/>
              <a:cs typeface="Arial"/>
            </a:endParaRPr>
          </a:p>
          <a:p>
            <a:pPr marL="1214120">
              <a:lnSpc>
                <a:spcPct val="100000"/>
              </a:lnSpc>
            </a:pP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4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числе внеурочной</a:t>
            </a:r>
            <a:r>
              <a:rPr sz="1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4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модуля</a:t>
            </a:r>
            <a:endParaRPr sz="1400">
              <a:latin typeface="Arial"/>
              <a:cs typeface="Arial"/>
            </a:endParaRPr>
          </a:p>
          <a:p>
            <a:pPr marL="1214120" marR="338455" lvl="1" indent="-287655">
              <a:lnSpc>
                <a:spcPct val="100000"/>
              </a:lnSpc>
              <a:buFont typeface="Wingdings"/>
              <a:buChar char=""/>
              <a:tabLst>
                <a:tab pos="1214120" algn="l"/>
                <a:tab pos="1214755" algn="l"/>
              </a:tabLst>
            </a:pP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возможность</a:t>
            </a:r>
            <a:r>
              <a:rPr sz="14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использования</a:t>
            </a:r>
            <a:r>
              <a:rPr sz="1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этой</a:t>
            </a:r>
            <a:r>
              <a:rPr sz="1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теме</a:t>
            </a:r>
            <a:r>
              <a:rPr sz="14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электронных</a:t>
            </a:r>
            <a:r>
              <a:rPr sz="14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(цифровых)</a:t>
            </a:r>
            <a:r>
              <a:rPr sz="1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образовательных</a:t>
            </a:r>
            <a:r>
              <a:rPr sz="14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ресурсов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,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являющихся </a:t>
            </a:r>
            <a:r>
              <a:rPr sz="1400" b="1" spc="-3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учебно-методическими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материалами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(мультимедийные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программы,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электронные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учебники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задачники,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электронные</a:t>
            </a:r>
            <a:r>
              <a:rPr sz="14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библиотеки,</a:t>
            </a:r>
            <a:r>
              <a:rPr sz="14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виртуальные</a:t>
            </a:r>
            <a:r>
              <a:rPr sz="14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лаборатории,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игровые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программы,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коллекции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цифровых</a:t>
            </a:r>
            <a:endParaRPr sz="1400">
              <a:latin typeface="Arial"/>
              <a:cs typeface="Arial"/>
            </a:endParaRPr>
          </a:p>
          <a:p>
            <a:pPr marL="1214120" marR="594995">
              <a:lnSpc>
                <a:spcPct val="100000"/>
              </a:lnSpc>
            </a:pP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sz="14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ресурсов),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используемыми</a:t>
            </a:r>
            <a:r>
              <a:rPr sz="1400" b="1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4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обучения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4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воспитания</a:t>
            </a:r>
            <a:r>
              <a:rPr sz="14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различных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групп</a:t>
            </a:r>
            <a:r>
              <a:rPr sz="14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пользователей, </a:t>
            </a:r>
            <a:r>
              <a:rPr sz="1400" b="1" spc="-3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представленными</a:t>
            </a:r>
            <a:r>
              <a:rPr sz="14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электронном</a:t>
            </a:r>
            <a:r>
              <a:rPr sz="14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(цифровом)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виде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реализующими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дидактические</a:t>
            </a:r>
            <a:r>
              <a:rPr sz="14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возможности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ИКТ,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содержание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которых</a:t>
            </a:r>
            <a:r>
              <a:rPr sz="1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соответствует</a:t>
            </a:r>
            <a:r>
              <a:rPr sz="14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законодательству</a:t>
            </a:r>
            <a:r>
              <a:rPr sz="1400" b="1" spc="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об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образовании.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Рабочие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программы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800" b="1" spc="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 </a:t>
            </a:r>
            <a:r>
              <a:rPr sz="18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формируются</a:t>
            </a: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учетом</a:t>
            </a:r>
            <a:r>
              <a:rPr sz="18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рабочей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программы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воспитания.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2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582" y="10794"/>
            <a:ext cx="1028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375E"/>
                </a:solidFill>
              </a:rPr>
              <a:t>Рабочие</a:t>
            </a:r>
            <a:r>
              <a:rPr sz="2400" spc="-20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программы</a:t>
            </a:r>
            <a:r>
              <a:rPr sz="2400" spc="20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по</a:t>
            </a:r>
            <a:r>
              <a:rPr sz="2400" spc="-10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учебным</a:t>
            </a:r>
            <a:r>
              <a:rPr sz="2400" spc="25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предметам,</a:t>
            </a:r>
            <a:r>
              <a:rPr sz="2400" spc="45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курсам</a:t>
            </a:r>
            <a:r>
              <a:rPr sz="2400" spc="5" dirty="0">
                <a:solidFill>
                  <a:srgbClr val="17375E"/>
                </a:solidFill>
              </a:rPr>
              <a:t> </a:t>
            </a:r>
            <a:r>
              <a:rPr sz="2400" dirty="0">
                <a:solidFill>
                  <a:srgbClr val="17375E"/>
                </a:solidFill>
              </a:rPr>
              <a:t>2022-2023</a:t>
            </a:r>
            <a:r>
              <a:rPr sz="2400" spc="-60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учебный</a:t>
            </a:r>
            <a:r>
              <a:rPr sz="2400" spc="25" dirty="0">
                <a:solidFill>
                  <a:srgbClr val="17375E"/>
                </a:solidFill>
              </a:rPr>
              <a:t> </a:t>
            </a:r>
            <a:r>
              <a:rPr sz="2400" spc="5" dirty="0">
                <a:solidFill>
                  <a:srgbClr val="17375E"/>
                </a:solidFill>
              </a:rPr>
              <a:t>год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5240" y="607386"/>
            <a:ext cx="5461635" cy="6248400"/>
            <a:chOff x="15240" y="607386"/>
            <a:chExt cx="5461635" cy="6248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93" y="5232857"/>
              <a:ext cx="5378554" cy="1622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" y="3182620"/>
              <a:ext cx="5461254" cy="2304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49" y="607386"/>
              <a:ext cx="5345479" cy="928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" y="1330959"/>
              <a:ext cx="5423154" cy="21338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9902" y="628903"/>
            <a:ext cx="4721225" cy="602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6-11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классы</a:t>
            </a:r>
            <a:endParaRPr sz="1800">
              <a:latin typeface="Calibri"/>
              <a:cs typeface="Calibri"/>
            </a:endParaRPr>
          </a:p>
          <a:p>
            <a:pPr marL="219710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2010,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2012гг.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1530"/>
              </a:spcBef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Основа:</a:t>
            </a:r>
            <a:endParaRPr sz="1800">
              <a:latin typeface="Calibri"/>
              <a:cs typeface="Calibri"/>
            </a:endParaRPr>
          </a:p>
          <a:p>
            <a:pPr marL="339090" indent="-287655">
              <a:lnSpc>
                <a:spcPts val="1910"/>
              </a:lnSpc>
              <a:spcBef>
                <a:spcPts val="20"/>
              </a:spcBef>
              <a:buFont typeface="Wingdings"/>
              <a:buChar char=""/>
              <a:tabLst>
                <a:tab pos="338455" algn="l"/>
                <a:tab pos="339090" algn="l"/>
              </a:tabLst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6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ООО-2010,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СОО-2012</a:t>
            </a:r>
            <a:endParaRPr sz="1600">
              <a:latin typeface="Calibri"/>
              <a:cs typeface="Calibri"/>
            </a:endParaRPr>
          </a:p>
          <a:p>
            <a:pPr marL="339090" indent="-287655">
              <a:lnSpc>
                <a:spcPts val="2150"/>
              </a:lnSpc>
              <a:buFont typeface="Wingdings"/>
              <a:buChar char=""/>
              <a:tabLst>
                <a:tab pos="33909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имеющиеся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программы</a:t>
            </a:r>
            <a:r>
              <a:rPr sz="1800"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учебным</a:t>
            </a:r>
            <a:endParaRPr sz="1800">
              <a:latin typeface="Calibri"/>
              <a:cs typeface="Calibri"/>
            </a:endParaRPr>
          </a:p>
          <a:p>
            <a:pPr marL="339090" marR="8382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предметам,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составленные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соответствии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 </a:t>
            </a:r>
            <a:r>
              <a:rPr sz="1800" b="1" spc="-3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- 2010,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2012гг.</a:t>
            </a:r>
            <a:endParaRPr sz="1800">
              <a:latin typeface="Calibri"/>
              <a:cs typeface="Calibri"/>
            </a:endParaRPr>
          </a:p>
          <a:p>
            <a:pPr marL="339090" indent="-287655">
              <a:lnSpc>
                <a:spcPct val="100000"/>
              </a:lnSpc>
              <a:buFont typeface="Wingdings"/>
              <a:buChar char=""/>
              <a:tabLst>
                <a:tab pos="33909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УМК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действующем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ФПУ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 marR="690245">
              <a:lnSpc>
                <a:spcPct val="100000"/>
              </a:lnSpc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Личностные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отражают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сформированность,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том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части:</a:t>
            </a:r>
            <a:endParaRPr sz="1800">
              <a:latin typeface="Calibri"/>
              <a:cs typeface="Calibri"/>
            </a:endParaRPr>
          </a:p>
          <a:p>
            <a:pPr marL="12700" marR="1642110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Гражданского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2.Патриотического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800" b="1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5.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планирование,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том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учетом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рабочей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указанием количества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часов,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отводимых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на </a:t>
            </a:r>
            <a:r>
              <a:rPr sz="1800" b="1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освоение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каждой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темы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15379" y="607386"/>
            <a:ext cx="5377815" cy="6248400"/>
            <a:chOff x="6215379" y="607386"/>
            <a:chExt cx="5377815" cy="62484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5605" y="607386"/>
              <a:ext cx="5292641" cy="9286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5379" y="1330959"/>
              <a:ext cx="5377433" cy="21643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5379" y="3182620"/>
              <a:ext cx="5377433" cy="24361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5379" y="5311143"/>
              <a:ext cx="5377433" cy="15445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93281" y="628903"/>
            <a:ext cx="4541520" cy="584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5775" marR="1472565" indent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1-4, 5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2021г.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Основа: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НОО-2021,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ООО-2021,</a:t>
            </a:r>
            <a:endParaRPr sz="1800">
              <a:latin typeface="Calibri"/>
              <a:cs typeface="Calibri"/>
            </a:endParaRPr>
          </a:p>
          <a:p>
            <a:pPr marL="299720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примерные</a:t>
            </a:r>
            <a:r>
              <a:rPr sz="18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рабочие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программы</a:t>
            </a:r>
            <a:r>
              <a:rPr sz="1800"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по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учебным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предметам,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принятые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ФУМО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27- </a:t>
            </a:r>
            <a:r>
              <a:rPr sz="1800" b="1" spc="-3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28.09.2021г.,</a:t>
            </a:r>
            <a:r>
              <a:rPr sz="18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  <a:hlinkClick r:id="rId10"/>
              </a:rPr>
              <a:t>http://www.fgosreestr.ru,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УМК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действующем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ФПУ</a:t>
            </a:r>
            <a:endParaRPr sz="1800">
              <a:latin typeface="Calibri"/>
              <a:cs typeface="Calibri"/>
            </a:endParaRPr>
          </a:p>
          <a:p>
            <a:pPr marL="12700" marR="1104900">
              <a:lnSpc>
                <a:spcPct val="100000"/>
              </a:lnSpc>
              <a:spcBef>
                <a:spcPts val="1614"/>
              </a:spcBef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Личностные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отражают </a:t>
            </a:r>
            <a:r>
              <a:rPr sz="1800" b="1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сформированность…</a:t>
            </a:r>
            <a:endParaRPr sz="1800">
              <a:latin typeface="Calibri"/>
              <a:cs typeface="Calibri"/>
            </a:endParaRPr>
          </a:p>
          <a:p>
            <a:pPr marL="12700" marR="537845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основных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направлений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воспитательной </a:t>
            </a:r>
            <a:r>
              <a:rPr sz="1800" b="1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в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том</a:t>
            </a:r>
            <a:r>
              <a:rPr sz="18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части:</a:t>
            </a:r>
            <a:endParaRPr sz="1800">
              <a:latin typeface="Calibri"/>
              <a:cs typeface="Calibri"/>
            </a:endParaRPr>
          </a:p>
          <a:p>
            <a:pPr marL="12700" marR="146177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Гражданского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2.Патриотического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800" b="1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8.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планирование,</a:t>
            </a:r>
            <a:endParaRPr sz="1800">
              <a:latin typeface="Calibri"/>
              <a:cs typeface="Calibri"/>
            </a:endParaRPr>
          </a:p>
          <a:p>
            <a:pPr marL="185420" marR="375920" indent="-17272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указанием количества академических </a:t>
            </a:r>
            <a:r>
              <a:rPr sz="1800" b="1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часов…</a:t>
            </a:r>
            <a:endParaRPr sz="180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возможностью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использования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7375E"/>
                </a:solidFill>
                <a:latin typeface="Calibri"/>
                <a:cs typeface="Calibri"/>
              </a:rPr>
              <a:t>ЭОР,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ЦОР…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66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Создать рабочую группу по введению ФГОС 2021</a:t>
            </a:r>
          </a:p>
          <a:p>
            <a:r>
              <a:rPr lang="ru-RU" dirty="0" smtClean="0"/>
              <a:t>2.Разработать положение о деятельности рабочей группы</a:t>
            </a:r>
          </a:p>
          <a:p>
            <a:r>
              <a:rPr lang="ru-RU" dirty="0" smtClean="0"/>
              <a:t>3.Издать приказ о создании рабочей группы</a:t>
            </a:r>
          </a:p>
          <a:p>
            <a:r>
              <a:rPr lang="ru-RU" dirty="0" smtClean="0"/>
              <a:t>4.Разработать «дорожную карту» мероприятий перехода на обновленные ФГОС</a:t>
            </a:r>
          </a:p>
          <a:p>
            <a:r>
              <a:rPr lang="ru-RU" dirty="0" smtClean="0"/>
              <a:t>5.Издать приказ об утверждении</a:t>
            </a:r>
            <a:r>
              <a:rPr lang="ru-RU" dirty="0"/>
              <a:t> «</a:t>
            </a:r>
            <a:r>
              <a:rPr lang="ru-RU" dirty="0" smtClean="0"/>
              <a:t>дорожной карты» </a:t>
            </a:r>
            <a:r>
              <a:rPr lang="ru-RU" dirty="0"/>
              <a:t>мероприятий перехода на обновленные ФГОС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6.Оценить кадровые и материальные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6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950" y="99377"/>
            <a:ext cx="81064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375E"/>
                </a:solidFill>
              </a:rPr>
              <a:t>РАБОЧИЕ</a:t>
            </a:r>
            <a:r>
              <a:rPr sz="2400" spc="-15" dirty="0">
                <a:solidFill>
                  <a:srgbClr val="17375E"/>
                </a:solidFill>
              </a:rPr>
              <a:t> </a:t>
            </a:r>
            <a:r>
              <a:rPr sz="2400" spc="-5" dirty="0">
                <a:solidFill>
                  <a:srgbClr val="17375E"/>
                </a:solidFill>
              </a:rPr>
              <a:t>ПРОГРАММЫ </a:t>
            </a:r>
            <a:r>
              <a:rPr sz="2400" dirty="0">
                <a:solidFill>
                  <a:srgbClr val="17375E"/>
                </a:solidFill>
              </a:rPr>
              <a:t>ПО</a:t>
            </a:r>
            <a:r>
              <a:rPr sz="2400" spc="-30" dirty="0">
                <a:solidFill>
                  <a:srgbClr val="17375E"/>
                </a:solidFill>
              </a:rPr>
              <a:t> </a:t>
            </a:r>
            <a:r>
              <a:rPr sz="2400" dirty="0">
                <a:solidFill>
                  <a:srgbClr val="17375E"/>
                </a:solidFill>
              </a:rPr>
              <a:t>УЧЕБНЫМ</a:t>
            </a:r>
            <a:r>
              <a:rPr sz="2400" spc="-10" dirty="0">
                <a:solidFill>
                  <a:srgbClr val="17375E"/>
                </a:solidFill>
              </a:rPr>
              <a:t> </a:t>
            </a:r>
            <a:r>
              <a:rPr sz="2400" dirty="0">
                <a:solidFill>
                  <a:srgbClr val="17375E"/>
                </a:solidFill>
              </a:rPr>
              <a:t>ПРЕДМЕТАМ,</a:t>
            </a:r>
            <a:r>
              <a:rPr sz="2400" spc="-30" dirty="0">
                <a:solidFill>
                  <a:srgbClr val="17375E"/>
                </a:solidFill>
              </a:rPr>
              <a:t> </a:t>
            </a:r>
            <a:r>
              <a:rPr sz="2400" dirty="0">
                <a:solidFill>
                  <a:srgbClr val="17375E"/>
                </a:solidFill>
              </a:rPr>
              <a:t>КУРСАМ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1" y="1732101"/>
            <a:ext cx="5183904" cy="9849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8622" y="1754123"/>
            <a:ext cx="4213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планируемые</a:t>
            </a:r>
            <a:r>
              <a:rPr sz="20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освоения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37460"/>
            <a:ext cx="5202174" cy="8435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8622" y="2583434"/>
            <a:ext cx="4572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2.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содержание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учебного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3468" y="3703320"/>
          <a:ext cx="5126353" cy="2576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10"/>
                <a:gridCol w="532130"/>
                <a:gridCol w="503554"/>
                <a:gridCol w="85725"/>
                <a:gridCol w="514350"/>
                <a:gridCol w="85725"/>
                <a:gridCol w="1140459"/>
                <a:gridCol w="1879600"/>
              </a:tblGrid>
              <a:tr h="364934">
                <a:tc gridSpan="8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Тематическое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планирование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6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2010,2012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16">
                <a:tc gridSpan="8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8642">
                <a:tc>
                  <a:txBody>
                    <a:bodyPr/>
                    <a:lstStyle/>
                    <a:p>
                      <a:pPr marL="68580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РаЗ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8580" marR="19939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де 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л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Коли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10858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  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Колич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154940">
                        <a:lnSpc>
                          <a:spcPts val="1460"/>
                        </a:lnSpc>
                        <a:spcBef>
                          <a:spcPts val="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виды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244475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ея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щи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(на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УУД)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направления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744220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сп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</a:tr>
              <a:tr h="208915">
                <a:tc rowSpan="3"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Патриотическое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воспитание,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7495" marR="269875" indent="1270" algn="ctr">
                        <a:lnSpc>
                          <a:spcPts val="146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экологическое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воспитание</a:t>
                      </a:r>
                      <a:r>
                        <a:rPr sz="12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2,8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090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134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09003">
                <a:tc rowSpan="2"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2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</a:tr>
              <a:tr h="2089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58147"/>
            <a:ext cx="5202174" cy="8435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8622" y="3104896"/>
            <a:ext cx="34563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3.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тематическое</a:t>
            </a:r>
            <a:r>
              <a:rPr sz="20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1885" y="711200"/>
            <a:ext cx="241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2010,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2012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7139" y="1201223"/>
            <a:ext cx="5162709" cy="6848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24040" y="655573"/>
            <a:ext cx="451612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НОО,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0.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Пояснительная записка</a:t>
            </a:r>
            <a:r>
              <a:rPr sz="20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20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-2021г.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139" y="2168981"/>
            <a:ext cx="5162709" cy="98948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24040" y="2191956"/>
            <a:ext cx="42119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2.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планируемые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освоения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1279" y="1663687"/>
            <a:ext cx="5263133" cy="8435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924040" y="1709165"/>
            <a:ext cx="4573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содержание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учебного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1279" y="3014967"/>
            <a:ext cx="5263133" cy="84354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24040" y="3059684"/>
            <a:ext cx="34563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3.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тематическое</a:t>
            </a:r>
            <a:r>
              <a:rPr sz="20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49643" y="3703320"/>
          <a:ext cx="5457824" cy="2873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255"/>
                <a:gridCol w="561340"/>
                <a:gridCol w="509269"/>
                <a:gridCol w="652780"/>
                <a:gridCol w="1109980"/>
                <a:gridCol w="2362200"/>
              </a:tblGrid>
              <a:tr h="364934">
                <a:tc gridSpan="6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Тематическое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планирование</a:t>
                      </a:r>
                      <a:r>
                        <a:rPr sz="16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2021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454">
                <a:tc gridSpan="6">
                  <a:txBody>
                    <a:bodyPr/>
                    <a:lstStyle/>
                    <a:p>
                      <a:pPr marL="69850">
                        <a:lnSpc>
                          <a:spcPts val="1385"/>
                        </a:lnSpc>
                        <a:spcBef>
                          <a:spcPts val="1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69850">
                        <a:lnSpc>
                          <a:spcPts val="91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Ра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9850" marR="75565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де 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л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Колич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 marR="112395">
                        <a:lnSpc>
                          <a:spcPts val="1460"/>
                        </a:lnSpc>
                        <a:spcBef>
                          <a:spcPts val="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ество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Количе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 marR="205104">
                        <a:lnSpc>
                          <a:spcPts val="1460"/>
                        </a:lnSpc>
                        <a:spcBef>
                          <a:spcPts val="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ство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Основные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9850" marR="193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виды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ющ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хся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265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(на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УУД)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Электронные</a:t>
                      </a:r>
                      <a:r>
                        <a:rPr sz="1200" b="1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(цифровые)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 marR="53657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бр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ва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ль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рес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рсы 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cs typeface="Calibri"/>
                        </a:rPr>
                        <a:t> теме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ные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ммы,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 marR="3898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электронные учебники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задачники, электронные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библиотеки,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виртуальные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лаборатории,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игровые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программы, коллекции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цифровых образовательных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ресурсов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</a:tr>
              <a:tr h="1097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2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55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1283" y="90170"/>
            <a:ext cx="88823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ЛОКАЛЬНЫЕ</a:t>
            </a:r>
            <a:r>
              <a:rPr sz="2600" spc="-15" dirty="0"/>
              <a:t> </a:t>
            </a:r>
            <a:r>
              <a:rPr sz="2600" dirty="0"/>
              <a:t>АКТЫ</a:t>
            </a:r>
            <a:r>
              <a:rPr sz="2600" spc="10" dirty="0"/>
              <a:t> </a:t>
            </a:r>
            <a:r>
              <a:rPr sz="2600" spc="-5" dirty="0"/>
              <a:t>ОБЩЕОБРАЗОВАТЕЛЬНЫХ</a:t>
            </a:r>
            <a:r>
              <a:rPr sz="2600" spc="20" dirty="0"/>
              <a:t> </a:t>
            </a:r>
            <a:r>
              <a:rPr sz="2600" dirty="0"/>
              <a:t>ОРГАНИЗАЦИЙ</a:t>
            </a:r>
            <a:endParaRPr sz="2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15175"/>
            <a:ext cx="5847845" cy="46919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1882234"/>
            <a:ext cx="5276850" cy="44475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032000">
              <a:lnSpc>
                <a:spcPct val="100000"/>
              </a:lnSpc>
              <a:spcBef>
                <a:spcPts val="130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Вариант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сформировать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3-х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блоков: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2800" algn="l"/>
              </a:tabLst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разделы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общими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положениями,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соответствующими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всем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реализуемым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школе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ФГОС,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28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раздел,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соответствующий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2010,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2012гг.,</a:t>
            </a:r>
            <a:endParaRPr sz="2400">
              <a:latin typeface="Calibri"/>
              <a:cs typeface="Calibri"/>
            </a:endParaRPr>
          </a:p>
          <a:p>
            <a:pPr marL="812800" marR="1035050" indent="-812800" algn="r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28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раздел,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соответствующий</a:t>
            </a:r>
            <a:endParaRPr sz="2400">
              <a:latin typeface="Calibri"/>
              <a:cs typeface="Calibri"/>
            </a:endParaRPr>
          </a:p>
          <a:p>
            <a:pPr marR="1038860" algn="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2021г.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26508" y="696759"/>
            <a:ext cx="9863455" cy="6134100"/>
            <a:chOff x="2326508" y="696759"/>
            <a:chExt cx="9863455" cy="61341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7219" y="1978662"/>
              <a:ext cx="6492494" cy="48516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6508" y="696759"/>
              <a:ext cx="7608198" cy="7592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19571" y="1882234"/>
            <a:ext cx="5194935" cy="44475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138680">
              <a:lnSpc>
                <a:spcPct val="100000"/>
              </a:lnSpc>
              <a:spcBef>
                <a:spcPts val="130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Вариант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 marR="287020">
              <a:lnSpc>
                <a:spcPct val="100000"/>
              </a:lnSpc>
              <a:spcBef>
                <a:spcPts val="120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Структура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традиционная,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каждом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разделе</a:t>
            </a:r>
            <a:r>
              <a:rPr sz="2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части:</a:t>
            </a:r>
            <a:endParaRPr sz="2400">
              <a:latin typeface="Calibri"/>
              <a:cs typeface="Calibri"/>
            </a:endParaRPr>
          </a:p>
          <a:p>
            <a:pPr marL="812800" marR="252095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343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часть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общими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положениями, </a:t>
            </a:r>
            <a:r>
              <a:rPr sz="2400" b="1" spc="-5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соответствующими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всем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реализуемым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школе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ФГОС,</a:t>
            </a:r>
            <a:endParaRPr sz="240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343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часть,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соответствующая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2010,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2012гг.,</a:t>
            </a:r>
            <a:endParaRPr sz="240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343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часть,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соответствующая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2021г.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" y="1318247"/>
            <a:ext cx="10838434" cy="9502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3457" y="717296"/>
            <a:ext cx="1010158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Например: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«Положение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о рабочих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программах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ОО»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Примерная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структура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локального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акта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общеобразовательной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организации: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29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4909" y="127254"/>
            <a:ext cx="44316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Федеральный</a:t>
            </a:r>
            <a:r>
              <a:rPr sz="3200" spc="10" dirty="0"/>
              <a:t> </a:t>
            </a:r>
            <a:r>
              <a:rPr sz="3200" spc="-25" dirty="0"/>
              <a:t>портал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1164336"/>
            <a:ext cx="657994" cy="643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3326" y="972012"/>
            <a:ext cx="6302375" cy="100965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Единое 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содержание</a:t>
            </a:r>
            <a:r>
              <a:rPr sz="2400" b="1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общего</a:t>
            </a: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  <a:p>
            <a:pPr marR="581660" algn="ctr">
              <a:lnSpc>
                <a:spcPct val="100000"/>
              </a:lnSpc>
              <a:spcBef>
                <a:spcPts val="580"/>
              </a:spcBef>
            </a:pPr>
            <a:r>
              <a:rPr sz="3200" b="1" spc="-10" dirty="0">
                <a:solidFill>
                  <a:srgbClr val="6F2F9F"/>
                </a:solidFill>
                <a:latin typeface="Arial"/>
                <a:cs typeface="Arial"/>
              </a:rPr>
              <a:t>https://edsoo.ru/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4051" y="2251004"/>
            <a:ext cx="3084688" cy="30875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3935" y="2029967"/>
            <a:ext cx="5767378" cy="46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822" y="180594"/>
            <a:ext cx="81311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25" dirty="0"/>
              <a:t>Использование</a:t>
            </a:r>
            <a:r>
              <a:rPr sz="2600" spc="55" dirty="0"/>
              <a:t> </a:t>
            </a:r>
            <a:r>
              <a:rPr sz="2600" spc="-15" dirty="0"/>
              <a:t>рабочих</a:t>
            </a:r>
            <a:r>
              <a:rPr sz="2600" spc="35" dirty="0"/>
              <a:t> </a:t>
            </a:r>
            <a:r>
              <a:rPr sz="2600" spc="-5" dirty="0"/>
              <a:t>программ</a:t>
            </a:r>
            <a:r>
              <a:rPr sz="2600" spc="45" dirty="0"/>
              <a:t> </a:t>
            </a:r>
            <a:r>
              <a:rPr sz="2600" spc="-5" dirty="0"/>
              <a:t>по</a:t>
            </a:r>
            <a:r>
              <a:rPr sz="2600" spc="10" dirty="0"/>
              <a:t> </a:t>
            </a:r>
            <a:r>
              <a:rPr sz="2600" spc="-10" dirty="0"/>
              <a:t>предметам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982457" y="4024376"/>
            <a:ext cx="31178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algn="just">
              <a:spcBef>
                <a:spcPts val="100"/>
              </a:spcBef>
            </a:pP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Федеральный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закон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97790" marR="20955" indent="-64135" algn="just"/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от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2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июля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2021 </a:t>
            </a:r>
            <a:r>
              <a:rPr b="1" spc="-100" dirty="0">
                <a:solidFill>
                  <a:srgbClr val="1F3863"/>
                </a:solidFill>
                <a:latin typeface="Arial"/>
                <a:cs typeface="Arial"/>
              </a:rPr>
              <a:t>г.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№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320-ФЗ </a:t>
            </a:r>
            <a:r>
              <a:rPr b="1" spc="-4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"О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внесении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изменений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в </a:t>
            </a:r>
            <a:r>
              <a:rPr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Федеральный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закон</a:t>
            </a:r>
            <a:r>
              <a:rPr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"Об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866140" marR="5080" indent="-854075" algn="just">
              <a:spcBef>
                <a:spcPts val="5"/>
              </a:spcBef>
            </a:pP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образовании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в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 </a:t>
            </a:r>
            <a:r>
              <a:rPr b="1" spc="-4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Федерации"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231" y="2025523"/>
            <a:ext cx="874712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Реестр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примерных программ является </a:t>
            </a:r>
            <a:r>
              <a:rPr sz="1400" b="1" i="1" spc="-20" dirty="0">
                <a:solidFill>
                  <a:prstClr val="black"/>
                </a:solidFill>
                <a:latin typeface="Arial"/>
                <a:cs typeface="Arial"/>
              </a:rPr>
              <a:t>государственной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 информационной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системой, </a:t>
            </a:r>
            <a:r>
              <a:rPr sz="1400" b="1" i="1" spc="-20" dirty="0">
                <a:solidFill>
                  <a:prstClr val="black"/>
                </a:solidFill>
                <a:latin typeface="Arial"/>
                <a:cs typeface="Arial"/>
              </a:rPr>
              <a:t>которая </a:t>
            </a:r>
            <a:r>
              <a:rPr sz="1400" b="1" i="1" spc="-3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ведется</a:t>
            </a:r>
            <a:r>
              <a:rPr sz="1400" b="1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1400" b="1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электронных</a:t>
            </a:r>
            <a:r>
              <a:rPr sz="1400" b="1" i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носителях</a:t>
            </a:r>
            <a:r>
              <a:rPr sz="1400" b="1" i="1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400" b="1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prstClr val="black"/>
                </a:solidFill>
                <a:latin typeface="Arial"/>
                <a:cs typeface="Arial"/>
              </a:rPr>
              <a:t>функционирует</a:t>
            </a:r>
            <a:r>
              <a:rPr sz="1400" b="1" i="1" spc="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400" b="1" i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соответствии</a:t>
            </a:r>
            <a:r>
              <a:rPr sz="1400" b="1" i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едиными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организационными,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методологическими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программно-техническими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принципами, 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обеспечивающими</a:t>
            </a:r>
            <a:r>
              <a:rPr sz="1400" b="1" i="1" spc="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ее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совместимость</a:t>
            </a:r>
            <a:r>
              <a:rPr sz="1400" b="1" i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400"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взаимодействие</a:t>
            </a:r>
            <a:r>
              <a:rPr sz="1400" b="1" i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 иными</a:t>
            </a:r>
            <a:r>
              <a:rPr sz="1400" b="1" i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государственными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информационными</a:t>
            </a:r>
            <a:r>
              <a:rPr sz="1400" b="1" i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prstClr val="black"/>
                </a:solidFill>
                <a:latin typeface="Arial"/>
                <a:cs typeface="Arial"/>
              </a:rPr>
              <a:t>системами</a:t>
            </a:r>
            <a:r>
              <a:rPr sz="1400" b="1" i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400" b="1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информационно-телекоммуникационными</a:t>
            </a:r>
            <a:r>
              <a:rPr sz="1400" b="1" i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prstClr val="black"/>
                </a:solidFill>
                <a:latin typeface="Arial"/>
                <a:cs typeface="Arial"/>
              </a:rPr>
              <a:t>сетями.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991" y="1063752"/>
            <a:ext cx="11146790" cy="1914525"/>
            <a:chOff x="697991" y="1063752"/>
            <a:chExt cx="11146790" cy="19145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1063752"/>
              <a:ext cx="11146536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0968" y="1210056"/>
              <a:ext cx="1767839" cy="17678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3189" y="3592166"/>
            <a:ext cx="1741989" cy="25636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88" y="3723500"/>
            <a:ext cx="4294632" cy="21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0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390900" marR="5080" indent="-2418080">
              <a:lnSpc>
                <a:spcPts val="2690"/>
              </a:lnSpc>
              <a:spcBef>
                <a:spcPts val="445"/>
              </a:spcBef>
            </a:pPr>
            <a:r>
              <a:rPr sz="2500" spc="-15" dirty="0"/>
              <a:t>Последовательность</a:t>
            </a:r>
            <a:r>
              <a:rPr sz="2500" spc="-10" dirty="0"/>
              <a:t> </a:t>
            </a:r>
            <a:r>
              <a:rPr sz="2500" spc="-5" dirty="0"/>
              <a:t>действий</a:t>
            </a:r>
            <a:r>
              <a:rPr sz="2500" spc="35" dirty="0"/>
              <a:t> </a:t>
            </a:r>
            <a:r>
              <a:rPr sz="2500" spc="-5" dirty="0"/>
              <a:t>по</a:t>
            </a:r>
            <a:r>
              <a:rPr sz="2500" spc="20" dirty="0"/>
              <a:t> </a:t>
            </a:r>
            <a:r>
              <a:rPr sz="2500" spc="-10" dirty="0"/>
              <a:t>введению</a:t>
            </a:r>
            <a:r>
              <a:rPr sz="2500" spc="50" dirty="0"/>
              <a:t> </a:t>
            </a:r>
            <a:r>
              <a:rPr sz="2500" spc="-10" dirty="0"/>
              <a:t>обновленных </a:t>
            </a:r>
            <a:r>
              <a:rPr sz="2500" spc="-680" dirty="0"/>
              <a:t> </a:t>
            </a:r>
            <a:r>
              <a:rPr sz="2500" spc="-5" dirty="0"/>
              <a:t>ФГОС</a:t>
            </a:r>
            <a:r>
              <a:rPr sz="2500" spc="-30" dirty="0"/>
              <a:t> </a:t>
            </a:r>
            <a:r>
              <a:rPr sz="2500" spc="-5" dirty="0"/>
              <a:t>в</a:t>
            </a:r>
            <a:r>
              <a:rPr sz="2500" dirty="0"/>
              <a:t> </a:t>
            </a:r>
            <a:r>
              <a:rPr sz="2500" spc="-10" dirty="0"/>
              <a:t>Краснодарском</a:t>
            </a:r>
            <a:r>
              <a:rPr sz="2500" spc="-50" dirty="0"/>
              <a:t> </a:t>
            </a:r>
            <a:r>
              <a:rPr sz="2500" spc="-5" dirty="0"/>
              <a:t>крае</a:t>
            </a:r>
            <a:endParaRPr sz="2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3049" y="1453133"/>
          <a:ext cx="11236952" cy="357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/>
                <a:gridCol w="1045209"/>
                <a:gridCol w="1027429"/>
                <a:gridCol w="1072514"/>
                <a:gridCol w="1049655"/>
                <a:gridCol w="1049654"/>
                <a:gridCol w="1049654"/>
                <a:gridCol w="1049654"/>
                <a:gridCol w="1049654"/>
                <a:gridCol w="1045209"/>
              </a:tblGrid>
              <a:tr h="403987"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2022/2023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466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2023/2024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2024/2025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200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2025/2026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2014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2026/2027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учебный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1349" y="5462727"/>
            <a:ext cx="3291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Обязательное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введение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07991" y="5300471"/>
            <a:ext cx="939165" cy="530860"/>
            <a:chOff x="4507991" y="5300471"/>
            <a:chExt cx="939165" cy="530860"/>
          </a:xfrm>
        </p:grpSpPr>
        <p:sp>
          <p:nvSpPr>
            <p:cNvPr id="6" name="object 6"/>
            <p:cNvSpPr/>
            <p:nvPr/>
          </p:nvSpPr>
          <p:spPr>
            <a:xfrm>
              <a:off x="4514087" y="5306567"/>
              <a:ext cx="927100" cy="518159"/>
            </a:xfrm>
            <a:custGeom>
              <a:avLst/>
              <a:gdLst/>
              <a:ahLst/>
              <a:cxnLst/>
              <a:rect l="l" t="t" r="r" b="b"/>
              <a:pathLst>
                <a:path w="927100" h="518160">
                  <a:moveTo>
                    <a:pt x="926591" y="0"/>
                  </a:moveTo>
                  <a:lnTo>
                    <a:pt x="0" y="0"/>
                  </a:lnTo>
                  <a:lnTo>
                    <a:pt x="0" y="518159"/>
                  </a:lnTo>
                  <a:lnTo>
                    <a:pt x="926591" y="518159"/>
                  </a:lnTo>
                  <a:lnTo>
                    <a:pt x="9265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4087" y="5306567"/>
              <a:ext cx="927100" cy="518159"/>
            </a:xfrm>
            <a:custGeom>
              <a:avLst/>
              <a:gdLst/>
              <a:ahLst/>
              <a:cxnLst/>
              <a:rect l="l" t="t" r="r" b="b"/>
              <a:pathLst>
                <a:path w="927100" h="518160">
                  <a:moveTo>
                    <a:pt x="0" y="518159"/>
                  </a:moveTo>
                  <a:lnTo>
                    <a:pt x="926591" y="518159"/>
                  </a:lnTo>
                  <a:lnTo>
                    <a:pt x="926591" y="0"/>
                  </a:lnTo>
                  <a:lnTo>
                    <a:pt x="0" y="0"/>
                  </a:lnTo>
                  <a:lnTo>
                    <a:pt x="0" y="518159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003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60755" algn="ctr">
              <a:lnSpc>
                <a:spcPts val="2280"/>
              </a:lnSpc>
              <a:spcBef>
                <a:spcPts val="90"/>
              </a:spcBef>
            </a:pPr>
            <a:r>
              <a:rPr spc="-15" dirty="0"/>
              <a:t>ЧЕК-ЛИСТ</a:t>
            </a:r>
          </a:p>
          <a:p>
            <a:pPr marL="960755" algn="ctr">
              <a:lnSpc>
                <a:spcPts val="2280"/>
              </a:lnSpc>
            </a:pPr>
            <a:r>
              <a:rPr spc="-10" dirty="0"/>
              <a:t>самодиагностики</a:t>
            </a:r>
            <a:r>
              <a:rPr spc="75" dirty="0"/>
              <a:t> </a:t>
            </a:r>
            <a:r>
              <a:rPr spc="-20" dirty="0"/>
              <a:t>готовности </a:t>
            </a:r>
            <a:r>
              <a:rPr spc="-15" dirty="0"/>
              <a:t>муниципальных</a:t>
            </a:r>
            <a:r>
              <a:rPr spc="114" dirty="0"/>
              <a:t> </a:t>
            </a:r>
            <a:r>
              <a:rPr spc="-15" dirty="0"/>
              <a:t>образований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5992" y="531317"/>
            <a:ext cx="41224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к</a:t>
            </a:r>
            <a:r>
              <a:rPr sz="20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введению</a:t>
            </a:r>
            <a:r>
              <a:rPr sz="2000" b="1" spc="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обновленных</a:t>
            </a:r>
            <a:r>
              <a:rPr sz="2000" b="1" spc="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5182" y="1325752"/>
            <a:ext cx="4173220" cy="967740"/>
            <a:chOff x="5285182" y="1325752"/>
            <a:chExt cx="4173220" cy="967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5182" y="1388345"/>
              <a:ext cx="677517" cy="904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0095" y="1414271"/>
              <a:ext cx="569976" cy="8138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0095" y="1414271"/>
              <a:ext cx="570230" cy="814069"/>
            </a:xfrm>
            <a:custGeom>
              <a:avLst/>
              <a:gdLst/>
              <a:ahLst/>
              <a:cxnLst/>
              <a:rect l="l" t="t" r="r" b="b"/>
              <a:pathLst>
                <a:path w="570229" h="814069">
                  <a:moveTo>
                    <a:pt x="569976" y="0"/>
                  </a:moveTo>
                  <a:lnTo>
                    <a:pt x="569976" y="528827"/>
                  </a:lnTo>
                  <a:lnTo>
                    <a:pt x="284988" y="813815"/>
                  </a:lnTo>
                  <a:lnTo>
                    <a:pt x="0" y="528827"/>
                  </a:lnTo>
                  <a:lnTo>
                    <a:pt x="0" y="0"/>
                  </a:lnTo>
                  <a:lnTo>
                    <a:pt x="284988" y="284988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7983" y="1328927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80">
                  <a:moveTo>
                    <a:pt x="3380232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3380232" y="640080"/>
                  </a:lnTo>
                  <a:lnTo>
                    <a:pt x="3421761" y="631698"/>
                  </a:lnTo>
                  <a:lnTo>
                    <a:pt x="3455670" y="608838"/>
                  </a:lnTo>
                  <a:lnTo>
                    <a:pt x="3478530" y="574928"/>
                  </a:lnTo>
                  <a:lnTo>
                    <a:pt x="3486912" y="533400"/>
                  </a:lnTo>
                  <a:lnTo>
                    <a:pt x="3486912" y="106680"/>
                  </a:lnTo>
                  <a:lnTo>
                    <a:pt x="3478529" y="65151"/>
                  </a:lnTo>
                  <a:lnTo>
                    <a:pt x="3455669" y="31242"/>
                  </a:lnTo>
                  <a:lnTo>
                    <a:pt x="3421761" y="8382"/>
                  </a:lnTo>
                  <a:lnTo>
                    <a:pt x="338023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7983" y="1328927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80">
                  <a:moveTo>
                    <a:pt x="3486912" y="106680"/>
                  </a:moveTo>
                  <a:lnTo>
                    <a:pt x="3486912" y="533400"/>
                  </a:lnTo>
                  <a:lnTo>
                    <a:pt x="3478530" y="574928"/>
                  </a:lnTo>
                  <a:lnTo>
                    <a:pt x="3455670" y="608838"/>
                  </a:lnTo>
                  <a:lnTo>
                    <a:pt x="3421761" y="631698"/>
                  </a:lnTo>
                  <a:lnTo>
                    <a:pt x="3380232" y="640080"/>
                  </a:lnTo>
                  <a:lnTo>
                    <a:pt x="0" y="640080"/>
                  </a:lnTo>
                  <a:lnTo>
                    <a:pt x="0" y="0"/>
                  </a:lnTo>
                  <a:lnTo>
                    <a:pt x="3380232" y="0"/>
                  </a:lnTo>
                  <a:lnTo>
                    <a:pt x="3421761" y="8382"/>
                  </a:lnTo>
                  <a:lnTo>
                    <a:pt x="3455669" y="31242"/>
                  </a:lnTo>
                  <a:lnTo>
                    <a:pt x="3478529" y="65151"/>
                  </a:lnTo>
                  <a:lnTo>
                    <a:pt x="3486912" y="10668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36309" y="1318006"/>
            <a:ext cx="3372485" cy="6267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30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-10" dirty="0">
                <a:latin typeface="Times New Roman"/>
                <a:cs typeface="Times New Roman"/>
              </a:rPr>
              <a:t>с</a:t>
            </a:r>
            <a:r>
              <a:rPr sz="1100" spc="5" dirty="0">
                <a:latin typeface="Times New Roman"/>
                <a:cs typeface="Times New Roman"/>
              </a:rPr>
              <a:t>п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-5" dirty="0">
                <a:latin typeface="Times New Roman"/>
                <a:cs typeface="Times New Roman"/>
              </a:rPr>
              <a:t>ч</a:t>
            </a:r>
            <a:r>
              <a:rPr sz="1100" spc="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ть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к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spc="5" dirty="0">
                <a:latin typeface="Times New Roman"/>
                <a:cs typeface="Times New Roman"/>
              </a:rPr>
              <a:t>н</a:t>
            </a:r>
            <a:r>
              <a:rPr sz="1100" dirty="0">
                <a:latin typeface="Times New Roman"/>
                <a:cs typeface="Times New Roman"/>
              </a:rPr>
              <a:t>тр</a:t>
            </a:r>
            <a:r>
              <a:rPr sz="1100" spc="-30" dirty="0">
                <a:latin typeface="Times New Roman"/>
                <a:cs typeface="Times New Roman"/>
              </a:rPr>
              <a:t>о</a:t>
            </a:r>
            <a:r>
              <a:rPr sz="1100" spc="-5" dirty="0">
                <a:latin typeface="Times New Roman"/>
                <a:cs typeface="Times New Roman"/>
              </a:rPr>
              <a:t>л</a:t>
            </a:r>
            <a:r>
              <a:rPr sz="1100" dirty="0">
                <a:latin typeface="Times New Roman"/>
                <a:cs typeface="Times New Roman"/>
              </a:rPr>
              <a:t>ь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</a:t>
            </a:r>
            <a:r>
              <a:rPr sz="1100" spc="5" dirty="0">
                <a:latin typeface="Times New Roman"/>
                <a:cs typeface="Times New Roman"/>
              </a:rPr>
              <a:t>ин</a:t>
            </a:r>
            <a:r>
              <a:rPr sz="1100" dirty="0">
                <a:latin typeface="Times New Roman"/>
                <a:cs typeface="Times New Roman"/>
              </a:rPr>
              <a:t>хр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spc="5" dirty="0">
                <a:latin typeface="Times New Roman"/>
                <a:cs typeface="Times New Roman"/>
              </a:rPr>
              <a:t>ни</a:t>
            </a:r>
            <a:r>
              <a:rPr sz="1100" spc="-5" dirty="0">
                <a:latin typeface="Times New Roman"/>
                <a:cs typeface="Times New Roman"/>
              </a:rPr>
              <a:t>з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ции</a:t>
            </a:r>
            <a:r>
              <a:rPr sz="1100" dirty="0">
                <a:latin typeface="Times New Roman"/>
                <a:cs typeface="Times New Roman"/>
              </a:rPr>
              <a:t>/</a:t>
            </a:r>
            <a:r>
              <a:rPr sz="1100" spc="-15" dirty="0">
                <a:latin typeface="Times New Roman"/>
                <a:cs typeface="Times New Roman"/>
              </a:rPr>
              <a:t>и</a:t>
            </a:r>
            <a:r>
              <a:rPr sz="1100" spc="5" dirty="0">
                <a:latin typeface="Times New Roman"/>
                <a:cs typeface="Times New Roman"/>
              </a:rPr>
              <a:t>н</a:t>
            </a:r>
            <a:r>
              <a:rPr sz="1100" dirty="0">
                <a:latin typeface="Times New Roman"/>
                <a:cs typeface="Times New Roman"/>
              </a:rPr>
              <a:t>т</a:t>
            </a:r>
            <a:r>
              <a:rPr sz="1100" spc="-40" dirty="0">
                <a:latin typeface="Times New Roman"/>
                <a:cs typeface="Times New Roman"/>
              </a:rPr>
              <a:t>е</a:t>
            </a:r>
            <a:r>
              <a:rPr sz="1100" dirty="0">
                <a:latin typeface="Times New Roman"/>
                <a:cs typeface="Times New Roman"/>
              </a:rPr>
              <a:t>гр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ц</a:t>
            </a:r>
            <a:r>
              <a:rPr sz="1100" spc="-1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ОО</a:t>
            </a:r>
            <a:r>
              <a:rPr sz="1100" dirty="0">
                <a:latin typeface="Times New Roman"/>
                <a:cs typeface="Times New Roman"/>
              </a:rPr>
              <a:t>П  и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ПДО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базе </a:t>
            </a:r>
            <a:r>
              <a:rPr sz="1100" spc="-5" dirty="0">
                <a:latin typeface="Times New Roman"/>
                <a:cs typeface="Times New Roman"/>
              </a:rPr>
              <a:t>ОО, </a:t>
            </a:r>
            <a:r>
              <a:rPr sz="1100" spc="-10" dirty="0">
                <a:latin typeface="Times New Roman"/>
                <a:cs typeface="Times New Roman"/>
              </a:rPr>
              <a:t>ДОП,</a:t>
            </a:r>
            <a:r>
              <a:rPr sz="1100" spc="-5" dirty="0">
                <a:latin typeface="Times New Roman"/>
                <a:cs typeface="Times New Roman"/>
              </a:rPr>
              <a:t> СПО, </a:t>
            </a:r>
            <a:r>
              <a:rPr sz="1100" spc="-15" dirty="0">
                <a:latin typeface="Times New Roman"/>
                <a:cs typeface="Times New Roman"/>
              </a:rPr>
              <a:t>сущностей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НП</a:t>
            </a:r>
            <a:endParaRPr sz="1100">
              <a:latin typeface="Times New Roman"/>
              <a:cs typeface="Times New Roman"/>
            </a:endParaRPr>
          </a:p>
          <a:p>
            <a:pPr marL="70485">
              <a:lnSpc>
                <a:spcPts val="1035"/>
              </a:lnSpc>
            </a:pPr>
            <a:r>
              <a:rPr sz="1100" spc="-5" dirty="0">
                <a:latin typeface="Times New Roman"/>
                <a:cs typeface="Times New Roman"/>
              </a:rPr>
              <a:t>«Образование»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(центров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«Точка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Роста»,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«IT-куб»,</a:t>
            </a:r>
            <a:endParaRPr sz="1100">
              <a:latin typeface="Times New Roman"/>
              <a:cs typeface="Times New Roman"/>
            </a:endParaRPr>
          </a:p>
          <a:p>
            <a:pPr marL="70485">
              <a:lnSpc>
                <a:spcPts val="1235"/>
              </a:lnSpc>
            </a:pPr>
            <a:r>
              <a:rPr sz="1100" spc="-10" dirty="0">
                <a:latin typeface="Times New Roman"/>
                <a:cs typeface="Times New Roman"/>
              </a:rPr>
              <a:t>«Кванториум»)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76088" y="2096897"/>
            <a:ext cx="4182110" cy="985519"/>
            <a:chOff x="5276088" y="2096897"/>
            <a:chExt cx="4182110" cy="98551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088" y="2136648"/>
              <a:ext cx="695706" cy="945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096" y="2185416"/>
              <a:ext cx="569976" cy="8138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40096" y="2185416"/>
              <a:ext cx="570230" cy="814069"/>
            </a:xfrm>
            <a:custGeom>
              <a:avLst/>
              <a:gdLst/>
              <a:ahLst/>
              <a:cxnLst/>
              <a:rect l="l" t="t" r="r" b="b"/>
              <a:pathLst>
                <a:path w="570229" h="814069">
                  <a:moveTo>
                    <a:pt x="569976" y="0"/>
                  </a:moveTo>
                  <a:lnTo>
                    <a:pt x="569976" y="528828"/>
                  </a:lnTo>
                  <a:lnTo>
                    <a:pt x="284988" y="813816"/>
                  </a:lnTo>
                  <a:lnTo>
                    <a:pt x="0" y="528828"/>
                  </a:lnTo>
                  <a:lnTo>
                    <a:pt x="0" y="0"/>
                  </a:lnTo>
                  <a:lnTo>
                    <a:pt x="284988" y="284988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67984" y="2100072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80">
                  <a:moveTo>
                    <a:pt x="3380232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3380232" y="640079"/>
                  </a:lnTo>
                  <a:lnTo>
                    <a:pt x="3421761" y="631698"/>
                  </a:lnTo>
                  <a:lnTo>
                    <a:pt x="3455670" y="608838"/>
                  </a:lnTo>
                  <a:lnTo>
                    <a:pt x="3478530" y="574928"/>
                  </a:lnTo>
                  <a:lnTo>
                    <a:pt x="3486912" y="533400"/>
                  </a:lnTo>
                  <a:lnTo>
                    <a:pt x="3486912" y="106679"/>
                  </a:lnTo>
                  <a:lnTo>
                    <a:pt x="3478529" y="65151"/>
                  </a:lnTo>
                  <a:lnTo>
                    <a:pt x="3455669" y="31242"/>
                  </a:lnTo>
                  <a:lnTo>
                    <a:pt x="3421761" y="8382"/>
                  </a:lnTo>
                  <a:lnTo>
                    <a:pt x="338023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67984" y="2100072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80">
                  <a:moveTo>
                    <a:pt x="3486912" y="106679"/>
                  </a:moveTo>
                  <a:lnTo>
                    <a:pt x="3486912" y="533400"/>
                  </a:lnTo>
                  <a:lnTo>
                    <a:pt x="3478530" y="574928"/>
                  </a:lnTo>
                  <a:lnTo>
                    <a:pt x="3455670" y="608838"/>
                  </a:lnTo>
                  <a:lnTo>
                    <a:pt x="3421761" y="631698"/>
                  </a:lnTo>
                  <a:lnTo>
                    <a:pt x="3380232" y="640079"/>
                  </a:lnTo>
                  <a:lnTo>
                    <a:pt x="0" y="640079"/>
                  </a:lnTo>
                  <a:lnTo>
                    <a:pt x="0" y="0"/>
                  </a:lnTo>
                  <a:lnTo>
                    <a:pt x="3380232" y="0"/>
                  </a:lnTo>
                  <a:lnTo>
                    <a:pt x="3421761" y="8382"/>
                  </a:lnTo>
                  <a:lnTo>
                    <a:pt x="3455669" y="31242"/>
                  </a:lnTo>
                  <a:lnTo>
                    <a:pt x="3478529" y="65151"/>
                  </a:lnTo>
                  <a:lnTo>
                    <a:pt x="3486912" y="106679"/>
                  </a:lnTo>
                  <a:close/>
                </a:path>
              </a:pathLst>
            </a:custGeom>
            <a:ln w="609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36309" y="2162937"/>
            <a:ext cx="3068320" cy="4838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ct val="86500"/>
              </a:lnSpc>
              <a:spcBef>
                <a:spcPts val="28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Обеспечить </a:t>
            </a:r>
            <a:r>
              <a:rPr sz="1100" spc="-5" dirty="0">
                <a:latin typeface="Times New Roman"/>
                <a:cs typeface="Times New Roman"/>
              </a:rPr>
              <a:t>участие </a:t>
            </a:r>
            <a:r>
              <a:rPr sz="1100" spc="-15" dirty="0">
                <a:latin typeface="Times New Roman"/>
                <a:cs typeface="Times New Roman"/>
              </a:rPr>
              <a:t>учителей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практико-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ориентированных </a:t>
            </a:r>
            <a:r>
              <a:rPr sz="1100" dirty="0">
                <a:latin typeface="Times New Roman"/>
                <a:cs typeface="Times New Roman"/>
              </a:rPr>
              <a:t>КПК </a:t>
            </a:r>
            <a:r>
              <a:rPr sz="1100" spc="5" dirty="0">
                <a:latin typeface="Times New Roman"/>
                <a:cs typeface="Times New Roman"/>
              </a:rPr>
              <a:t>по </a:t>
            </a:r>
            <a:r>
              <a:rPr sz="1100" spc="-10" dirty="0">
                <a:latin typeface="Times New Roman"/>
                <a:cs typeface="Times New Roman"/>
              </a:rPr>
              <a:t>подготовке </a:t>
            </a:r>
            <a:r>
              <a:rPr sz="1100" dirty="0">
                <a:latin typeface="Times New Roman"/>
                <a:cs typeface="Times New Roman"/>
              </a:rPr>
              <a:t>к </a:t>
            </a:r>
            <a:r>
              <a:rPr sz="1100" spc="-10" dirty="0">
                <a:latin typeface="Times New Roman"/>
                <a:cs typeface="Times New Roman"/>
              </a:rPr>
              <a:t>введению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обновленных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76088" y="2868041"/>
            <a:ext cx="4182110" cy="988694"/>
            <a:chOff x="5276088" y="2868041"/>
            <a:chExt cx="4182110" cy="988694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6088" y="2907792"/>
              <a:ext cx="695706" cy="9486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0096" y="2956560"/>
              <a:ext cx="569976" cy="8168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40096" y="2956560"/>
              <a:ext cx="570230" cy="817244"/>
            </a:xfrm>
            <a:custGeom>
              <a:avLst/>
              <a:gdLst/>
              <a:ahLst/>
              <a:cxnLst/>
              <a:rect l="l" t="t" r="r" b="b"/>
              <a:pathLst>
                <a:path w="570229" h="817245">
                  <a:moveTo>
                    <a:pt x="569976" y="0"/>
                  </a:moveTo>
                  <a:lnTo>
                    <a:pt x="569976" y="531876"/>
                  </a:lnTo>
                  <a:lnTo>
                    <a:pt x="284988" y="816863"/>
                  </a:lnTo>
                  <a:lnTo>
                    <a:pt x="0" y="531876"/>
                  </a:lnTo>
                  <a:lnTo>
                    <a:pt x="0" y="0"/>
                  </a:lnTo>
                  <a:lnTo>
                    <a:pt x="284988" y="284988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67984" y="2871216"/>
              <a:ext cx="3487420" cy="643255"/>
            </a:xfrm>
            <a:custGeom>
              <a:avLst/>
              <a:gdLst/>
              <a:ahLst/>
              <a:cxnLst/>
              <a:rect l="l" t="t" r="r" b="b"/>
              <a:pathLst>
                <a:path w="3487420" h="643254">
                  <a:moveTo>
                    <a:pt x="3379723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3379723" y="643128"/>
                  </a:lnTo>
                  <a:lnTo>
                    <a:pt x="3421439" y="634702"/>
                  </a:lnTo>
                  <a:lnTo>
                    <a:pt x="3455511" y="611727"/>
                  </a:lnTo>
                  <a:lnTo>
                    <a:pt x="3478486" y="577655"/>
                  </a:lnTo>
                  <a:lnTo>
                    <a:pt x="3486912" y="535939"/>
                  </a:lnTo>
                  <a:lnTo>
                    <a:pt x="3486912" y="107187"/>
                  </a:lnTo>
                  <a:lnTo>
                    <a:pt x="3478486" y="65472"/>
                  </a:lnTo>
                  <a:lnTo>
                    <a:pt x="3455511" y="31400"/>
                  </a:lnTo>
                  <a:lnTo>
                    <a:pt x="3421439" y="8425"/>
                  </a:lnTo>
                  <a:lnTo>
                    <a:pt x="3379723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7984" y="2871216"/>
              <a:ext cx="3487420" cy="643255"/>
            </a:xfrm>
            <a:custGeom>
              <a:avLst/>
              <a:gdLst/>
              <a:ahLst/>
              <a:cxnLst/>
              <a:rect l="l" t="t" r="r" b="b"/>
              <a:pathLst>
                <a:path w="3487420" h="643254">
                  <a:moveTo>
                    <a:pt x="3486912" y="107187"/>
                  </a:moveTo>
                  <a:lnTo>
                    <a:pt x="3486912" y="535939"/>
                  </a:lnTo>
                  <a:lnTo>
                    <a:pt x="3478486" y="577655"/>
                  </a:lnTo>
                  <a:lnTo>
                    <a:pt x="3455511" y="611727"/>
                  </a:lnTo>
                  <a:lnTo>
                    <a:pt x="3421439" y="634702"/>
                  </a:lnTo>
                  <a:lnTo>
                    <a:pt x="3379723" y="643128"/>
                  </a:lnTo>
                  <a:lnTo>
                    <a:pt x="0" y="643128"/>
                  </a:lnTo>
                  <a:lnTo>
                    <a:pt x="0" y="0"/>
                  </a:lnTo>
                  <a:lnTo>
                    <a:pt x="3379723" y="0"/>
                  </a:lnTo>
                  <a:lnTo>
                    <a:pt x="3421439" y="8425"/>
                  </a:lnTo>
                  <a:lnTo>
                    <a:pt x="3455511" y="31400"/>
                  </a:lnTo>
                  <a:lnTo>
                    <a:pt x="3478486" y="65472"/>
                  </a:lnTo>
                  <a:lnTo>
                    <a:pt x="3486912" y="10718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36309" y="2935300"/>
            <a:ext cx="2885440" cy="4845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70485" marR="5080" indent="-58419" algn="just">
              <a:lnSpc>
                <a:spcPct val="86500"/>
              </a:lnSpc>
              <a:spcBef>
                <a:spcPts val="284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Times New Roman"/>
                <a:cs typeface="Times New Roman"/>
              </a:rPr>
              <a:t>Актуализировать </a:t>
            </a:r>
            <a:r>
              <a:rPr sz="1100" spc="5" dirty="0">
                <a:latin typeface="Times New Roman"/>
                <a:cs typeface="Times New Roman"/>
              </a:rPr>
              <a:t>план </a:t>
            </a:r>
            <a:r>
              <a:rPr sz="1100" spc="-5" dirty="0">
                <a:latin typeface="Times New Roman"/>
                <a:cs typeface="Times New Roman"/>
              </a:rPr>
              <a:t>работы </a:t>
            </a:r>
            <a:r>
              <a:rPr sz="1100" dirty="0">
                <a:latin typeface="Times New Roman"/>
                <a:cs typeface="Times New Roman"/>
              </a:rPr>
              <a:t>муниципальной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методической </a:t>
            </a:r>
            <a:r>
              <a:rPr sz="1100" spc="-10" dirty="0">
                <a:latin typeface="Times New Roman"/>
                <a:cs typeface="Times New Roman"/>
              </a:rPr>
              <a:t>службы </a:t>
            </a:r>
            <a:r>
              <a:rPr sz="1100" dirty="0">
                <a:latin typeface="Times New Roman"/>
                <a:cs typeface="Times New Roman"/>
              </a:rPr>
              <a:t>в части </a:t>
            </a:r>
            <a:r>
              <a:rPr sz="1100" spc="-10" dirty="0">
                <a:latin typeface="Times New Roman"/>
                <a:cs typeface="Times New Roman"/>
              </a:rPr>
              <a:t>первоочередных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действий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введению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обновленных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76088" y="3642233"/>
            <a:ext cx="4182110" cy="985519"/>
            <a:chOff x="5276088" y="3642233"/>
            <a:chExt cx="4182110" cy="985519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088" y="3681984"/>
              <a:ext cx="695706" cy="9456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096" y="3730752"/>
              <a:ext cx="569976" cy="8138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0096" y="3730752"/>
              <a:ext cx="570230" cy="814069"/>
            </a:xfrm>
            <a:custGeom>
              <a:avLst/>
              <a:gdLst/>
              <a:ahLst/>
              <a:cxnLst/>
              <a:rect l="l" t="t" r="r" b="b"/>
              <a:pathLst>
                <a:path w="570229" h="814070">
                  <a:moveTo>
                    <a:pt x="569976" y="0"/>
                  </a:moveTo>
                  <a:lnTo>
                    <a:pt x="569976" y="528828"/>
                  </a:lnTo>
                  <a:lnTo>
                    <a:pt x="284988" y="813816"/>
                  </a:lnTo>
                  <a:lnTo>
                    <a:pt x="0" y="528828"/>
                  </a:lnTo>
                  <a:lnTo>
                    <a:pt x="0" y="0"/>
                  </a:lnTo>
                  <a:lnTo>
                    <a:pt x="284988" y="284988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7984" y="3645408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79">
                  <a:moveTo>
                    <a:pt x="3380232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3380232" y="640080"/>
                  </a:lnTo>
                  <a:lnTo>
                    <a:pt x="3421761" y="631698"/>
                  </a:lnTo>
                  <a:lnTo>
                    <a:pt x="3455670" y="608838"/>
                  </a:lnTo>
                  <a:lnTo>
                    <a:pt x="3478530" y="574929"/>
                  </a:lnTo>
                  <a:lnTo>
                    <a:pt x="3486912" y="533400"/>
                  </a:lnTo>
                  <a:lnTo>
                    <a:pt x="3486912" y="106680"/>
                  </a:lnTo>
                  <a:lnTo>
                    <a:pt x="3478529" y="65151"/>
                  </a:lnTo>
                  <a:lnTo>
                    <a:pt x="3455669" y="31242"/>
                  </a:lnTo>
                  <a:lnTo>
                    <a:pt x="3421761" y="8382"/>
                  </a:lnTo>
                  <a:lnTo>
                    <a:pt x="338023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67984" y="3645408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79">
                  <a:moveTo>
                    <a:pt x="3486912" y="106680"/>
                  </a:moveTo>
                  <a:lnTo>
                    <a:pt x="3486912" y="533400"/>
                  </a:lnTo>
                  <a:lnTo>
                    <a:pt x="3478530" y="574929"/>
                  </a:lnTo>
                  <a:lnTo>
                    <a:pt x="3455670" y="608838"/>
                  </a:lnTo>
                  <a:lnTo>
                    <a:pt x="3421761" y="631698"/>
                  </a:lnTo>
                  <a:lnTo>
                    <a:pt x="3380232" y="640080"/>
                  </a:lnTo>
                  <a:lnTo>
                    <a:pt x="0" y="640080"/>
                  </a:lnTo>
                  <a:lnTo>
                    <a:pt x="0" y="0"/>
                  </a:lnTo>
                  <a:lnTo>
                    <a:pt x="3380232" y="0"/>
                  </a:lnTo>
                  <a:lnTo>
                    <a:pt x="3421761" y="8382"/>
                  </a:lnTo>
                  <a:lnTo>
                    <a:pt x="3455669" y="31242"/>
                  </a:lnTo>
                  <a:lnTo>
                    <a:pt x="3478529" y="65151"/>
                  </a:lnTo>
                  <a:lnTo>
                    <a:pt x="3486912" y="10668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036309" y="3708653"/>
            <a:ext cx="3361690" cy="4832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ct val="86400"/>
              </a:lnSpc>
              <a:spcBef>
                <a:spcPts val="28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Times New Roman"/>
                <a:cs typeface="Times New Roman"/>
              </a:rPr>
              <a:t>Активизировать </a:t>
            </a:r>
            <a:r>
              <a:rPr sz="1100" spc="-10" dirty="0">
                <a:latin typeface="Times New Roman"/>
                <a:cs typeface="Times New Roman"/>
              </a:rPr>
              <a:t>деятельность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муниципальных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учебно-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методических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объединений </a:t>
            </a:r>
            <a:r>
              <a:rPr sz="1100" dirty="0">
                <a:latin typeface="Times New Roman"/>
                <a:cs typeface="Times New Roman"/>
              </a:rPr>
              <a:t>и ассоциаций </a:t>
            </a:r>
            <a:r>
              <a:rPr sz="1100" spc="-5" dirty="0">
                <a:latin typeface="Times New Roman"/>
                <a:cs typeface="Times New Roman"/>
              </a:rPr>
              <a:t>учителей-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предметников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76088" y="4413377"/>
            <a:ext cx="4182110" cy="985519"/>
            <a:chOff x="5276088" y="4413377"/>
            <a:chExt cx="4182110" cy="98551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088" y="4453128"/>
              <a:ext cx="695706" cy="9456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096" y="4501896"/>
              <a:ext cx="569976" cy="8138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40096" y="4501896"/>
              <a:ext cx="570230" cy="814069"/>
            </a:xfrm>
            <a:custGeom>
              <a:avLst/>
              <a:gdLst/>
              <a:ahLst/>
              <a:cxnLst/>
              <a:rect l="l" t="t" r="r" b="b"/>
              <a:pathLst>
                <a:path w="570229" h="814070">
                  <a:moveTo>
                    <a:pt x="569976" y="0"/>
                  </a:moveTo>
                  <a:lnTo>
                    <a:pt x="569976" y="528827"/>
                  </a:lnTo>
                  <a:lnTo>
                    <a:pt x="284988" y="813815"/>
                  </a:lnTo>
                  <a:lnTo>
                    <a:pt x="0" y="528827"/>
                  </a:lnTo>
                  <a:lnTo>
                    <a:pt x="0" y="0"/>
                  </a:lnTo>
                  <a:lnTo>
                    <a:pt x="284988" y="284987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67984" y="4416552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79">
                  <a:moveTo>
                    <a:pt x="3380232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3380232" y="640080"/>
                  </a:lnTo>
                  <a:lnTo>
                    <a:pt x="3421761" y="631698"/>
                  </a:lnTo>
                  <a:lnTo>
                    <a:pt x="3455670" y="608838"/>
                  </a:lnTo>
                  <a:lnTo>
                    <a:pt x="3478530" y="574929"/>
                  </a:lnTo>
                  <a:lnTo>
                    <a:pt x="3486912" y="533400"/>
                  </a:lnTo>
                  <a:lnTo>
                    <a:pt x="3486912" y="106680"/>
                  </a:lnTo>
                  <a:lnTo>
                    <a:pt x="3478529" y="65151"/>
                  </a:lnTo>
                  <a:lnTo>
                    <a:pt x="3455669" y="31242"/>
                  </a:lnTo>
                  <a:lnTo>
                    <a:pt x="3421761" y="8381"/>
                  </a:lnTo>
                  <a:lnTo>
                    <a:pt x="338023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67984" y="4416552"/>
              <a:ext cx="3487420" cy="640080"/>
            </a:xfrm>
            <a:custGeom>
              <a:avLst/>
              <a:gdLst/>
              <a:ahLst/>
              <a:cxnLst/>
              <a:rect l="l" t="t" r="r" b="b"/>
              <a:pathLst>
                <a:path w="3487420" h="640079">
                  <a:moveTo>
                    <a:pt x="3486912" y="106680"/>
                  </a:moveTo>
                  <a:lnTo>
                    <a:pt x="3486912" y="533400"/>
                  </a:lnTo>
                  <a:lnTo>
                    <a:pt x="3478530" y="574929"/>
                  </a:lnTo>
                  <a:lnTo>
                    <a:pt x="3455670" y="608838"/>
                  </a:lnTo>
                  <a:lnTo>
                    <a:pt x="3421761" y="631698"/>
                  </a:lnTo>
                  <a:lnTo>
                    <a:pt x="3380232" y="640080"/>
                  </a:lnTo>
                  <a:lnTo>
                    <a:pt x="0" y="640080"/>
                  </a:lnTo>
                  <a:lnTo>
                    <a:pt x="0" y="0"/>
                  </a:lnTo>
                  <a:lnTo>
                    <a:pt x="3380232" y="0"/>
                  </a:lnTo>
                  <a:lnTo>
                    <a:pt x="3421761" y="8381"/>
                  </a:lnTo>
                  <a:lnTo>
                    <a:pt x="3455669" y="31242"/>
                  </a:lnTo>
                  <a:lnTo>
                    <a:pt x="3478529" y="65151"/>
                  </a:lnTo>
                  <a:lnTo>
                    <a:pt x="3486912" y="10668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036309" y="4409059"/>
            <a:ext cx="3382645" cy="626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0485" marR="5080" indent="-58419">
              <a:lnSpc>
                <a:spcPct val="86100"/>
              </a:lnSpc>
              <a:spcBef>
                <a:spcPts val="285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Организовать </a:t>
            </a:r>
            <a:r>
              <a:rPr sz="1100" spc="-10" dirty="0">
                <a:latin typeface="Times New Roman"/>
                <a:cs typeface="Times New Roman"/>
              </a:rPr>
              <a:t>проведение </a:t>
            </a:r>
            <a:r>
              <a:rPr sz="1100" dirty="0">
                <a:latin typeface="Times New Roman"/>
                <a:cs typeface="Times New Roman"/>
              </a:rPr>
              <a:t>муниципальных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образовательных мероприятий </a:t>
            </a:r>
            <a:r>
              <a:rPr sz="1100" dirty="0">
                <a:latin typeface="Times New Roman"/>
                <a:cs typeface="Times New Roman"/>
              </a:rPr>
              <a:t>в различных </a:t>
            </a:r>
            <a:r>
              <a:rPr sz="1100" spc="-5" dirty="0">
                <a:latin typeface="Times New Roman"/>
                <a:cs typeface="Times New Roman"/>
              </a:rPr>
              <a:t>формах: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конференции,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мастер-классы,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тренинги,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круглые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столы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76088" y="5187569"/>
            <a:ext cx="4182110" cy="1040765"/>
            <a:chOff x="5276088" y="5187569"/>
            <a:chExt cx="4182110" cy="1040765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088" y="5282184"/>
              <a:ext cx="695706" cy="94564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0096" y="5330952"/>
              <a:ext cx="569976" cy="81381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40096" y="5330952"/>
              <a:ext cx="570230" cy="814069"/>
            </a:xfrm>
            <a:custGeom>
              <a:avLst/>
              <a:gdLst/>
              <a:ahLst/>
              <a:cxnLst/>
              <a:rect l="l" t="t" r="r" b="b"/>
              <a:pathLst>
                <a:path w="570229" h="814070">
                  <a:moveTo>
                    <a:pt x="569976" y="0"/>
                  </a:moveTo>
                  <a:lnTo>
                    <a:pt x="569976" y="528828"/>
                  </a:lnTo>
                  <a:lnTo>
                    <a:pt x="284988" y="813816"/>
                  </a:lnTo>
                  <a:lnTo>
                    <a:pt x="0" y="528828"/>
                  </a:lnTo>
                  <a:lnTo>
                    <a:pt x="0" y="0"/>
                  </a:lnTo>
                  <a:lnTo>
                    <a:pt x="284988" y="284988"/>
                  </a:lnTo>
                  <a:lnTo>
                    <a:pt x="56997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67984" y="5190744"/>
              <a:ext cx="3487420" cy="749935"/>
            </a:xfrm>
            <a:custGeom>
              <a:avLst/>
              <a:gdLst/>
              <a:ahLst/>
              <a:cxnLst/>
              <a:rect l="l" t="t" r="r" b="b"/>
              <a:pathLst>
                <a:path w="3487420" h="749935">
                  <a:moveTo>
                    <a:pt x="3361943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3361943" y="749807"/>
                  </a:lnTo>
                  <a:lnTo>
                    <a:pt x="3410563" y="739986"/>
                  </a:lnTo>
                  <a:lnTo>
                    <a:pt x="3450288" y="713203"/>
                  </a:lnTo>
                  <a:lnTo>
                    <a:pt x="3477083" y="673480"/>
                  </a:lnTo>
                  <a:lnTo>
                    <a:pt x="3486912" y="624839"/>
                  </a:lnTo>
                  <a:lnTo>
                    <a:pt x="3486912" y="124967"/>
                  </a:lnTo>
                  <a:lnTo>
                    <a:pt x="3477083" y="76348"/>
                  </a:lnTo>
                  <a:lnTo>
                    <a:pt x="3450288" y="36623"/>
                  </a:lnTo>
                  <a:lnTo>
                    <a:pt x="3410563" y="9828"/>
                  </a:lnTo>
                  <a:lnTo>
                    <a:pt x="3361943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67984" y="5190744"/>
              <a:ext cx="3487420" cy="749935"/>
            </a:xfrm>
            <a:custGeom>
              <a:avLst/>
              <a:gdLst/>
              <a:ahLst/>
              <a:cxnLst/>
              <a:rect l="l" t="t" r="r" b="b"/>
              <a:pathLst>
                <a:path w="3487420" h="749935">
                  <a:moveTo>
                    <a:pt x="3486912" y="124967"/>
                  </a:moveTo>
                  <a:lnTo>
                    <a:pt x="3486912" y="624839"/>
                  </a:lnTo>
                  <a:lnTo>
                    <a:pt x="3477083" y="673480"/>
                  </a:lnTo>
                  <a:lnTo>
                    <a:pt x="3450288" y="713203"/>
                  </a:lnTo>
                  <a:lnTo>
                    <a:pt x="3410563" y="739986"/>
                  </a:lnTo>
                  <a:lnTo>
                    <a:pt x="3361943" y="749807"/>
                  </a:lnTo>
                  <a:lnTo>
                    <a:pt x="0" y="749807"/>
                  </a:lnTo>
                  <a:lnTo>
                    <a:pt x="0" y="0"/>
                  </a:lnTo>
                  <a:lnTo>
                    <a:pt x="3361943" y="0"/>
                  </a:lnTo>
                  <a:lnTo>
                    <a:pt x="3410563" y="9828"/>
                  </a:lnTo>
                  <a:lnTo>
                    <a:pt x="3450288" y="36623"/>
                  </a:lnTo>
                  <a:lnTo>
                    <a:pt x="3477083" y="76348"/>
                  </a:lnTo>
                  <a:lnTo>
                    <a:pt x="3486912" y="12496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36309" y="5164582"/>
            <a:ext cx="3380104" cy="7734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ct val="86400"/>
              </a:lnSpc>
              <a:spcBef>
                <a:spcPts val="28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Обеспечить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контроль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организации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процессов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обратной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связи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через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мероприятия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проведению </a:t>
            </a:r>
            <a:r>
              <a:rPr sz="1100" spc="-5" dirty="0">
                <a:latin typeface="Times New Roman"/>
                <a:cs typeface="Times New Roman"/>
              </a:rPr>
              <a:t> информационно-просветительской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родителями, </a:t>
            </a:r>
            <a:r>
              <a:rPr sz="1100" dirty="0">
                <a:latin typeface="Times New Roman"/>
                <a:cs typeface="Times New Roman"/>
              </a:rPr>
              <a:t>СМИ, </a:t>
            </a:r>
            <a:r>
              <a:rPr sz="1100" spc="-15" dirty="0">
                <a:latin typeface="Times New Roman"/>
                <a:cs typeface="Times New Roman"/>
              </a:rPr>
              <a:t>общественностью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по </a:t>
            </a:r>
            <a:r>
              <a:rPr sz="1100" spc="-5" dirty="0">
                <a:latin typeface="Times New Roman"/>
                <a:cs typeface="Times New Roman"/>
              </a:rPr>
              <a:t>вопросам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введения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088880" y="1456944"/>
            <a:ext cx="1811020" cy="972819"/>
            <a:chOff x="10088880" y="1456944"/>
            <a:chExt cx="1811020" cy="972819"/>
          </a:xfrm>
        </p:grpSpPr>
        <p:sp>
          <p:nvSpPr>
            <p:cNvPr id="47" name="object 47"/>
            <p:cNvSpPr/>
            <p:nvPr/>
          </p:nvSpPr>
          <p:spPr>
            <a:xfrm>
              <a:off x="10091928" y="1459992"/>
              <a:ext cx="1804670" cy="966469"/>
            </a:xfrm>
            <a:custGeom>
              <a:avLst/>
              <a:gdLst/>
              <a:ahLst/>
              <a:cxnLst/>
              <a:rect l="l" t="t" r="r" b="b"/>
              <a:pathLst>
                <a:path w="1804670" h="966469">
                  <a:moveTo>
                    <a:pt x="1741170" y="0"/>
                  </a:moveTo>
                  <a:lnTo>
                    <a:pt x="0" y="0"/>
                  </a:lnTo>
                  <a:lnTo>
                    <a:pt x="0" y="966216"/>
                  </a:lnTo>
                  <a:lnTo>
                    <a:pt x="1741170" y="966216"/>
                  </a:lnTo>
                  <a:lnTo>
                    <a:pt x="1765786" y="953555"/>
                  </a:lnTo>
                  <a:lnTo>
                    <a:pt x="1785889" y="919035"/>
                  </a:lnTo>
                  <a:lnTo>
                    <a:pt x="1799445" y="867846"/>
                  </a:lnTo>
                  <a:lnTo>
                    <a:pt x="1804416" y="805180"/>
                  </a:lnTo>
                  <a:lnTo>
                    <a:pt x="1804416" y="161036"/>
                  </a:lnTo>
                  <a:lnTo>
                    <a:pt x="1799445" y="98369"/>
                  </a:lnTo>
                  <a:lnTo>
                    <a:pt x="1785889" y="47180"/>
                  </a:lnTo>
                  <a:lnTo>
                    <a:pt x="1765786" y="12660"/>
                  </a:lnTo>
                  <a:lnTo>
                    <a:pt x="174117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91928" y="1459992"/>
              <a:ext cx="1804670" cy="966469"/>
            </a:xfrm>
            <a:custGeom>
              <a:avLst/>
              <a:gdLst/>
              <a:ahLst/>
              <a:cxnLst/>
              <a:rect l="l" t="t" r="r" b="b"/>
              <a:pathLst>
                <a:path w="1804670" h="966469">
                  <a:moveTo>
                    <a:pt x="1804416" y="161036"/>
                  </a:moveTo>
                  <a:lnTo>
                    <a:pt x="1804416" y="805180"/>
                  </a:lnTo>
                  <a:lnTo>
                    <a:pt x="1799445" y="867846"/>
                  </a:lnTo>
                  <a:lnTo>
                    <a:pt x="1785889" y="919035"/>
                  </a:lnTo>
                  <a:lnTo>
                    <a:pt x="1765786" y="953555"/>
                  </a:lnTo>
                  <a:lnTo>
                    <a:pt x="1741170" y="966216"/>
                  </a:lnTo>
                  <a:lnTo>
                    <a:pt x="0" y="966216"/>
                  </a:lnTo>
                  <a:lnTo>
                    <a:pt x="0" y="0"/>
                  </a:lnTo>
                  <a:lnTo>
                    <a:pt x="1741170" y="0"/>
                  </a:lnTo>
                  <a:lnTo>
                    <a:pt x="1765786" y="12660"/>
                  </a:lnTo>
                  <a:lnTo>
                    <a:pt x="1785889" y="47180"/>
                  </a:lnTo>
                  <a:lnTo>
                    <a:pt x="1799445" y="98369"/>
                  </a:lnTo>
                  <a:lnTo>
                    <a:pt x="1804416" y="161036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145648" y="1457706"/>
            <a:ext cx="1725930" cy="9442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ct val="89500"/>
              </a:lnSpc>
              <a:spcBef>
                <a:spcPts val="24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Times New Roman"/>
                <a:cs typeface="Times New Roman"/>
              </a:rPr>
              <a:t>Рассмотреть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вопрос </a:t>
            </a:r>
            <a:r>
              <a:rPr sz="1100" dirty="0">
                <a:latin typeface="Times New Roman"/>
                <a:cs typeface="Times New Roman"/>
              </a:rPr>
              <a:t> ф</a:t>
            </a:r>
            <a:r>
              <a:rPr sz="1100" spc="5" dirty="0">
                <a:latin typeface="Times New Roman"/>
                <a:cs typeface="Times New Roman"/>
              </a:rPr>
              <a:t>ин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н</a:t>
            </a:r>
            <a:r>
              <a:rPr sz="1100" spc="-10" dirty="0">
                <a:latin typeface="Times New Roman"/>
                <a:cs typeface="Times New Roman"/>
              </a:rPr>
              <a:t>с</a:t>
            </a:r>
            <a:r>
              <a:rPr sz="1100" spc="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р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spc="5" dirty="0">
                <a:latin typeface="Times New Roman"/>
                <a:cs typeface="Times New Roman"/>
              </a:rPr>
              <a:t>в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н</a:t>
            </a:r>
            <a:r>
              <a:rPr sz="1100" spc="-1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я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з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</a:t>
            </a:r>
            <a:r>
              <a:rPr sz="1100" dirty="0">
                <a:latin typeface="Times New Roman"/>
                <a:cs typeface="Times New Roman"/>
              </a:rPr>
              <a:t>р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-10" dirty="0">
                <a:latin typeface="Times New Roman"/>
                <a:cs typeface="Times New Roman"/>
              </a:rPr>
              <a:t>дс</a:t>
            </a:r>
            <a:r>
              <a:rPr sz="1100" dirty="0">
                <a:latin typeface="Times New Roman"/>
                <a:cs typeface="Times New Roman"/>
              </a:rPr>
              <a:t>тв  муниципального </a:t>
            </a:r>
            <a:r>
              <a:rPr sz="1100" spc="-10" dirty="0">
                <a:latin typeface="Times New Roman"/>
                <a:cs typeface="Times New Roman"/>
              </a:rPr>
              <a:t>бюджета 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обновления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МТБ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ОО,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предметными </a:t>
            </a:r>
            <a:r>
              <a:rPr sz="1100" dirty="0">
                <a:latin typeface="Times New Roman"/>
                <a:cs typeface="Times New Roman"/>
              </a:rPr>
              <a:t>классами и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др.</a:t>
            </a:r>
            <a:r>
              <a:rPr sz="1100" spc="-10" dirty="0">
                <a:latin typeface="Times New Roman"/>
                <a:cs typeface="Times New Roman"/>
              </a:rPr>
              <a:t> оборудованием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088880" y="2837688"/>
            <a:ext cx="1310640" cy="1122045"/>
            <a:chOff x="10088880" y="2837688"/>
            <a:chExt cx="1310640" cy="1122045"/>
          </a:xfrm>
        </p:grpSpPr>
        <p:sp>
          <p:nvSpPr>
            <p:cNvPr id="51" name="object 51"/>
            <p:cNvSpPr/>
            <p:nvPr/>
          </p:nvSpPr>
          <p:spPr>
            <a:xfrm>
              <a:off x="10091928" y="2840736"/>
              <a:ext cx="1304925" cy="1115695"/>
            </a:xfrm>
            <a:custGeom>
              <a:avLst/>
              <a:gdLst/>
              <a:ahLst/>
              <a:cxnLst/>
              <a:rect l="l" t="t" r="r" b="b"/>
              <a:pathLst>
                <a:path w="1304925" h="1115695">
                  <a:moveTo>
                    <a:pt x="1264666" y="0"/>
                  </a:moveTo>
                  <a:lnTo>
                    <a:pt x="0" y="0"/>
                  </a:lnTo>
                  <a:lnTo>
                    <a:pt x="0" y="1115568"/>
                  </a:lnTo>
                  <a:lnTo>
                    <a:pt x="1264666" y="1115568"/>
                  </a:lnTo>
                  <a:lnTo>
                    <a:pt x="1280219" y="1100964"/>
                  </a:lnTo>
                  <a:lnTo>
                    <a:pt x="1292891" y="1061132"/>
                  </a:lnTo>
                  <a:lnTo>
                    <a:pt x="1301420" y="1002035"/>
                  </a:lnTo>
                  <a:lnTo>
                    <a:pt x="1304544" y="929639"/>
                  </a:lnTo>
                  <a:lnTo>
                    <a:pt x="1304544" y="185927"/>
                  </a:lnTo>
                  <a:lnTo>
                    <a:pt x="1301420" y="113532"/>
                  </a:lnTo>
                  <a:lnTo>
                    <a:pt x="1292891" y="54435"/>
                  </a:lnTo>
                  <a:lnTo>
                    <a:pt x="1280219" y="14603"/>
                  </a:lnTo>
                  <a:lnTo>
                    <a:pt x="1264666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91928" y="2840736"/>
              <a:ext cx="1304925" cy="1115695"/>
            </a:xfrm>
            <a:custGeom>
              <a:avLst/>
              <a:gdLst/>
              <a:ahLst/>
              <a:cxnLst/>
              <a:rect l="l" t="t" r="r" b="b"/>
              <a:pathLst>
                <a:path w="1304925" h="1115695">
                  <a:moveTo>
                    <a:pt x="1304544" y="185927"/>
                  </a:moveTo>
                  <a:lnTo>
                    <a:pt x="1304544" y="929639"/>
                  </a:lnTo>
                  <a:lnTo>
                    <a:pt x="1301420" y="1002035"/>
                  </a:lnTo>
                  <a:lnTo>
                    <a:pt x="1292891" y="1061132"/>
                  </a:lnTo>
                  <a:lnTo>
                    <a:pt x="1280219" y="1100964"/>
                  </a:lnTo>
                  <a:lnTo>
                    <a:pt x="1264666" y="1115568"/>
                  </a:lnTo>
                  <a:lnTo>
                    <a:pt x="0" y="1115568"/>
                  </a:lnTo>
                  <a:lnTo>
                    <a:pt x="0" y="0"/>
                  </a:lnTo>
                  <a:lnTo>
                    <a:pt x="1264666" y="0"/>
                  </a:lnTo>
                  <a:lnTo>
                    <a:pt x="1280219" y="14603"/>
                  </a:lnTo>
                  <a:lnTo>
                    <a:pt x="1292891" y="54435"/>
                  </a:lnTo>
                  <a:lnTo>
                    <a:pt x="1301420" y="113532"/>
                  </a:lnTo>
                  <a:lnTo>
                    <a:pt x="1304544" y="18592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145648" y="2989580"/>
            <a:ext cx="1207135" cy="7943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ct val="89600"/>
              </a:lnSpc>
              <a:spcBef>
                <a:spcPts val="24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Обеспечить 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контроль </a:t>
            </a:r>
            <a:r>
              <a:rPr sz="1100" spc="-5" dirty="0">
                <a:latin typeface="Times New Roman"/>
                <a:cs typeface="Times New Roman"/>
              </a:rPr>
              <a:t> внедрения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сетевых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образовательных </a:t>
            </a:r>
            <a:r>
              <a:rPr sz="1100" dirty="0">
                <a:latin typeface="Times New Roman"/>
                <a:cs typeface="Times New Roman"/>
              </a:rPr>
              <a:t> программ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05770" y="1032713"/>
            <a:ext cx="16808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Вариативная</a:t>
            </a:r>
            <a:r>
              <a:rPr sz="1600" b="1" spc="-8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часть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226" y="1462913"/>
            <a:ext cx="5139690" cy="751205"/>
            <a:chOff x="18226" y="1462913"/>
            <a:chExt cx="5139690" cy="751205"/>
          </a:xfrm>
        </p:grpSpPr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26" y="1507166"/>
              <a:ext cx="540381" cy="7064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2" y="1533144"/>
              <a:ext cx="432816" cy="61569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3152" y="1533144"/>
              <a:ext cx="433070" cy="615950"/>
            </a:xfrm>
            <a:custGeom>
              <a:avLst/>
              <a:gdLst/>
              <a:ahLst/>
              <a:cxnLst/>
              <a:rect l="l" t="t" r="r" b="b"/>
              <a:pathLst>
                <a:path w="433070" h="615950">
                  <a:moveTo>
                    <a:pt x="432816" y="0"/>
                  </a:moveTo>
                  <a:lnTo>
                    <a:pt x="432816" y="399288"/>
                  </a:lnTo>
                  <a:lnTo>
                    <a:pt x="216408" y="615695"/>
                  </a:lnTo>
                  <a:lnTo>
                    <a:pt x="0" y="399288"/>
                  </a:lnTo>
                  <a:lnTo>
                    <a:pt x="0" y="0"/>
                  </a:lnTo>
                  <a:lnTo>
                    <a:pt x="216408" y="216407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1688" y="1466088"/>
              <a:ext cx="4602480" cy="487680"/>
            </a:xfrm>
            <a:custGeom>
              <a:avLst/>
              <a:gdLst/>
              <a:ahLst/>
              <a:cxnLst/>
              <a:rect l="l" t="t" r="r" b="b"/>
              <a:pathLst>
                <a:path w="4602480" h="487680">
                  <a:moveTo>
                    <a:pt x="4521200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4521200" y="487679"/>
                  </a:lnTo>
                  <a:lnTo>
                    <a:pt x="4552813" y="481284"/>
                  </a:lnTo>
                  <a:lnTo>
                    <a:pt x="4578651" y="463851"/>
                  </a:lnTo>
                  <a:lnTo>
                    <a:pt x="4596084" y="438013"/>
                  </a:lnTo>
                  <a:lnTo>
                    <a:pt x="4602480" y="406400"/>
                  </a:lnTo>
                  <a:lnTo>
                    <a:pt x="4602480" y="81279"/>
                  </a:lnTo>
                  <a:lnTo>
                    <a:pt x="4596084" y="49666"/>
                  </a:lnTo>
                  <a:lnTo>
                    <a:pt x="4578651" y="23828"/>
                  </a:lnTo>
                  <a:lnTo>
                    <a:pt x="4552813" y="6395"/>
                  </a:lnTo>
                  <a:lnTo>
                    <a:pt x="452120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1688" y="1466088"/>
              <a:ext cx="4602480" cy="487680"/>
            </a:xfrm>
            <a:custGeom>
              <a:avLst/>
              <a:gdLst/>
              <a:ahLst/>
              <a:cxnLst/>
              <a:rect l="l" t="t" r="r" b="b"/>
              <a:pathLst>
                <a:path w="4602480" h="487680">
                  <a:moveTo>
                    <a:pt x="4602480" y="81279"/>
                  </a:moveTo>
                  <a:lnTo>
                    <a:pt x="4602480" y="406400"/>
                  </a:lnTo>
                  <a:lnTo>
                    <a:pt x="4596084" y="438013"/>
                  </a:lnTo>
                  <a:lnTo>
                    <a:pt x="4578651" y="463851"/>
                  </a:lnTo>
                  <a:lnTo>
                    <a:pt x="4552813" y="481284"/>
                  </a:lnTo>
                  <a:lnTo>
                    <a:pt x="4521200" y="487679"/>
                  </a:lnTo>
                  <a:lnTo>
                    <a:pt x="0" y="487679"/>
                  </a:lnTo>
                  <a:lnTo>
                    <a:pt x="0" y="0"/>
                  </a:lnTo>
                  <a:lnTo>
                    <a:pt x="4521200" y="0"/>
                  </a:lnTo>
                  <a:lnTo>
                    <a:pt x="4552813" y="6395"/>
                  </a:lnTo>
                  <a:lnTo>
                    <a:pt x="4578651" y="23828"/>
                  </a:lnTo>
                  <a:lnTo>
                    <a:pt x="4596084" y="49666"/>
                  </a:lnTo>
                  <a:lnTo>
                    <a:pt x="4602480" y="81279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17931" y="1452118"/>
            <a:ext cx="4399280" cy="4838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ct val="86400"/>
              </a:lnSpc>
              <a:spcBef>
                <a:spcPts val="280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Сформировать </a:t>
            </a:r>
            <a:r>
              <a:rPr sz="1100" spc="-10" dirty="0">
                <a:latin typeface="Times New Roman"/>
                <a:cs typeface="Times New Roman"/>
              </a:rPr>
              <a:t>схему </a:t>
            </a:r>
            <a:r>
              <a:rPr sz="1100" spc="-5" dirty="0">
                <a:latin typeface="Times New Roman"/>
                <a:cs typeface="Times New Roman"/>
              </a:rPr>
              <a:t>(алгоритм, </a:t>
            </a:r>
            <a:r>
              <a:rPr sz="1100" spc="-10" dirty="0">
                <a:latin typeface="Times New Roman"/>
                <a:cs typeface="Times New Roman"/>
              </a:rPr>
              <a:t>процесс) </a:t>
            </a:r>
            <a:r>
              <a:rPr sz="1100" spc="-5" dirty="0">
                <a:latin typeface="Times New Roman"/>
                <a:cs typeface="Times New Roman"/>
              </a:rPr>
              <a:t>управления </a:t>
            </a:r>
            <a:r>
              <a:rPr sz="1100" spc="-10" dirty="0">
                <a:latin typeface="Times New Roman"/>
                <a:cs typeface="Times New Roman"/>
              </a:rPr>
              <a:t>деятельностью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введению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обновленных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ФГОС: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создать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муниципальную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координационную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группу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управления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процессом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144" y="2066417"/>
            <a:ext cx="5148580" cy="768985"/>
            <a:chOff x="9144" y="2066417"/>
            <a:chExt cx="5148580" cy="768985"/>
          </a:xfrm>
        </p:grpSpPr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4" y="2087880"/>
              <a:ext cx="558546" cy="74752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" y="2136648"/>
              <a:ext cx="432816" cy="61569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3151" y="2136648"/>
              <a:ext cx="433070" cy="615950"/>
            </a:xfrm>
            <a:custGeom>
              <a:avLst/>
              <a:gdLst/>
              <a:ahLst/>
              <a:cxnLst/>
              <a:rect l="l" t="t" r="r" b="b"/>
              <a:pathLst>
                <a:path w="433070" h="615950">
                  <a:moveTo>
                    <a:pt x="432816" y="0"/>
                  </a:moveTo>
                  <a:lnTo>
                    <a:pt x="432816" y="399288"/>
                  </a:lnTo>
                  <a:lnTo>
                    <a:pt x="216408" y="615696"/>
                  </a:lnTo>
                  <a:lnTo>
                    <a:pt x="0" y="399288"/>
                  </a:lnTo>
                  <a:lnTo>
                    <a:pt x="0" y="0"/>
                  </a:lnTo>
                  <a:lnTo>
                    <a:pt x="216408" y="216407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1688" y="2069592"/>
              <a:ext cx="4602480" cy="487680"/>
            </a:xfrm>
            <a:custGeom>
              <a:avLst/>
              <a:gdLst/>
              <a:ahLst/>
              <a:cxnLst/>
              <a:rect l="l" t="t" r="r" b="b"/>
              <a:pathLst>
                <a:path w="4602480" h="487680">
                  <a:moveTo>
                    <a:pt x="4521200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4521200" y="487680"/>
                  </a:lnTo>
                  <a:lnTo>
                    <a:pt x="4552813" y="481284"/>
                  </a:lnTo>
                  <a:lnTo>
                    <a:pt x="4578651" y="463851"/>
                  </a:lnTo>
                  <a:lnTo>
                    <a:pt x="4596084" y="438013"/>
                  </a:lnTo>
                  <a:lnTo>
                    <a:pt x="4602480" y="406400"/>
                  </a:lnTo>
                  <a:lnTo>
                    <a:pt x="4602480" y="81280"/>
                  </a:lnTo>
                  <a:lnTo>
                    <a:pt x="4596084" y="49666"/>
                  </a:lnTo>
                  <a:lnTo>
                    <a:pt x="4578651" y="23828"/>
                  </a:lnTo>
                  <a:lnTo>
                    <a:pt x="4552813" y="6395"/>
                  </a:lnTo>
                  <a:lnTo>
                    <a:pt x="452120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1688" y="2069592"/>
              <a:ext cx="4602480" cy="487680"/>
            </a:xfrm>
            <a:custGeom>
              <a:avLst/>
              <a:gdLst/>
              <a:ahLst/>
              <a:cxnLst/>
              <a:rect l="l" t="t" r="r" b="b"/>
              <a:pathLst>
                <a:path w="4602480" h="487680">
                  <a:moveTo>
                    <a:pt x="4602480" y="81280"/>
                  </a:moveTo>
                  <a:lnTo>
                    <a:pt x="4602480" y="406400"/>
                  </a:lnTo>
                  <a:lnTo>
                    <a:pt x="4596084" y="438013"/>
                  </a:lnTo>
                  <a:lnTo>
                    <a:pt x="4578651" y="463851"/>
                  </a:lnTo>
                  <a:lnTo>
                    <a:pt x="4552813" y="481284"/>
                  </a:lnTo>
                  <a:lnTo>
                    <a:pt x="4521200" y="487680"/>
                  </a:lnTo>
                  <a:lnTo>
                    <a:pt x="0" y="487680"/>
                  </a:lnTo>
                  <a:lnTo>
                    <a:pt x="0" y="0"/>
                  </a:lnTo>
                  <a:lnTo>
                    <a:pt x="4521200" y="0"/>
                  </a:lnTo>
                  <a:lnTo>
                    <a:pt x="4552813" y="6395"/>
                  </a:lnTo>
                  <a:lnTo>
                    <a:pt x="4578651" y="23828"/>
                  </a:lnTo>
                  <a:lnTo>
                    <a:pt x="4596084" y="49666"/>
                  </a:lnTo>
                  <a:lnTo>
                    <a:pt x="4602480" y="8128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17931" y="2128215"/>
            <a:ext cx="4297680" cy="33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8419">
              <a:lnSpc>
                <a:spcPts val="1225"/>
              </a:lnSpc>
              <a:spcBef>
                <a:spcPts val="105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Разработать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10" dirty="0">
                <a:latin typeface="Times New Roman"/>
                <a:cs typeface="Times New Roman"/>
              </a:rPr>
              <a:t>утвердить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план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мероприятий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по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введению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обновленных</a:t>
            </a:r>
            <a:endParaRPr sz="1100">
              <a:latin typeface="Times New Roman"/>
              <a:cs typeface="Times New Roman"/>
            </a:endParaRPr>
          </a:p>
          <a:p>
            <a:pPr marL="70485">
              <a:lnSpc>
                <a:spcPts val="1225"/>
              </a:lnSpc>
            </a:pPr>
            <a:r>
              <a:rPr sz="1100" spc="-5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144" y="2672969"/>
            <a:ext cx="5148580" cy="766445"/>
            <a:chOff x="9144" y="2672969"/>
            <a:chExt cx="5148580" cy="766445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4" y="2691384"/>
              <a:ext cx="558546" cy="74752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51" y="2740152"/>
              <a:ext cx="432816" cy="61569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3151" y="2740152"/>
              <a:ext cx="433070" cy="615950"/>
            </a:xfrm>
            <a:custGeom>
              <a:avLst/>
              <a:gdLst/>
              <a:ahLst/>
              <a:cxnLst/>
              <a:rect l="l" t="t" r="r" b="b"/>
              <a:pathLst>
                <a:path w="433070" h="615950">
                  <a:moveTo>
                    <a:pt x="432816" y="0"/>
                  </a:moveTo>
                  <a:lnTo>
                    <a:pt x="432816" y="399288"/>
                  </a:lnTo>
                  <a:lnTo>
                    <a:pt x="216408" y="615696"/>
                  </a:lnTo>
                  <a:lnTo>
                    <a:pt x="0" y="399288"/>
                  </a:lnTo>
                  <a:lnTo>
                    <a:pt x="0" y="0"/>
                  </a:lnTo>
                  <a:lnTo>
                    <a:pt x="216408" y="216408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1688" y="2676144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521708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4521708" y="484631"/>
                  </a:lnTo>
                  <a:lnTo>
                    <a:pt x="4553134" y="478280"/>
                  </a:lnTo>
                  <a:lnTo>
                    <a:pt x="4578810" y="460962"/>
                  </a:lnTo>
                  <a:lnTo>
                    <a:pt x="4596128" y="435286"/>
                  </a:lnTo>
                  <a:lnTo>
                    <a:pt x="4602480" y="403859"/>
                  </a:lnTo>
                  <a:lnTo>
                    <a:pt x="4602480" y="80771"/>
                  </a:lnTo>
                  <a:lnTo>
                    <a:pt x="4596128" y="49345"/>
                  </a:lnTo>
                  <a:lnTo>
                    <a:pt x="4578810" y="23669"/>
                  </a:lnTo>
                  <a:lnTo>
                    <a:pt x="4553134" y="6351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1688" y="2676144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602480" y="80771"/>
                  </a:moveTo>
                  <a:lnTo>
                    <a:pt x="4602480" y="403859"/>
                  </a:lnTo>
                  <a:lnTo>
                    <a:pt x="4596128" y="435286"/>
                  </a:lnTo>
                  <a:lnTo>
                    <a:pt x="4578810" y="460962"/>
                  </a:lnTo>
                  <a:lnTo>
                    <a:pt x="4553134" y="478280"/>
                  </a:lnTo>
                  <a:lnTo>
                    <a:pt x="4521708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4521708" y="0"/>
                  </a:lnTo>
                  <a:lnTo>
                    <a:pt x="4553134" y="6351"/>
                  </a:lnTo>
                  <a:lnTo>
                    <a:pt x="4578810" y="23669"/>
                  </a:lnTo>
                  <a:lnTo>
                    <a:pt x="4596128" y="49345"/>
                  </a:lnTo>
                  <a:lnTo>
                    <a:pt x="4602480" y="80771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17931" y="2732913"/>
            <a:ext cx="4324985" cy="337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300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Организовать </a:t>
            </a:r>
            <a:r>
              <a:rPr sz="1100" spc="-10" dirty="0">
                <a:latin typeface="Times New Roman"/>
                <a:cs typeface="Times New Roman"/>
              </a:rPr>
              <a:t>проведение </a:t>
            </a:r>
            <a:r>
              <a:rPr sz="1100" dirty="0">
                <a:latin typeface="Times New Roman"/>
                <a:cs typeface="Times New Roman"/>
              </a:rPr>
              <a:t>муниципальных </a:t>
            </a:r>
            <a:r>
              <a:rPr sz="1100" spc="-5" dirty="0">
                <a:latin typeface="Times New Roman"/>
                <a:cs typeface="Times New Roman"/>
              </a:rPr>
              <a:t>управленческих </a:t>
            </a:r>
            <a:r>
              <a:rPr sz="1100" dirty="0">
                <a:latin typeface="Times New Roman"/>
                <a:cs typeface="Times New Roman"/>
              </a:rPr>
              <a:t>семинаров-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совещаний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подготовке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 </a:t>
            </a:r>
            <a:r>
              <a:rPr sz="1100" spc="-10" dirty="0">
                <a:latin typeface="Times New Roman"/>
                <a:cs typeface="Times New Roman"/>
              </a:rPr>
              <a:t>введению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обновленных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9144" y="3276472"/>
            <a:ext cx="5148580" cy="768985"/>
            <a:chOff x="9144" y="3276472"/>
            <a:chExt cx="5148580" cy="768985"/>
          </a:xfrm>
        </p:grpSpPr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4" y="3294887"/>
              <a:ext cx="558546" cy="75056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51" y="3343655"/>
              <a:ext cx="432816" cy="61874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3151" y="3343655"/>
              <a:ext cx="433070" cy="619125"/>
            </a:xfrm>
            <a:custGeom>
              <a:avLst/>
              <a:gdLst/>
              <a:ahLst/>
              <a:cxnLst/>
              <a:rect l="l" t="t" r="r" b="b"/>
              <a:pathLst>
                <a:path w="433070" h="619125">
                  <a:moveTo>
                    <a:pt x="432816" y="0"/>
                  </a:moveTo>
                  <a:lnTo>
                    <a:pt x="432816" y="402336"/>
                  </a:lnTo>
                  <a:lnTo>
                    <a:pt x="216408" y="618744"/>
                  </a:lnTo>
                  <a:lnTo>
                    <a:pt x="0" y="402336"/>
                  </a:lnTo>
                  <a:lnTo>
                    <a:pt x="0" y="0"/>
                  </a:lnTo>
                  <a:lnTo>
                    <a:pt x="216408" y="216408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1688" y="3279647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521708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4521708" y="484631"/>
                  </a:lnTo>
                  <a:lnTo>
                    <a:pt x="4553134" y="478280"/>
                  </a:lnTo>
                  <a:lnTo>
                    <a:pt x="4578810" y="460962"/>
                  </a:lnTo>
                  <a:lnTo>
                    <a:pt x="4596128" y="435286"/>
                  </a:lnTo>
                  <a:lnTo>
                    <a:pt x="4602480" y="403859"/>
                  </a:lnTo>
                  <a:lnTo>
                    <a:pt x="4602480" y="80772"/>
                  </a:lnTo>
                  <a:lnTo>
                    <a:pt x="4596128" y="49345"/>
                  </a:lnTo>
                  <a:lnTo>
                    <a:pt x="4578810" y="23669"/>
                  </a:lnTo>
                  <a:lnTo>
                    <a:pt x="4553134" y="6351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1688" y="3279647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602480" y="80772"/>
                  </a:moveTo>
                  <a:lnTo>
                    <a:pt x="4602480" y="403859"/>
                  </a:lnTo>
                  <a:lnTo>
                    <a:pt x="4596128" y="435286"/>
                  </a:lnTo>
                  <a:lnTo>
                    <a:pt x="4578810" y="460962"/>
                  </a:lnTo>
                  <a:lnTo>
                    <a:pt x="4553134" y="478280"/>
                  </a:lnTo>
                  <a:lnTo>
                    <a:pt x="4521708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4521708" y="0"/>
                  </a:lnTo>
                  <a:lnTo>
                    <a:pt x="4553134" y="6351"/>
                  </a:lnTo>
                  <a:lnTo>
                    <a:pt x="4578810" y="23669"/>
                  </a:lnTo>
                  <a:lnTo>
                    <a:pt x="4596128" y="49345"/>
                  </a:lnTo>
                  <a:lnTo>
                    <a:pt x="4602480" y="8077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17931" y="3337051"/>
            <a:ext cx="4123690" cy="337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300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Проанализировать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итоги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мониторинга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готовности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образовательных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рг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ни</a:t>
            </a:r>
            <a:r>
              <a:rPr sz="1100" spc="-5" dirty="0">
                <a:latin typeface="Times New Roman"/>
                <a:cs typeface="Times New Roman"/>
              </a:rPr>
              <a:t>з</a:t>
            </a:r>
            <a:r>
              <a:rPr sz="1100" spc="1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ци</a:t>
            </a:r>
            <a:r>
              <a:rPr sz="1100" dirty="0">
                <a:latin typeface="Times New Roman"/>
                <a:cs typeface="Times New Roman"/>
              </a:rPr>
              <a:t>й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 </a:t>
            </a:r>
            <a:r>
              <a:rPr sz="1100" spc="5" dirty="0">
                <a:latin typeface="Times New Roman"/>
                <a:cs typeface="Times New Roman"/>
              </a:rPr>
              <a:t>вв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-10" dirty="0">
                <a:latin typeface="Times New Roman"/>
                <a:cs typeface="Times New Roman"/>
              </a:rPr>
              <a:t>д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5" dirty="0">
                <a:latin typeface="Times New Roman"/>
                <a:cs typeface="Times New Roman"/>
              </a:rPr>
              <a:t>ни</a:t>
            </a:r>
            <a:r>
              <a:rPr sz="1100" dirty="0">
                <a:latin typeface="Times New Roman"/>
                <a:cs typeface="Times New Roman"/>
              </a:rPr>
              <a:t>ю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spc="-10" dirty="0">
                <a:latin typeface="Times New Roman"/>
                <a:cs typeface="Times New Roman"/>
              </a:rPr>
              <a:t>б</a:t>
            </a:r>
            <a:r>
              <a:rPr sz="1100" spc="5" dirty="0">
                <a:latin typeface="Times New Roman"/>
                <a:cs typeface="Times New Roman"/>
              </a:rPr>
              <a:t>н</a:t>
            </a:r>
            <a:r>
              <a:rPr sz="1100" spc="-25" dirty="0">
                <a:latin typeface="Times New Roman"/>
                <a:cs typeface="Times New Roman"/>
              </a:rPr>
              <a:t>о</a:t>
            </a:r>
            <a:r>
              <a:rPr sz="1100" spc="5" dirty="0">
                <a:latin typeface="Times New Roman"/>
                <a:cs typeface="Times New Roman"/>
              </a:rPr>
              <a:t>в</a:t>
            </a:r>
            <a:r>
              <a:rPr sz="1100" dirty="0">
                <a:latin typeface="Times New Roman"/>
                <a:cs typeface="Times New Roman"/>
              </a:rPr>
              <a:t>л</a:t>
            </a:r>
            <a:r>
              <a:rPr sz="1100" spc="-35" dirty="0">
                <a:latin typeface="Times New Roman"/>
                <a:cs typeface="Times New Roman"/>
              </a:rPr>
              <a:t>е</a:t>
            </a:r>
            <a:r>
              <a:rPr sz="1100" spc="5" dirty="0">
                <a:latin typeface="Times New Roman"/>
                <a:cs typeface="Times New Roman"/>
              </a:rPr>
              <a:t>нн</a:t>
            </a:r>
            <a:r>
              <a:rPr sz="1100" dirty="0">
                <a:latin typeface="Times New Roman"/>
                <a:cs typeface="Times New Roman"/>
              </a:rPr>
              <a:t>ых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Ф</a:t>
            </a:r>
            <a:r>
              <a:rPr sz="1100" spc="5" dirty="0">
                <a:latin typeface="Times New Roman"/>
                <a:cs typeface="Times New Roman"/>
              </a:rPr>
              <a:t>Г</a:t>
            </a:r>
            <a:r>
              <a:rPr sz="1100" spc="-10" dirty="0">
                <a:latin typeface="Times New Roman"/>
                <a:cs typeface="Times New Roman"/>
              </a:rPr>
              <a:t>О</a:t>
            </a:r>
            <a:r>
              <a:rPr sz="1100" dirty="0">
                <a:latin typeface="Times New Roman"/>
                <a:cs typeface="Times New Roman"/>
              </a:rPr>
              <a:t>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9144" y="3879977"/>
            <a:ext cx="5148580" cy="768985"/>
            <a:chOff x="9144" y="3879977"/>
            <a:chExt cx="5148580" cy="768985"/>
          </a:xfrm>
        </p:grpSpPr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4" y="3898392"/>
              <a:ext cx="558546" cy="75056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151" y="3947160"/>
              <a:ext cx="432816" cy="61874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3151" y="3947160"/>
              <a:ext cx="433070" cy="619125"/>
            </a:xfrm>
            <a:custGeom>
              <a:avLst/>
              <a:gdLst/>
              <a:ahLst/>
              <a:cxnLst/>
              <a:rect l="l" t="t" r="r" b="b"/>
              <a:pathLst>
                <a:path w="433070" h="619125">
                  <a:moveTo>
                    <a:pt x="432816" y="0"/>
                  </a:moveTo>
                  <a:lnTo>
                    <a:pt x="432816" y="402335"/>
                  </a:lnTo>
                  <a:lnTo>
                    <a:pt x="216408" y="618744"/>
                  </a:lnTo>
                  <a:lnTo>
                    <a:pt x="0" y="402335"/>
                  </a:lnTo>
                  <a:lnTo>
                    <a:pt x="0" y="0"/>
                  </a:lnTo>
                  <a:lnTo>
                    <a:pt x="216408" y="216407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1688" y="3883152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521708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4521708" y="484631"/>
                  </a:lnTo>
                  <a:lnTo>
                    <a:pt x="4553134" y="478280"/>
                  </a:lnTo>
                  <a:lnTo>
                    <a:pt x="4578810" y="460962"/>
                  </a:lnTo>
                  <a:lnTo>
                    <a:pt x="4596128" y="435286"/>
                  </a:lnTo>
                  <a:lnTo>
                    <a:pt x="4602480" y="403860"/>
                  </a:lnTo>
                  <a:lnTo>
                    <a:pt x="4602480" y="80772"/>
                  </a:lnTo>
                  <a:lnTo>
                    <a:pt x="4596128" y="49345"/>
                  </a:lnTo>
                  <a:lnTo>
                    <a:pt x="4578810" y="23669"/>
                  </a:lnTo>
                  <a:lnTo>
                    <a:pt x="4553134" y="6351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1688" y="3883152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602480" y="80772"/>
                  </a:moveTo>
                  <a:lnTo>
                    <a:pt x="4602480" y="403860"/>
                  </a:lnTo>
                  <a:lnTo>
                    <a:pt x="4596128" y="435286"/>
                  </a:lnTo>
                  <a:lnTo>
                    <a:pt x="4578810" y="460962"/>
                  </a:lnTo>
                  <a:lnTo>
                    <a:pt x="4553134" y="478280"/>
                  </a:lnTo>
                  <a:lnTo>
                    <a:pt x="4521708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4521708" y="0"/>
                  </a:lnTo>
                  <a:lnTo>
                    <a:pt x="4553134" y="6351"/>
                  </a:lnTo>
                  <a:lnTo>
                    <a:pt x="4578810" y="23669"/>
                  </a:lnTo>
                  <a:lnTo>
                    <a:pt x="4596128" y="49345"/>
                  </a:lnTo>
                  <a:lnTo>
                    <a:pt x="4602480" y="8077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17931" y="3941190"/>
            <a:ext cx="4114165" cy="337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300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Разработать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муниципальную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нормативную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правовую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базу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типовых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документов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для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образовательных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организаций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144" y="4483480"/>
            <a:ext cx="5148580" cy="768985"/>
            <a:chOff x="9144" y="4483480"/>
            <a:chExt cx="5148580" cy="768985"/>
          </a:xfrm>
        </p:grpSpPr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4" y="4501895"/>
              <a:ext cx="558546" cy="75057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151" y="4550663"/>
              <a:ext cx="432816" cy="6187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3151" y="4550663"/>
              <a:ext cx="433070" cy="619125"/>
            </a:xfrm>
            <a:custGeom>
              <a:avLst/>
              <a:gdLst/>
              <a:ahLst/>
              <a:cxnLst/>
              <a:rect l="l" t="t" r="r" b="b"/>
              <a:pathLst>
                <a:path w="433070" h="619125">
                  <a:moveTo>
                    <a:pt x="432816" y="0"/>
                  </a:moveTo>
                  <a:lnTo>
                    <a:pt x="432816" y="402336"/>
                  </a:lnTo>
                  <a:lnTo>
                    <a:pt x="216408" y="618744"/>
                  </a:lnTo>
                  <a:lnTo>
                    <a:pt x="0" y="402336"/>
                  </a:lnTo>
                  <a:lnTo>
                    <a:pt x="0" y="0"/>
                  </a:lnTo>
                  <a:lnTo>
                    <a:pt x="216408" y="216408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1688" y="4486655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521708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4521708" y="484632"/>
                  </a:lnTo>
                  <a:lnTo>
                    <a:pt x="4553134" y="478280"/>
                  </a:lnTo>
                  <a:lnTo>
                    <a:pt x="4578810" y="460962"/>
                  </a:lnTo>
                  <a:lnTo>
                    <a:pt x="4596128" y="435286"/>
                  </a:lnTo>
                  <a:lnTo>
                    <a:pt x="4602480" y="403860"/>
                  </a:lnTo>
                  <a:lnTo>
                    <a:pt x="4602480" y="80772"/>
                  </a:lnTo>
                  <a:lnTo>
                    <a:pt x="4596128" y="49345"/>
                  </a:lnTo>
                  <a:lnTo>
                    <a:pt x="4578810" y="23669"/>
                  </a:lnTo>
                  <a:lnTo>
                    <a:pt x="4553134" y="6351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1688" y="4486655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602480" y="80772"/>
                  </a:moveTo>
                  <a:lnTo>
                    <a:pt x="4602480" y="403860"/>
                  </a:lnTo>
                  <a:lnTo>
                    <a:pt x="4596128" y="435286"/>
                  </a:lnTo>
                  <a:lnTo>
                    <a:pt x="4578810" y="460962"/>
                  </a:lnTo>
                  <a:lnTo>
                    <a:pt x="4553134" y="478280"/>
                  </a:lnTo>
                  <a:lnTo>
                    <a:pt x="4521708" y="484632"/>
                  </a:lnTo>
                  <a:lnTo>
                    <a:pt x="0" y="484632"/>
                  </a:lnTo>
                  <a:lnTo>
                    <a:pt x="0" y="0"/>
                  </a:lnTo>
                  <a:lnTo>
                    <a:pt x="4521708" y="0"/>
                  </a:lnTo>
                  <a:lnTo>
                    <a:pt x="4553134" y="6351"/>
                  </a:lnTo>
                  <a:lnTo>
                    <a:pt x="4578810" y="23669"/>
                  </a:lnTo>
                  <a:lnTo>
                    <a:pt x="4596128" y="49345"/>
                  </a:lnTo>
                  <a:lnTo>
                    <a:pt x="4602480" y="8077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17931" y="4545329"/>
            <a:ext cx="4389755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indent="-58419">
              <a:lnSpc>
                <a:spcPts val="1225"/>
              </a:lnSpc>
              <a:spcBef>
                <a:spcPts val="10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Times New Roman"/>
                <a:cs typeface="Times New Roman"/>
              </a:rPr>
              <a:t>Создать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муниципальные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методические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площадки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вопросам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введения</a:t>
            </a:r>
            <a:endParaRPr sz="1100">
              <a:latin typeface="Times New Roman"/>
              <a:cs typeface="Times New Roman"/>
            </a:endParaRPr>
          </a:p>
          <a:p>
            <a:pPr marL="70485">
              <a:lnSpc>
                <a:spcPts val="1225"/>
              </a:lnSpc>
            </a:pPr>
            <a:r>
              <a:rPr sz="1100" spc="-10" dirty="0">
                <a:latin typeface="Times New Roman"/>
                <a:cs typeface="Times New Roman"/>
              </a:rPr>
              <a:t>обновленных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ФГОС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9144" y="5086984"/>
            <a:ext cx="5148580" cy="768985"/>
            <a:chOff x="9144" y="5086984"/>
            <a:chExt cx="5148580" cy="768985"/>
          </a:xfrm>
        </p:grpSpPr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4" y="5105399"/>
              <a:ext cx="558546" cy="75056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151" y="5154167"/>
              <a:ext cx="432816" cy="61874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3151" y="5154167"/>
              <a:ext cx="433070" cy="619125"/>
            </a:xfrm>
            <a:custGeom>
              <a:avLst/>
              <a:gdLst/>
              <a:ahLst/>
              <a:cxnLst/>
              <a:rect l="l" t="t" r="r" b="b"/>
              <a:pathLst>
                <a:path w="433070" h="619125">
                  <a:moveTo>
                    <a:pt x="432816" y="0"/>
                  </a:moveTo>
                  <a:lnTo>
                    <a:pt x="432816" y="402335"/>
                  </a:lnTo>
                  <a:lnTo>
                    <a:pt x="216408" y="618743"/>
                  </a:lnTo>
                  <a:lnTo>
                    <a:pt x="0" y="402335"/>
                  </a:lnTo>
                  <a:lnTo>
                    <a:pt x="0" y="0"/>
                  </a:lnTo>
                  <a:lnTo>
                    <a:pt x="216408" y="216407"/>
                  </a:lnTo>
                  <a:lnTo>
                    <a:pt x="43281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1688" y="5090159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521708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4521708" y="484631"/>
                  </a:lnTo>
                  <a:lnTo>
                    <a:pt x="4553134" y="478280"/>
                  </a:lnTo>
                  <a:lnTo>
                    <a:pt x="4578810" y="460962"/>
                  </a:lnTo>
                  <a:lnTo>
                    <a:pt x="4596128" y="435286"/>
                  </a:lnTo>
                  <a:lnTo>
                    <a:pt x="4602480" y="403859"/>
                  </a:lnTo>
                  <a:lnTo>
                    <a:pt x="4602480" y="80771"/>
                  </a:lnTo>
                  <a:lnTo>
                    <a:pt x="4596128" y="49345"/>
                  </a:lnTo>
                  <a:lnTo>
                    <a:pt x="4578810" y="23669"/>
                  </a:lnTo>
                  <a:lnTo>
                    <a:pt x="4553134" y="6351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1688" y="5090159"/>
              <a:ext cx="4602480" cy="485140"/>
            </a:xfrm>
            <a:custGeom>
              <a:avLst/>
              <a:gdLst/>
              <a:ahLst/>
              <a:cxnLst/>
              <a:rect l="l" t="t" r="r" b="b"/>
              <a:pathLst>
                <a:path w="4602480" h="485139">
                  <a:moveTo>
                    <a:pt x="4602480" y="80771"/>
                  </a:moveTo>
                  <a:lnTo>
                    <a:pt x="4602480" y="403859"/>
                  </a:lnTo>
                  <a:lnTo>
                    <a:pt x="4596128" y="435286"/>
                  </a:lnTo>
                  <a:lnTo>
                    <a:pt x="4578810" y="460962"/>
                  </a:lnTo>
                  <a:lnTo>
                    <a:pt x="4553134" y="478280"/>
                  </a:lnTo>
                  <a:lnTo>
                    <a:pt x="4521708" y="484631"/>
                  </a:lnTo>
                  <a:lnTo>
                    <a:pt x="0" y="484631"/>
                  </a:lnTo>
                  <a:lnTo>
                    <a:pt x="0" y="0"/>
                  </a:lnTo>
                  <a:lnTo>
                    <a:pt x="4521708" y="0"/>
                  </a:lnTo>
                  <a:lnTo>
                    <a:pt x="4553134" y="6351"/>
                  </a:lnTo>
                  <a:lnTo>
                    <a:pt x="4578810" y="23669"/>
                  </a:lnTo>
                  <a:lnTo>
                    <a:pt x="4596128" y="49345"/>
                  </a:lnTo>
                  <a:lnTo>
                    <a:pt x="4602480" y="80771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17931" y="5149341"/>
            <a:ext cx="4199255" cy="3378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30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Обеспечить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проведение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мероприятий ОО,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имеющих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положительный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опыт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введения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ФГОС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пилотном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режиме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9144" y="5690489"/>
            <a:ext cx="5163820" cy="900430"/>
            <a:chOff x="9144" y="5690489"/>
            <a:chExt cx="5163820" cy="900430"/>
          </a:xfrm>
        </p:grpSpPr>
        <p:pic>
          <p:nvPicPr>
            <p:cNvPr id="105" name="object 10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44" y="5711952"/>
              <a:ext cx="589026" cy="87858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151" y="5760720"/>
              <a:ext cx="463296" cy="74676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3151" y="5760720"/>
              <a:ext cx="463550" cy="746760"/>
            </a:xfrm>
            <a:custGeom>
              <a:avLst/>
              <a:gdLst/>
              <a:ahLst/>
              <a:cxnLst/>
              <a:rect l="l" t="t" r="r" b="b"/>
              <a:pathLst>
                <a:path w="463550" h="746759">
                  <a:moveTo>
                    <a:pt x="463296" y="0"/>
                  </a:moveTo>
                  <a:lnTo>
                    <a:pt x="463296" y="515111"/>
                  </a:lnTo>
                  <a:lnTo>
                    <a:pt x="231648" y="746759"/>
                  </a:lnTo>
                  <a:lnTo>
                    <a:pt x="0" y="515111"/>
                  </a:lnTo>
                  <a:lnTo>
                    <a:pt x="0" y="0"/>
                  </a:lnTo>
                  <a:lnTo>
                    <a:pt x="231648" y="231647"/>
                  </a:lnTo>
                  <a:lnTo>
                    <a:pt x="463296" y="0"/>
                  </a:lnTo>
                  <a:close/>
                </a:path>
              </a:pathLst>
            </a:custGeom>
            <a:ln w="6096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6927" y="5693664"/>
              <a:ext cx="4602480" cy="615950"/>
            </a:xfrm>
            <a:custGeom>
              <a:avLst/>
              <a:gdLst/>
              <a:ahLst/>
              <a:cxnLst/>
              <a:rect l="l" t="t" r="r" b="b"/>
              <a:pathLst>
                <a:path w="4602480" h="615950">
                  <a:moveTo>
                    <a:pt x="4499864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4499864" y="615696"/>
                  </a:lnTo>
                  <a:lnTo>
                    <a:pt x="4539793" y="607631"/>
                  </a:lnTo>
                  <a:lnTo>
                    <a:pt x="4572412" y="585638"/>
                  </a:lnTo>
                  <a:lnTo>
                    <a:pt x="4594411" y="553020"/>
                  </a:lnTo>
                  <a:lnTo>
                    <a:pt x="4602480" y="513080"/>
                  </a:lnTo>
                  <a:lnTo>
                    <a:pt x="4602480" y="102616"/>
                  </a:lnTo>
                  <a:lnTo>
                    <a:pt x="4594411" y="62675"/>
                  </a:lnTo>
                  <a:lnTo>
                    <a:pt x="4572412" y="30057"/>
                  </a:lnTo>
                  <a:lnTo>
                    <a:pt x="4539793" y="8064"/>
                  </a:lnTo>
                  <a:lnTo>
                    <a:pt x="4499864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6927" y="5693664"/>
              <a:ext cx="4602480" cy="615950"/>
            </a:xfrm>
            <a:custGeom>
              <a:avLst/>
              <a:gdLst/>
              <a:ahLst/>
              <a:cxnLst/>
              <a:rect l="l" t="t" r="r" b="b"/>
              <a:pathLst>
                <a:path w="4602480" h="615950">
                  <a:moveTo>
                    <a:pt x="4602480" y="102616"/>
                  </a:moveTo>
                  <a:lnTo>
                    <a:pt x="4602480" y="513080"/>
                  </a:lnTo>
                  <a:lnTo>
                    <a:pt x="4594411" y="553020"/>
                  </a:lnTo>
                  <a:lnTo>
                    <a:pt x="4572412" y="585638"/>
                  </a:lnTo>
                  <a:lnTo>
                    <a:pt x="4539793" y="607631"/>
                  </a:lnTo>
                  <a:lnTo>
                    <a:pt x="4499864" y="615696"/>
                  </a:lnTo>
                  <a:lnTo>
                    <a:pt x="0" y="615696"/>
                  </a:lnTo>
                  <a:lnTo>
                    <a:pt x="0" y="0"/>
                  </a:lnTo>
                  <a:lnTo>
                    <a:pt x="4499864" y="0"/>
                  </a:lnTo>
                  <a:lnTo>
                    <a:pt x="4539793" y="8064"/>
                  </a:lnTo>
                  <a:lnTo>
                    <a:pt x="4572412" y="30057"/>
                  </a:lnTo>
                  <a:lnTo>
                    <a:pt x="4594411" y="62675"/>
                  </a:lnTo>
                  <a:lnTo>
                    <a:pt x="4602480" y="102616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33171" y="5673648"/>
            <a:ext cx="4229100" cy="6273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0485" marR="5080" indent="-58419">
              <a:lnSpc>
                <a:spcPct val="86100"/>
              </a:lnSpc>
              <a:spcBef>
                <a:spcPts val="29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Обеспечить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контроль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сопряжения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содержания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внеурочной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10" dirty="0">
                <a:latin typeface="Times New Roman"/>
                <a:cs typeface="Times New Roman"/>
              </a:rPr>
              <a:t> урочной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деятельности,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воспитательной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работы, </a:t>
            </a:r>
            <a:r>
              <a:rPr sz="1100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также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содержания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программ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дополнительного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образования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целью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достижения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планируемых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результатов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5315" y="969010"/>
            <a:ext cx="18059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1F3863"/>
                </a:solidFill>
                <a:latin typeface="Calibri"/>
                <a:cs typeface="Calibri"/>
              </a:rPr>
              <a:t>Ин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р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1F3863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т</a:t>
            </a:r>
            <a:r>
              <a:rPr sz="1600" b="1" spc="5" dirty="0">
                <a:solidFill>
                  <a:srgbClr val="1F3863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ая</a:t>
            </a:r>
            <a:r>
              <a:rPr sz="1600" b="1" spc="-8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1F3863"/>
                </a:solidFill>
                <a:latin typeface="Calibri"/>
                <a:cs typeface="Calibri"/>
              </a:rPr>
              <a:t>ч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ас</a:t>
            </a:r>
            <a:r>
              <a:rPr sz="1600" b="1" spc="-5" dirty="0">
                <a:solidFill>
                  <a:srgbClr val="1F3863"/>
                </a:solidFill>
                <a:latin typeface="Calibri"/>
                <a:cs typeface="Calibri"/>
              </a:rPr>
              <a:t>т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10311" y="1588008"/>
            <a:ext cx="219710" cy="2249805"/>
            <a:chOff x="210311" y="1588008"/>
            <a:chExt cx="219710" cy="2249805"/>
          </a:xfrm>
        </p:grpSpPr>
        <p:pic>
          <p:nvPicPr>
            <p:cNvPr id="113" name="object 11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311" y="1588008"/>
              <a:ext cx="164592" cy="3261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5" y="2234184"/>
              <a:ext cx="164592" cy="32918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5" y="3508247"/>
              <a:ext cx="164592" cy="32918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5" y="2892552"/>
              <a:ext cx="164592" cy="32613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5556503" y="2435351"/>
            <a:ext cx="165100" cy="1140460"/>
            <a:chOff x="5556503" y="2435351"/>
            <a:chExt cx="165100" cy="1140460"/>
          </a:xfrm>
        </p:grpSpPr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56503" y="2435351"/>
              <a:ext cx="164591" cy="32918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56503" y="3246119"/>
              <a:ext cx="164591" cy="329184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661904" y="3072383"/>
            <a:ext cx="153009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2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85156-0A87-442B-B2BF-09FFBA42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71" y="164375"/>
            <a:ext cx="10515600" cy="1463675"/>
          </a:xfrm>
        </p:spPr>
        <p:txBody>
          <a:bodyPr/>
          <a:lstStyle/>
          <a:p>
            <a:pPr algn="ctr"/>
            <a:r>
              <a:rPr lang="ru-RU" dirty="0" smtClean="0"/>
              <a:t>Нормативно-правовое и информационное сопровождение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DCEABF-BF7A-4892-A288-68AE0658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4" y="1489435"/>
            <a:ext cx="3825092" cy="202676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793" t="9977" r="3041"/>
          <a:stretch/>
        </p:blipFill>
        <p:spPr bwMode="auto">
          <a:xfrm>
            <a:off x="5049231" y="3753802"/>
            <a:ext cx="5562600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4093" t="24230" r="29931" b="11347"/>
          <a:stretch/>
        </p:blipFill>
        <p:spPr bwMode="auto">
          <a:xfrm>
            <a:off x="685933" y="3516199"/>
            <a:ext cx="3112514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17959" t="10832" r="16141"/>
          <a:stretch/>
        </p:blipFill>
        <p:spPr bwMode="auto">
          <a:xfrm>
            <a:off x="8277225" y="896212"/>
            <a:ext cx="3914775" cy="297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658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8"/>
            <a:ext cx="12192001" cy="68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12" y="155885"/>
            <a:ext cx="10881801" cy="1065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401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Задачи Учителя </a:t>
            </a:r>
            <a:br>
              <a:rPr lang="ru-RU" sz="3401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401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 формировании 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651154" y="1326507"/>
          <a:ext cx="6513636" cy="54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лево 6"/>
          <p:cNvSpPr/>
          <p:nvPr/>
        </p:nvSpPr>
        <p:spPr>
          <a:xfrm>
            <a:off x="7464165" y="1580430"/>
            <a:ext cx="2879263" cy="112756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cap="all" dirty="0">
                <a:solidFill>
                  <a:srgbClr val="002060"/>
                </a:solidFill>
              </a:rPr>
              <a:t>Урок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7473695" y="3068497"/>
            <a:ext cx="2880850" cy="129749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cap="all" dirty="0">
                <a:solidFill>
                  <a:srgbClr val="002060"/>
                </a:solidFill>
              </a:rPr>
              <a:t>Внеурочная деятельность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473695" y="4724907"/>
            <a:ext cx="2880850" cy="129590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cap="all" dirty="0">
                <a:solidFill>
                  <a:srgbClr val="002060"/>
                </a:solidFill>
              </a:rPr>
              <a:t>Дополнительное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4979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7657" y="270229"/>
            <a:ext cx="8685430" cy="61611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2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Структура учебного процесса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4149382" y="2765607"/>
          <a:ext cx="7369785" cy="62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571724" y="2155328"/>
            <a:ext cx="3212768" cy="112280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1" cap="all" dirty="0">
                <a:solidFill>
                  <a:schemeClr val="bg1"/>
                </a:solidFill>
              </a:rPr>
              <a:t>ПРОБЛЕМЫ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149383" y="2032486"/>
          <a:ext cx="7369784" cy="64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149382" y="4986775"/>
          <a:ext cx="7369785" cy="62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Пятиугольник 17"/>
          <p:cNvSpPr/>
          <p:nvPr/>
        </p:nvSpPr>
        <p:spPr>
          <a:xfrm>
            <a:off x="571724" y="4377109"/>
            <a:ext cx="3212768" cy="1121213"/>
          </a:xfrm>
          <a:prstGeom prst="homePlat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2" cap="all" dirty="0">
                <a:solidFill>
                  <a:schemeClr val="bg1"/>
                </a:solidFill>
              </a:rPr>
              <a:t>ЗАДАЧИ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4149383" y="4253653"/>
          <a:ext cx="7369784" cy="64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884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96331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7.Изучить отличие ФГОС по содержанию в коллективах</a:t>
            </a:r>
          </a:p>
          <a:p>
            <a:r>
              <a:rPr lang="ru-RU" dirty="0" smtClean="0"/>
              <a:t>8.Собрать заявления родителей (3-4 классов)</a:t>
            </a:r>
          </a:p>
          <a:p>
            <a:r>
              <a:rPr lang="ru-RU" dirty="0"/>
              <a:t>9</a:t>
            </a:r>
            <a:r>
              <a:rPr lang="ru-RU" dirty="0" smtClean="0"/>
              <a:t>.Разработать проекты ООП</a:t>
            </a:r>
          </a:p>
          <a:p>
            <a:r>
              <a:rPr lang="ru-RU" dirty="0" smtClean="0"/>
              <a:t>10.Проверить и изменить локальные акты</a:t>
            </a:r>
          </a:p>
          <a:p>
            <a:r>
              <a:rPr lang="ru-RU" dirty="0" smtClean="0"/>
              <a:t>11.Разработать новые локальные акты, должностные инструкции</a:t>
            </a:r>
          </a:p>
          <a:p>
            <a:r>
              <a:rPr lang="ru-RU" dirty="0" smtClean="0"/>
              <a:t>12. Вести мониторинг выпуска разъяснений по ФГОС</a:t>
            </a:r>
          </a:p>
          <a:p>
            <a:r>
              <a:rPr lang="ru-RU" dirty="0" smtClean="0"/>
              <a:t>13.Определиться с набором предметов и уровнем их освоения, а так же родной язык, второй иностранный, ОРКСЭ, ОДНКНР</a:t>
            </a:r>
          </a:p>
          <a:p>
            <a:r>
              <a:rPr lang="ru-RU" dirty="0" smtClean="0"/>
              <a:t>14.Разрабатывать и своевременно размещать на сайте ОО сведения об 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68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24079" y="359164"/>
            <a:ext cx="10152854" cy="7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599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Учитель при формировании ФГ должен: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24115" y="1443995"/>
          <a:ext cx="11767886" cy="490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9" y="2120390"/>
            <a:ext cx="995751" cy="7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2" y="3554462"/>
            <a:ext cx="995751" cy="7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9" y="5101291"/>
            <a:ext cx="995751" cy="7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>
            <a:fillRect/>
          </a:stretch>
        </p:blipFill>
        <p:spPr bwMode="auto">
          <a:xfrm>
            <a:off x="571723" y="1434322"/>
            <a:ext cx="10602292" cy="52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94525" y="9778"/>
            <a:ext cx="10154442" cy="7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599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Федеральный портал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1226" y="638673"/>
            <a:ext cx="6592287" cy="522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1" dirty="0" err="1">
                <a:solidFill>
                  <a:schemeClr val="accent2">
                    <a:lumMod val="75000"/>
                  </a:schemeClr>
                </a:solidFill>
              </a:rPr>
              <a:t>Минпросвещения</a:t>
            </a:r>
            <a:r>
              <a:rPr lang="ru-RU" sz="2801" dirty="0">
                <a:solidFill>
                  <a:schemeClr val="accent2">
                    <a:lumMod val="75000"/>
                  </a:schemeClr>
                </a:solidFill>
              </a:rPr>
              <a:t>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723" y="1313625"/>
            <a:ext cx="10729341" cy="5447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/>
          </a:p>
        </p:txBody>
      </p:sp>
      <p:sp>
        <p:nvSpPr>
          <p:cNvPr id="3" name="Пятиугольник 2"/>
          <p:cNvSpPr/>
          <p:nvPr/>
        </p:nvSpPr>
        <p:spPr>
          <a:xfrm>
            <a:off x="11393176" y="6170097"/>
            <a:ext cx="640013" cy="258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/>
          </a:p>
        </p:txBody>
      </p:sp>
    </p:spTree>
    <p:extLst>
      <p:ext uri="{BB962C8B-B14F-4D97-AF65-F5344CB8AC3E}">
        <p14:creationId xmlns:p14="http://schemas.microsoft.com/office/powerpoint/2010/main" val="3883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3730" r="7722" b="3900"/>
          <a:stretch>
            <a:fillRect/>
          </a:stretch>
        </p:blipFill>
        <p:spPr bwMode="auto">
          <a:xfrm>
            <a:off x="1108508" y="1281862"/>
            <a:ext cx="10980264" cy="54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14448" y="1367621"/>
            <a:ext cx="640013" cy="258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/>
          </a:p>
        </p:txBody>
      </p:sp>
      <p:sp>
        <p:nvSpPr>
          <p:cNvPr id="8" name="Прямоугольник 7"/>
          <p:cNvSpPr/>
          <p:nvPr/>
        </p:nvSpPr>
        <p:spPr>
          <a:xfrm>
            <a:off x="1108508" y="1313625"/>
            <a:ext cx="10816688" cy="5447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94525" y="9778"/>
            <a:ext cx="10154442" cy="7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599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Федеральный портал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1226" y="638673"/>
            <a:ext cx="6592287" cy="522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1" dirty="0" err="1">
                <a:solidFill>
                  <a:schemeClr val="accent2">
                    <a:lumMod val="75000"/>
                  </a:schemeClr>
                </a:solidFill>
              </a:rPr>
              <a:t>Минпросвещения</a:t>
            </a:r>
            <a:r>
              <a:rPr lang="ru-RU" sz="2801" dirty="0">
                <a:solidFill>
                  <a:schemeClr val="accent2">
                    <a:lumMod val="75000"/>
                  </a:schemeClr>
                </a:solidFill>
              </a:rPr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val="10481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7902" y="228938"/>
            <a:ext cx="10152853" cy="7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599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Использование в работе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05795" y="1487674"/>
          <a:ext cx="5115595" cy="156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0668" y="1488318"/>
            <a:ext cx="5188389" cy="1384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1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средства формирования функциональной грамотности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141" y="4734436"/>
            <a:ext cx="3136538" cy="52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1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927915" y="3131927"/>
          <a:ext cx="8955613" cy="355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9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47" y="3316244"/>
            <a:ext cx="624132" cy="47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08" y="4013430"/>
            <a:ext cx="624131" cy="4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1" y="4709026"/>
            <a:ext cx="624132" cy="4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08" y="5363332"/>
            <a:ext cx="624131" cy="47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5" y="6011285"/>
            <a:ext cx="624132" cy="4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88" y="62187"/>
          <a:ext cx="11963312" cy="6227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7190">
                  <a:extLst>
                    <a:ext uri="{9D8B030D-6E8A-4147-A177-3AD203B41FA5}">
                      <a16:colId xmlns:a16="http://schemas.microsoft.com/office/drawing/2014/main" xmlns="" val="3902724813"/>
                    </a:ext>
                  </a:extLst>
                </a:gridCol>
                <a:gridCol w="1168749">
                  <a:extLst>
                    <a:ext uri="{9D8B030D-6E8A-4147-A177-3AD203B41FA5}">
                      <a16:colId xmlns:a16="http://schemas.microsoft.com/office/drawing/2014/main" xmlns="" val="3970153727"/>
                    </a:ext>
                  </a:extLst>
                </a:gridCol>
                <a:gridCol w="2267373">
                  <a:extLst>
                    <a:ext uri="{9D8B030D-6E8A-4147-A177-3AD203B41FA5}">
                      <a16:colId xmlns:a16="http://schemas.microsoft.com/office/drawing/2014/main" xmlns="" val="1286374842"/>
                    </a:ext>
                  </a:extLst>
                </a:gridCol>
              </a:tblGrid>
              <a:tr h="245510">
                <a:tc gridSpan="3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проведения семинаров по Апробации ПРП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409480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2958100719"/>
                  </a:ext>
                </a:extLst>
              </a:tr>
              <a:tr h="62277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истории и обществознанию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18.01.2022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https://youtu.be/wSGGGn6-aOI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4146881945"/>
                  </a:ext>
                </a:extLst>
              </a:tr>
              <a:tr h="63212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Семинар «Обновление содержания общего образования» для участников апробации примерных рабочих программ НОО и ООО предмета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"Иностранный (английский) язык"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01.02.2022</a:t>
                      </a: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https://youtu.be/rtQoFPNpxEk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1390969751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химии и биологии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3932009487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физике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3776724201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 по литературному чтению и русскому языку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947460221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литературе и русскому языку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1648783172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ОБЖ, НОО и ООО по физической культуре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1150170036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 по окружающему миру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05.04.2022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2357807631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учебному модулю “Введение в новейшую историю России”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2996017966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информатике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3782004494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6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Семинар «Обновление содержания общего образования» для участников апробации примерных рабочих программ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географии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27" marR="17627" marT="0" marB="0"/>
                </a:tc>
                <a:extLst>
                  <a:ext uri="{0D108BD9-81ED-4DB2-BD59-A6C34878D82A}">
                    <a16:rowId xmlns:a16="http://schemas.microsoft.com/office/drawing/2014/main" xmlns="" val="3777580153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71912" y="4575624"/>
            <a:ext cx="1953388" cy="179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1"/>
          </a:p>
        </p:txBody>
      </p:sp>
      <p:pic>
        <p:nvPicPr>
          <p:cNvPr id="23611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24" y="4653442"/>
            <a:ext cx="1635764" cy="16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6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0658" y="1998104"/>
            <a:ext cx="11085080" cy="4154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Для участия в апробации участники самостоятельно регистрируются по ссылке </a:t>
            </a:r>
            <a:r>
              <a:rPr lang="ru-RU" sz="2400" dirty="0">
                <a:hlinkClick r:id="rId3"/>
              </a:rPr>
              <a:t>https://forms.yandex.ru/u/61a50913cb348a87afa36f5c/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Далее заполняют 2 анкеты: </a:t>
            </a:r>
            <a:r>
              <a:rPr lang="ru-RU" sz="2400" dirty="0">
                <a:hlinkClick r:id=""/>
              </a:rPr>
              <a:t>https://docs.google.com/forms/d/e/1FAIpQLSegvtDWcCyGKx-eUbzPDVBknPBquuFqxpDXYkprhLQEMTpWZg/viewform</a:t>
            </a:r>
          </a:p>
          <a:p>
            <a:pPr>
              <a:defRPr/>
            </a:pPr>
            <a:r>
              <a:rPr lang="ru-RU" sz="2400" dirty="0">
                <a:hlinkClick r:id=""/>
              </a:rPr>
              <a:t>https://docs.google.com/forms/d/e/1FAIpQLSfQYTXK3EHx50kbW40o7d7eqlRzxdK6gCKPw7PZ7qASGyXQKw/viewform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</a:rPr>
              <a:t>Обратить внимание участников на ввод личных данных участников. Написание почты и </a:t>
            </a:r>
            <a:r>
              <a:rPr lang="ru-RU" sz="2400" dirty="0" err="1">
                <a:solidFill>
                  <a:srgbClr val="FF0000"/>
                </a:solidFill>
              </a:rPr>
              <a:t>фио</a:t>
            </a:r>
            <a:r>
              <a:rPr lang="ru-RU" sz="2400" dirty="0">
                <a:solidFill>
                  <a:srgbClr val="FF0000"/>
                </a:solidFill>
              </a:rPr>
              <a:t> было одинаковым  во всех анкетах.</a:t>
            </a:r>
          </a:p>
          <a:p>
            <a:pPr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571683" y="406807"/>
            <a:ext cx="4615078" cy="3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примерных рабочих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912931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201" y="473201"/>
            <a:ext cx="95904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/>
              <a:t>Использование</a:t>
            </a:r>
            <a:r>
              <a:rPr sz="2200" spc="-90" dirty="0"/>
              <a:t> </a:t>
            </a:r>
            <a:r>
              <a:rPr sz="2200" dirty="0"/>
              <a:t>электронных</a:t>
            </a:r>
            <a:r>
              <a:rPr sz="2200" spc="-65" dirty="0"/>
              <a:t> </a:t>
            </a:r>
            <a:r>
              <a:rPr sz="2200" dirty="0"/>
              <a:t>средств</a:t>
            </a:r>
            <a:r>
              <a:rPr sz="2200" spc="-60" dirty="0"/>
              <a:t> </a:t>
            </a:r>
            <a:r>
              <a:rPr sz="2200" spc="-10" dirty="0"/>
              <a:t>обучения,</a:t>
            </a:r>
            <a:r>
              <a:rPr sz="2200" spc="-30" dirty="0"/>
              <a:t> </a:t>
            </a:r>
            <a:r>
              <a:rPr sz="2200" dirty="0"/>
              <a:t>дистанционных</a:t>
            </a:r>
            <a:r>
              <a:rPr sz="2200" spc="-85" dirty="0"/>
              <a:t> </a:t>
            </a:r>
            <a:r>
              <a:rPr sz="2200" spc="-10" dirty="0"/>
              <a:t>технологий</a:t>
            </a:r>
            <a:endParaRPr sz="2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842772"/>
          <a:ext cx="10515600" cy="5813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285"/>
                <a:gridCol w="6076315"/>
              </a:tblGrid>
              <a:tr h="365760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-2009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(НОО)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-2010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(ООО)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-2021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447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Подробных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655955" marR="476250" indent="572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Требования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содержанию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электронной</a:t>
                      </a:r>
                      <a:r>
                        <a:rPr sz="18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информационно-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2880" marR="179070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8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среде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(ЭИОС)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тех,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кто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учится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дистанционно: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1650" marR="4933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Зафиксировали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различные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sz="18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технологии.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Например,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электронное</a:t>
                      </a:r>
                      <a:r>
                        <a:rPr sz="1800" b="1" spc="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18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дистанционные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sz="1800" b="1" spc="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технологии</a:t>
                      </a:r>
                      <a:r>
                        <a:rPr sz="1800" b="1" spc="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(п.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ФГОС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НОО),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школьники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учатся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использованием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3525" marR="251460" indent="-571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дистанционных</a:t>
                      </a:r>
                      <a:r>
                        <a:rPr sz="18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технологий,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нужно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индивидуальным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авторизованным</a:t>
                      </a:r>
                      <a:r>
                        <a:rPr sz="1800" b="1" spc="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доступом</a:t>
                      </a:r>
                      <a:r>
                        <a:rPr sz="180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ко 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18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ресурсам.</a:t>
                      </a:r>
                      <a:r>
                        <a:rPr sz="18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Причем</a:t>
                      </a:r>
                      <a:r>
                        <a:rPr sz="18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доступ</a:t>
                      </a:r>
                      <a:r>
                        <a:rPr sz="180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должен</a:t>
                      </a:r>
                      <a:r>
                        <a:rPr sz="18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8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800" b="1" spc="1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ОО,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так</a:t>
                      </a:r>
                      <a:r>
                        <a:rPr sz="180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пределами</a:t>
                      </a:r>
                      <a:r>
                        <a:rPr sz="18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(п.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34.4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ФГОС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НОО,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п.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35.4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ООО).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189" marR="112395" indent="137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содержанию</a:t>
                      </a:r>
                      <a:r>
                        <a:rPr sz="18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электронной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информационно-образовательной</a:t>
                      </a:r>
                      <a:r>
                        <a:rPr sz="1800" b="1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среде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(ЭИОС) ОО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61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тех,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кто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учится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дистанционно: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8430" marR="130175" indent="-127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должна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содержать</a:t>
                      </a:r>
                      <a:r>
                        <a:rPr sz="1800" b="1" spc="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дополнительные</a:t>
                      </a:r>
                      <a:r>
                        <a:rPr sz="18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возможности</a:t>
                      </a:r>
                      <a:r>
                        <a:rPr sz="1800" b="1" spc="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сравнению</a:t>
                      </a:r>
                      <a:r>
                        <a:rPr sz="180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обычной</a:t>
                      </a:r>
                      <a:r>
                        <a:rPr sz="18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ИОС.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Например,</a:t>
                      </a:r>
                      <a:r>
                        <a:rPr sz="1800" b="1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формировать</a:t>
                      </a:r>
                      <a:r>
                        <a:rPr sz="1800" b="1" spc="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хранить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электронное</a:t>
                      </a:r>
                      <a:r>
                        <a:rPr sz="1800" b="1" spc="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портфолио</a:t>
                      </a:r>
                      <a:r>
                        <a:rPr sz="1800" b="1" spc="1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(п.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34.4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НОО,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35505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35.4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ООО)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892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1850" y="189611"/>
          <a:ext cx="10515600" cy="2218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Электронное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2296160" algn="l"/>
                        </a:tabLst>
                      </a:pP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Дистанционное	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761236">
                <a:tc>
                  <a:txBody>
                    <a:bodyPr/>
                    <a:lstStyle/>
                    <a:p>
                      <a:pPr marL="308610" marR="3073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предполагает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работу с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информацией,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которая содержится в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базах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данных, и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использование информационных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технологий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для ее обработки и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передачи </a:t>
                      </a:r>
                      <a:r>
                        <a:rPr sz="2000" b="1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учителями</a:t>
                      </a:r>
                      <a:r>
                        <a:rPr sz="20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учениками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12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производится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при помощи информационно- </a:t>
                      </a:r>
                      <a:r>
                        <a:rPr sz="2000" b="1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телекоммуникационной</a:t>
                      </a:r>
                      <a:r>
                        <a:rPr sz="20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сети,</a:t>
                      </a:r>
                      <a:r>
                        <a:rPr sz="2000" b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которую</a:t>
                      </a:r>
                      <a:r>
                        <a:rPr sz="20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учащиеся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учителя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взаимодействуют</a:t>
                      </a:r>
                      <a:r>
                        <a:rPr sz="2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друг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другом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20927" y="2572258"/>
            <a:ext cx="1087247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28015" algn="l"/>
                <a:tab pos="628650" algn="l"/>
              </a:tabLst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закон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29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декабря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2012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года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273-ФЗ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«Об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</a:t>
            </a:r>
            <a:endParaRPr sz="1800">
              <a:latin typeface="Times New Roman"/>
              <a:cs typeface="Times New Roman"/>
            </a:endParaRPr>
          </a:p>
          <a:p>
            <a:pPr marL="536575" marR="245110" indent="-536575">
              <a:lnSpc>
                <a:spcPct val="100000"/>
              </a:lnSpc>
              <a:buFont typeface="Arial MT"/>
              <a:buChar char="•"/>
              <a:tabLst>
                <a:tab pos="536575" algn="l"/>
                <a:tab pos="537210" algn="l"/>
              </a:tabLst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Приказ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просвещения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№115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22.03.2021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«Об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утверждении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осуществления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основным</a:t>
            </a:r>
            <a:endParaRPr sz="1800">
              <a:latin typeface="Times New Roman"/>
              <a:cs typeface="Times New Roman"/>
            </a:endParaRPr>
          </a:p>
          <a:p>
            <a:pPr marL="286385" algn="ctr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общеобразовательным</a:t>
            </a:r>
            <a:r>
              <a:rPr sz="18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программам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—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программам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начального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общего,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основного</a:t>
            </a:r>
            <a:endParaRPr sz="1800">
              <a:latin typeface="Times New Roman"/>
              <a:cs typeface="Times New Roman"/>
            </a:endParaRPr>
          </a:p>
          <a:p>
            <a:pPr marL="286385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среднего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образования»</a:t>
            </a:r>
            <a:endParaRPr sz="1800">
              <a:latin typeface="Times New Roman"/>
              <a:cs typeface="Times New Roman"/>
            </a:endParaRPr>
          </a:p>
          <a:p>
            <a:pPr marL="372110" marR="371475" lvl="1" indent="207010">
              <a:lnSpc>
                <a:spcPct val="100000"/>
              </a:lnSpc>
              <a:buChar char="•"/>
              <a:tabLst>
                <a:tab pos="716915" algn="l"/>
              </a:tabLst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стандарт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начального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образования.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приказом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просвещения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мая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2021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г.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286.</a:t>
            </a:r>
            <a:endParaRPr sz="1800">
              <a:latin typeface="Times New Roman"/>
              <a:cs typeface="Times New Roman"/>
            </a:endParaRPr>
          </a:p>
          <a:p>
            <a:pPr marL="189230" indent="-189865">
              <a:lnSpc>
                <a:spcPct val="100000"/>
              </a:lnSpc>
              <a:buChar char="•"/>
              <a:tabLst>
                <a:tab pos="189865" algn="l"/>
              </a:tabLst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стандарт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основного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образования.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приказом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просвещения</a:t>
            </a:r>
            <a:r>
              <a:rPr sz="1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мая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2021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г.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287.</a:t>
            </a:r>
            <a:endParaRPr sz="1800">
              <a:latin typeface="Times New Roman"/>
              <a:cs typeface="Times New Roman"/>
            </a:endParaRPr>
          </a:p>
          <a:p>
            <a:pPr marL="966469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66469" algn="l"/>
                <a:tab pos="967105" algn="l"/>
              </a:tabLst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СанПин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дистанционного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обучения: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СанПиН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2.2.2./2.4.1340-03</a:t>
            </a:r>
            <a:endParaRPr sz="1800">
              <a:latin typeface="Times New Roman"/>
              <a:cs typeface="Times New Roman"/>
            </a:endParaRPr>
          </a:p>
          <a:p>
            <a:pPr marL="287655" algn="ctr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«Гигиенические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видеодисплейным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терминалам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персональным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электронно-</a:t>
            </a:r>
            <a:endParaRPr sz="1800">
              <a:latin typeface="Times New Roman"/>
              <a:cs typeface="Times New Roman"/>
            </a:endParaRPr>
          </a:p>
          <a:p>
            <a:pPr marL="287655" algn="ctr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вычислительным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машинам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организация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работы»</a:t>
            </a:r>
            <a:endParaRPr sz="1800">
              <a:latin typeface="Times New Roman"/>
              <a:cs typeface="Times New Roman"/>
            </a:endParaRPr>
          </a:p>
          <a:p>
            <a:pPr marL="286385" indent="-286385">
              <a:lnSpc>
                <a:spcPct val="100000"/>
              </a:lnSpc>
              <a:buFont typeface="Arial MT"/>
              <a:buChar char="•"/>
              <a:tabLst>
                <a:tab pos="286385" algn="l"/>
                <a:tab pos="299720" algn="l"/>
              </a:tabLst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СП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2.4.3648-20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«Санитарно-эпидемиологические</a:t>
            </a:r>
            <a:r>
              <a:rPr sz="18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организациям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29718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обучения,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отдыха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оздоровления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детей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молодежи»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2658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864" y="348437"/>
            <a:ext cx="54775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/>
              <a:t>Как</a:t>
            </a:r>
            <a:r>
              <a:rPr sz="2200" spc="-20" dirty="0"/>
              <a:t> </a:t>
            </a:r>
            <a:r>
              <a:rPr sz="2200" spc="-10" dirty="0"/>
              <a:t>организовать</a:t>
            </a:r>
            <a:r>
              <a:rPr sz="2200" spc="-90" dirty="0"/>
              <a:t> </a:t>
            </a:r>
            <a:r>
              <a:rPr sz="2200" dirty="0"/>
              <a:t>дистанционное</a:t>
            </a:r>
            <a:r>
              <a:rPr sz="2200" spc="-70" dirty="0"/>
              <a:t> </a:t>
            </a:r>
            <a:r>
              <a:rPr sz="2200" spc="-10" dirty="0"/>
              <a:t>обучение</a:t>
            </a:r>
            <a:endParaRPr sz="2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738251"/>
          <a:ext cx="10515600" cy="2834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395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Региональный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439035">
                <a:tc>
                  <a:txBody>
                    <a:bodyPr/>
                    <a:lstStyle/>
                    <a:p>
                      <a:pPr marL="98425" marR="90170" indent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Методические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рекомендации</a:t>
                      </a:r>
                      <a:r>
                        <a:rPr sz="1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начального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общего,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общего,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среднего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общего,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среднего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профессионального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18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дополнительных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7834" marR="452755" indent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общеобразовательных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программ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r>
                        <a:rPr sz="18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дистанционных</a:t>
                      </a:r>
                      <a:r>
                        <a:rPr sz="18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технологий.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https://docs.edu.gov.ru/id1792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708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Т.А.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Гайдук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"Организация</a:t>
                      </a:r>
                      <a:r>
                        <a:rPr sz="1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процесса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электронной</a:t>
                      </a:r>
                      <a:r>
                        <a:rPr sz="18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информационно-образовательной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среде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8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организации»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https://iro23.ru/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7005" y="3934459"/>
            <a:ext cx="10144125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76910" algn="just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Заявление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родителей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(законных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представителей)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несовершеннолетнего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дистанционное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обучение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школе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указанием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периода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письменной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гарантией,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заверенной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подписью,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что ребенку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будут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обеспечены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условия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учебного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процесса,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со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ссылкой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личную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ответственность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жизнь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здоровье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ребенка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в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период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дистанционного</a:t>
            </a:r>
            <a:r>
              <a:rPr sz="2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(даже</a:t>
            </a:r>
            <a:r>
              <a:rPr sz="20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если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решение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0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переходе</a:t>
            </a:r>
            <a:r>
              <a:rPr sz="2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школы на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«дистант»</a:t>
            </a:r>
            <a:r>
              <a:rPr sz="20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принято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20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уровне </a:t>
            </a:r>
            <a:r>
              <a:rPr sz="2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местных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властей)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848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489" y="280543"/>
            <a:ext cx="94272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Локальный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акт</a:t>
            </a:r>
            <a:r>
              <a:rPr sz="1700" b="1" spc="-5" dirty="0">
                <a:latin typeface="Times New Roman"/>
                <a:cs typeface="Times New Roman"/>
              </a:rPr>
              <a:t> (приказ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или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положение)</a:t>
            </a:r>
            <a:r>
              <a:rPr sz="1700" b="1" spc="-10" dirty="0">
                <a:latin typeface="Times New Roman"/>
                <a:cs typeface="Times New Roman"/>
              </a:rPr>
              <a:t> об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организации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дистанционного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обучения,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котором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7377" y="460070"/>
            <a:ext cx="91636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" dirty="0">
                <a:latin typeface="Times New Roman"/>
                <a:cs typeface="Times New Roman"/>
              </a:rPr>
              <a:t>регламентирует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порядок</a:t>
            </a:r>
            <a:r>
              <a:rPr sz="1700" b="1" spc="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оказания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учебно-методической</a:t>
            </a:r>
            <a:r>
              <a:rPr sz="1700" b="1" spc="-6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помощи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обучающимся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проведения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180" y="643508"/>
            <a:ext cx="1007999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105"/>
              </a:spcBef>
            </a:pPr>
            <a:r>
              <a:rPr sz="1700" b="1" spc="-20" dirty="0">
                <a:latin typeface="Times New Roman"/>
                <a:cs typeface="Times New Roman"/>
              </a:rPr>
              <a:t>промежуточного</a:t>
            </a:r>
            <a:r>
              <a:rPr sz="1700" b="1" spc="8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25" dirty="0">
                <a:latin typeface="Times New Roman"/>
                <a:cs typeface="Times New Roman"/>
              </a:rPr>
              <a:t> </a:t>
            </a:r>
            <a:r>
              <a:rPr sz="1700" b="1" spc="-30" dirty="0">
                <a:latin typeface="Times New Roman"/>
                <a:cs typeface="Times New Roman"/>
              </a:rPr>
              <a:t>итогового</a:t>
            </a:r>
            <a:r>
              <a:rPr sz="1700" b="1" spc="5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контроля</a:t>
            </a:r>
            <a:r>
              <a:rPr sz="1700" b="1" spc="6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</a:t>
            </a:r>
            <a:r>
              <a:rPr sz="1700" b="1" spc="10" dirty="0">
                <a:latin typeface="Times New Roman"/>
                <a:cs typeface="Times New Roman"/>
              </a:rPr>
              <a:t> всем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учебным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дисциплинам.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Положении</a:t>
            </a:r>
            <a:r>
              <a:rPr sz="1700" b="1" spc="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о</a:t>
            </a:r>
            <a:r>
              <a:rPr sz="1700" b="1" spc="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дистанционном</a:t>
            </a:r>
            <a:endParaRPr sz="1700">
              <a:latin typeface="Times New Roman"/>
              <a:cs typeface="Times New Roman"/>
            </a:endParaRPr>
          </a:p>
          <a:p>
            <a:pPr marL="3810" algn="ctr">
              <a:lnSpc>
                <a:spcPts val="1430"/>
              </a:lnSpc>
            </a:pPr>
            <a:r>
              <a:rPr sz="1700" b="1" spc="-10" dirty="0">
                <a:latin typeface="Times New Roman"/>
                <a:cs typeface="Times New Roman"/>
              </a:rPr>
              <a:t>обучении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необходимо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проверить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реквизиты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нормативных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правовых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актов.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Например,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указать,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что</a:t>
            </a:r>
            <a:endParaRPr sz="1700">
              <a:latin typeface="Times New Roman"/>
              <a:cs typeface="Times New Roman"/>
            </a:endParaRPr>
          </a:p>
          <a:p>
            <a:pPr marL="11430" algn="ctr">
              <a:lnSpc>
                <a:spcPts val="1739"/>
              </a:lnSpc>
            </a:pPr>
            <a:r>
              <a:rPr sz="1700" b="1" spc="-10" dirty="0">
                <a:latin typeface="Times New Roman"/>
                <a:cs typeface="Times New Roman"/>
              </a:rPr>
              <a:t>документ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разработан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соответствии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5" dirty="0">
                <a:latin typeface="Times New Roman"/>
                <a:cs typeface="Times New Roman"/>
              </a:rPr>
              <a:t> СП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2.4.3648–20</a:t>
            </a:r>
            <a:r>
              <a:rPr sz="1700" b="1" spc="-8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СанПиН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1.2.3685–21.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468" y="1185748"/>
            <a:ext cx="9816465" cy="46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65" indent="-227965">
              <a:lnSpc>
                <a:spcPts val="1739"/>
              </a:lnSpc>
              <a:spcBef>
                <a:spcPts val="105"/>
              </a:spcBef>
              <a:buFont typeface="Arial MT"/>
              <a:buChar char="•"/>
              <a:tabLst>
                <a:tab pos="227965" algn="l"/>
                <a:tab pos="24130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Локальный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35" dirty="0">
                <a:latin typeface="Times New Roman"/>
                <a:cs typeface="Times New Roman"/>
              </a:rPr>
              <a:t>акт,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регламентирующий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правила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пользования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электронными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устройствами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здании</a:t>
            </a:r>
            <a:endParaRPr sz="1700">
              <a:latin typeface="Times New Roman"/>
              <a:cs typeface="Times New Roman"/>
            </a:endParaRPr>
          </a:p>
          <a:p>
            <a:pPr marL="3810" algn="ctr">
              <a:lnSpc>
                <a:spcPts val="1739"/>
              </a:lnSpc>
            </a:pP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на</a:t>
            </a:r>
            <a:r>
              <a:rPr sz="1700" b="1" spc="-15" dirty="0">
                <a:latin typeface="Times New Roman"/>
                <a:cs typeface="Times New Roman"/>
              </a:rPr>
              <a:t> территории</a:t>
            </a:r>
            <a:r>
              <a:rPr sz="1700" b="1" spc="4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школы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244" y="1937105"/>
            <a:ext cx="10362565" cy="33762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Школа: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формирует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расписание</a:t>
            </a:r>
            <a:r>
              <a:rPr sz="1700" b="1" spc="-7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занятий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10" dirty="0">
                <a:latin typeface="Times New Roman"/>
                <a:cs typeface="Times New Roman"/>
              </a:rPr>
              <a:t>соответствии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учебным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планом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по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каждому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предмету,</a:t>
            </a:r>
            <a:endParaRPr sz="1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385"/>
              </a:spcBef>
              <a:buFont typeface="Times New Roman"/>
              <a:buChar char="-"/>
              <a:tabLst>
                <a:tab pos="295910" algn="l"/>
                <a:tab pos="29654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информирует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учеников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их </a:t>
            </a:r>
            <a:r>
              <a:rPr sz="1700" b="1" spc="-10" dirty="0">
                <a:latin typeface="Times New Roman"/>
                <a:cs typeface="Times New Roman"/>
              </a:rPr>
              <a:t>родителей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(законных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представителей)</a:t>
            </a:r>
            <a:r>
              <a:rPr sz="1700" b="1" spc="-6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о дистанционном</a:t>
            </a:r>
            <a:r>
              <a:rPr sz="1700" b="1" spc="-6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обучении,</a:t>
            </a:r>
            <a:endParaRPr sz="1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385"/>
              </a:spcBef>
              <a:buFont typeface="Times New Roman"/>
              <a:buChar char="-"/>
              <a:tabLst>
                <a:tab pos="295910" algn="l"/>
                <a:tab pos="296545" algn="l"/>
              </a:tabLst>
            </a:pPr>
            <a:r>
              <a:rPr sz="1700" b="1" dirty="0">
                <a:latin typeface="Times New Roman"/>
                <a:cs typeface="Times New Roman"/>
              </a:rPr>
              <a:t>учитывает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результаты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учебного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процесса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5" dirty="0">
                <a:latin typeface="Times New Roman"/>
                <a:cs typeface="Times New Roman"/>
              </a:rPr>
              <a:t>электронной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форме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(электронное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портфолио).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7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ГЛАВНЫЕ</a:t>
            </a:r>
            <a:r>
              <a:rPr sz="17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ЦИФРЫ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18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часов</a:t>
            </a:r>
            <a:r>
              <a:rPr sz="1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этого</a:t>
            </a:r>
            <a:r>
              <a:rPr sz="17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sz="17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расписании</a:t>
            </a:r>
            <a:r>
              <a:rPr sz="17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должны</a:t>
            </a:r>
            <a:r>
              <a:rPr sz="17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заканчиваться</a:t>
            </a:r>
            <a:r>
              <a:rPr sz="17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дистанционные</a:t>
            </a:r>
            <a:r>
              <a:rPr sz="17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занятия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r>
              <a:rPr sz="17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sz="17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продолжаться</a:t>
            </a:r>
            <a:r>
              <a:rPr sz="17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дистанционный</a:t>
            </a:r>
            <a:r>
              <a:rPr sz="17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урок</a:t>
            </a:r>
            <a:endParaRPr sz="17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600"/>
              </a:lnSpc>
              <a:spcBef>
                <a:spcPts val="98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60</a:t>
            </a:r>
            <a:r>
              <a:rPr sz="1700" b="1" spc="4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процентов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максимальный</a:t>
            </a:r>
            <a:r>
              <a:rPr sz="1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уровень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громкости,</a:t>
            </a:r>
            <a:r>
              <a:rPr sz="1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котором</a:t>
            </a:r>
            <a:r>
              <a:rPr sz="1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можно</a:t>
            </a:r>
            <a:r>
              <a:rPr sz="1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наушники</a:t>
            </a:r>
            <a:r>
              <a:rPr sz="17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1700" b="1" spc="-4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уроке.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835"/>
              </a:lnSpc>
              <a:spcBef>
                <a:spcPts val="330"/>
              </a:spcBef>
            </a:pP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Каждый</a:t>
            </a:r>
            <a:r>
              <a:rPr sz="18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случай</a:t>
            </a:r>
            <a:r>
              <a:rPr sz="18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перевода</a:t>
            </a:r>
            <a:r>
              <a:rPr sz="18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8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дистанционное</a:t>
            </a:r>
            <a:r>
              <a:rPr sz="1800" b="1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обучение</a:t>
            </a:r>
            <a:r>
              <a:rPr sz="18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рассмотрите</a:t>
            </a:r>
            <a:r>
              <a:rPr sz="1800" b="1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внеочередном</a:t>
            </a:r>
            <a:r>
              <a:rPr sz="1800" b="1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заседании</a:t>
            </a:r>
            <a:endParaRPr sz="1800">
              <a:latin typeface="Times New Roman"/>
              <a:cs typeface="Times New Roman"/>
            </a:endParaRPr>
          </a:p>
          <a:p>
            <a:pPr marL="490855" marR="492125" algn="ctr">
              <a:lnSpc>
                <a:spcPct val="70000"/>
              </a:lnSpc>
              <a:spcBef>
                <a:spcPts val="330"/>
              </a:spcBef>
            </a:pP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педсовета</a:t>
            </a:r>
            <a:r>
              <a:rPr sz="18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издайте</a:t>
            </a:r>
            <a:r>
              <a:rPr sz="18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приказ</a:t>
            </a:r>
            <a:r>
              <a:rPr sz="18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</a:t>
            </a:r>
            <a:r>
              <a:rPr sz="18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освоения</a:t>
            </a:r>
            <a:r>
              <a:rPr sz="18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ООП (НОО,</a:t>
            </a:r>
            <a:r>
              <a:rPr sz="18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ООО)</a:t>
            </a:r>
            <a:r>
              <a:rPr sz="18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1800" b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дистанционных</a:t>
            </a:r>
            <a:r>
              <a:rPr sz="1800" b="1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b="1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технологий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50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06776"/>
            <a:ext cx="8534400" cy="4285561"/>
          </a:xfrm>
        </p:spPr>
        <p:txBody>
          <a:bodyPr>
            <a:normAutofit/>
          </a:bodyPr>
          <a:lstStyle/>
          <a:p>
            <a:r>
              <a:rPr lang="ru-RU" dirty="0" smtClean="0"/>
              <a:t>15.Оценить оснащение ОО по трем направлениям : информационно-образовательная среда, материально- технические ресурсы, учебно-методические ресурсы</a:t>
            </a:r>
          </a:p>
          <a:p>
            <a:r>
              <a:rPr lang="ru-RU" dirty="0" smtClean="0"/>
              <a:t>16.Организовать проведение педсовета об изменениях ООП НОО и ООО по ФГОС 2021 года</a:t>
            </a:r>
          </a:p>
          <a:p>
            <a:r>
              <a:rPr lang="ru-RU" dirty="0" smtClean="0"/>
              <a:t>17.Оценить кадровые ресурсы</a:t>
            </a:r>
          </a:p>
          <a:p>
            <a:r>
              <a:rPr lang="ru-RU" dirty="0" smtClean="0"/>
              <a:t>18.Составить учебные планы</a:t>
            </a:r>
          </a:p>
          <a:p>
            <a:r>
              <a:rPr lang="ru-RU" dirty="0" smtClean="0"/>
              <a:t>19.Разработать проект новой программы воспитания и календарного плана воспитательной работы</a:t>
            </a:r>
          </a:p>
          <a:p>
            <a:r>
              <a:rPr lang="ru-RU" dirty="0" smtClean="0"/>
              <a:t>20.Провести родительские собрания для 2-4 классов и 1 и 5 классов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889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06754"/>
            <a:ext cx="10367010" cy="387032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200" b="1" dirty="0">
                <a:latin typeface="Times New Roman"/>
                <a:cs typeface="Times New Roman"/>
              </a:rPr>
              <a:t>Электронные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образовательные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ресурсы</a:t>
            </a:r>
            <a:endParaRPr sz="2200">
              <a:latin typeface="Times New Roman"/>
              <a:cs typeface="Times New Roman"/>
            </a:endParaRPr>
          </a:p>
          <a:p>
            <a:pPr marL="241300" marR="10795" indent="-228600" algn="just">
              <a:lnSpc>
                <a:spcPct val="90000"/>
              </a:lnSpc>
              <a:spcBef>
                <a:spcPts val="15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Требования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СанПин</a:t>
            </a:r>
            <a:r>
              <a:rPr sz="2800" b="1" dirty="0">
                <a:latin typeface="Times New Roman"/>
                <a:cs typeface="Times New Roman"/>
              </a:rPr>
              <a:t> к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организации</a:t>
            </a:r>
            <a:r>
              <a:rPr sz="2800" b="1" spc="6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дистанционного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обучения: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СанПиН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2.2.2./2.4.1340-03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«Гигиенические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требования </a:t>
            </a:r>
            <a:r>
              <a:rPr sz="2800" b="1" dirty="0">
                <a:latin typeface="Times New Roman"/>
                <a:cs typeface="Times New Roman"/>
              </a:rPr>
              <a:t>к </a:t>
            </a:r>
            <a:r>
              <a:rPr sz="2800" b="1" spc="-10" dirty="0">
                <a:latin typeface="Times New Roman"/>
                <a:cs typeface="Times New Roman"/>
              </a:rPr>
              <a:t>видеодисплейным </a:t>
            </a:r>
            <a:r>
              <a:rPr sz="2800" b="1" spc="-5" dirty="0">
                <a:latin typeface="Times New Roman"/>
                <a:cs typeface="Times New Roman"/>
              </a:rPr>
              <a:t>терминалам </a:t>
            </a:r>
            <a:r>
              <a:rPr sz="2800" b="1" dirty="0">
                <a:latin typeface="Times New Roman"/>
                <a:cs typeface="Times New Roman"/>
              </a:rPr>
              <a:t>и персональным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электронно-вычислительным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машинам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и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организация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работы»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894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Требования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СП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2.4.3648-20</a:t>
            </a:r>
            <a:r>
              <a:rPr sz="2800" b="1" dirty="0">
                <a:latin typeface="Times New Roman"/>
                <a:cs typeface="Times New Roman"/>
              </a:rPr>
              <a:t> «Санитарно-эпидемиологические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требования </a:t>
            </a:r>
            <a:r>
              <a:rPr sz="2800" b="1" spc="5" dirty="0">
                <a:latin typeface="Times New Roman"/>
                <a:cs typeface="Times New Roman"/>
              </a:rPr>
              <a:t>к </a:t>
            </a:r>
            <a:r>
              <a:rPr sz="2800" b="1" dirty="0">
                <a:latin typeface="Times New Roman"/>
                <a:cs typeface="Times New Roman"/>
              </a:rPr>
              <a:t>организациям </a:t>
            </a:r>
            <a:r>
              <a:rPr sz="2800" b="1" spc="-5" dirty="0">
                <a:latin typeface="Times New Roman"/>
                <a:cs typeface="Times New Roman"/>
              </a:rPr>
              <a:t>воспитания </a:t>
            </a:r>
            <a:r>
              <a:rPr sz="2800" b="1" spc="5" dirty="0">
                <a:latin typeface="Times New Roman"/>
                <a:cs typeface="Times New Roman"/>
              </a:rPr>
              <a:t>и </a:t>
            </a:r>
            <a:r>
              <a:rPr sz="2800" b="1" spc="-10" dirty="0">
                <a:latin typeface="Times New Roman"/>
                <a:cs typeface="Times New Roman"/>
              </a:rPr>
              <a:t>обучения, </a:t>
            </a:r>
            <a:r>
              <a:rPr sz="2800" b="1" spc="-25" dirty="0">
                <a:latin typeface="Times New Roman"/>
                <a:cs typeface="Times New Roman"/>
              </a:rPr>
              <a:t>отдыха </a:t>
            </a:r>
            <a:r>
              <a:rPr sz="2800" b="1" spc="5" dirty="0">
                <a:latin typeface="Times New Roman"/>
                <a:cs typeface="Times New Roman"/>
              </a:rPr>
              <a:t>и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оздоровления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детей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15" dirty="0">
                <a:latin typeface="Times New Roman"/>
                <a:cs typeface="Times New Roman"/>
              </a:rPr>
              <a:t> молодежи»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4395851"/>
          <a:ext cx="10515600" cy="155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1554454">
                <a:tc>
                  <a:txBody>
                    <a:bodyPr/>
                    <a:lstStyle/>
                    <a:p>
                      <a:pPr marL="1012825" marR="639445" indent="-360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огич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работники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Учащиеся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42035" marR="1026794" indent="-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Родители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2400" b="1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ые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79450" marR="666750" algn="ctr">
                        <a:lnSpc>
                          <a:spcPct val="100000"/>
                        </a:lnSpc>
                      </a:pP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ав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и) 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учащихся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86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3286" y="215772"/>
          <a:ext cx="11572875" cy="6389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130"/>
                <a:gridCol w="2903220"/>
                <a:gridCol w="6105525"/>
              </a:tblGrid>
              <a:tr h="249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ивная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7475" algn="ctr">
                        <a:lnSpc>
                          <a:spcPct val="107600"/>
                        </a:lnSpc>
                        <a:spcBef>
                          <a:spcPts val="14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Можно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использовать,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доска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соответствовала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гигиеническим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требованиям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35255" algn="ctr">
                        <a:lnSpc>
                          <a:spcPct val="107300"/>
                        </a:lnSpc>
                        <a:spcBef>
                          <a:spcPts val="14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Уточнили требования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размеру,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состоянию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размещению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интерактивной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доски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spc="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</a:rPr>
                        <a:t>п. </a:t>
                      </a:r>
                      <a:r>
                        <a:rPr sz="1200" b="1" spc="-285" dirty="0">
                          <a:solidFill>
                            <a:srgbClr val="0462C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2.4.4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2"/>
                        </a:rPr>
                        <a:t>).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  <a:hlinkClick r:id="rId2"/>
                        </a:rPr>
                        <a:t>Например,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  <a:hlinkClick r:id="rId2"/>
                        </a:rPr>
                        <a:t>диагональ 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2"/>
                        </a:rPr>
                        <a:t>такой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  <a:hlinkClick r:id="rId2"/>
                        </a:rPr>
                        <a:t>доски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  <a:hlinkClick r:id="rId2"/>
                        </a:rPr>
                        <a:t>должна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2"/>
                        </a:rPr>
                        <a:t>быть</a:t>
                      </a:r>
                      <a:r>
                        <a:rPr sz="1200" b="1" spc="5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2"/>
                        </a:rPr>
                        <a:t>не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  <a:hlinkClick r:id="rId2"/>
                        </a:rPr>
                        <a:t>менее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2"/>
                        </a:rPr>
                        <a:t>165,1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  <a:hlinkClick r:id="rId2"/>
                        </a:rPr>
                        <a:t> см. Ее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  <a:hlinkClick r:id="rId2"/>
                        </a:rPr>
                        <a:t>нужно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расположить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 центру фронтальной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стены классного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помещения.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Активная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поверхность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доски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должна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матовой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79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Компьютер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заменяющие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гаджеты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норм.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работе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090" marR="76200" algn="ctr">
                        <a:lnSpc>
                          <a:spcPts val="156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компьюте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  <a:hlinkClick r:id="rId3"/>
                        </a:rPr>
                        <a:t>ром определяли 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3"/>
                        </a:rPr>
                        <a:t>по </a:t>
                      </a:r>
                      <a:r>
                        <a:rPr sz="12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СанПиН </a:t>
                      </a:r>
                      <a:r>
                        <a:rPr sz="1200" b="1" spc="-285" dirty="0">
                          <a:solidFill>
                            <a:srgbClr val="0462C1"/>
                          </a:solidFill>
                          <a:latin typeface="Times New Roman"/>
                          <a:cs typeface="Times New Roman"/>
                          <a:hlinkClick r:id="rId3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2.2.2/2.4.1340–03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Установили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минимальный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размер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компьютера,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планшета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ноутбука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п.</a:t>
                      </a:r>
                      <a:r>
                        <a:rPr sz="1200" b="1" u="heavy" spc="-2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2.4.5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Запретили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мониторы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электронно-лучевой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трубкой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п.</a:t>
                      </a:r>
                      <a:r>
                        <a:rPr sz="1200" b="1" u="heavy" spc="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2.4.5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).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Разрешили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145" marR="122555" algn="ctr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ноутбуки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начальной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школе,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есть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дополнительная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клавиатура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п.</a:t>
                      </a:r>
                      <a:r>
                        <a:rPr sz="1200" b="1" u="heavy" spc="-3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3.5.4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Гимнастика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глаз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физкультминутки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24255" marR="134620" indent="-875665">
                        <a:lnSpc>
                          <a:spcPct val="1067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Делали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рекомендованные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комплексы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упражнений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Рекомендованные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комплексы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отменили.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Упражнения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могут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любыми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усмотрение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педагога.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Установили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зависимость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временем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гимнастики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глаз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гаджетов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6"/>
                        </a:rPr>
                        <a:t>п. 2.10.2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81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наушников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3990" marR="165100" algn="ctr">
                        <a:lnSpc>
                          <a:spcPct val="106700"/>
                        </a:lnSpc>
                        <a:spcBef>
                          <a:spcPts val="165"/>
                        </a:spcBef>
                      </a:pPr>
                      <a:r>
                        <a:rPr sz="1200" b="1" spc="-114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ана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вал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мал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ное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вр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емя  непрерывного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зависимости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59385" indent="-6350" algn="ctr">
                        <a:lnSpc>
                          <a:spcPct val="106700"/>
                        </a:lnSpc>
                        <a:spcBef>
                          <a:spcPts val="16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Разрешили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необходимости.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Определили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допустимый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уровень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громкости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непрерывного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–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одно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всех –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более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spc="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</a:rPr>
                        <a:t>п.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7"/>
                        </a:rPr>
                        <a:t>3.5.10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7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8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Дезинфекция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норм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надо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дезинфицировать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после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дня.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Утвердили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перечень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способы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дезинфекции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8"/>
                        </a:rPr>
                        <a:t>п.</a:t>
                      </a:r>
                      <a:r>
                        <a:rPr sz="1200" b="1" u="heavy" spc="-2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8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8"/>
                        </a:rPr>
                        <a:t>3.5.14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879220">
                <a:tc>
                  <a:txBody>
                    <a:bodyPr/>
                    <a:lstStyle/>
                    <a:p>
                      <a:pPr marL="551180" marR="194945" indent="-347980">
                        <a:lnSpc>
                          <a:spcPct val="1067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электронными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средствами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21590" indent="-635" algn="ctr">
                        <a:lnSpc>
                          <a:spcPct val="1075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Продолжительность непрерывного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применения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зависела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вида устройства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класса,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учится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ребенок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126364" indent="97155" algn="just">
                        <a:lnSpc>
                          <a:spcPct val="1075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Отменили зависимость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между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видом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устройства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нормами непрерывной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работы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нем.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Иначе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распределили детей, чтобы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уменьшить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нормы нагрузки для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тех,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кто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помладше.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Определили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общую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ЭСО на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уроке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</a:rPr>
                        <a:t>п.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476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6"/>
                        </a:rPr>
                        <a:t>2.10.2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6"/>
                        </a:rPr>
                        <a:t>,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  <a:hlinkClick r:id="rId6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п.</a:t>
                      </a:r>
                      <a:r>
                        <a:rPr sz="1200" b="1" u="heavy" spc="-2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3.5.9</a:t>
                      </a:r>
                      <a:r>
                        <a:rPr sz="1200" b="1" dirty="0">
                          <a:latin typeface="Times New Roman"/>
                          <a:cs typeface="Times New Roman"/>
                          <a:hlinkClick r:id="rId6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81596">
                <a:tc>
                  <a:txBody>
                    <a:bodyPr/>
                    <a:lstStyle/>
                    <a:p>
                      <a:pPr marL="115570" marR="58419" indent="-52069">
                        <a:lnSpc>
                          <a:spcPct val="1067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мобильных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связи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целей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норм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Ввели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запрет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spc="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0"/>
                        </a:rPr>
                        <a:t>п.</a:t>
                      </a:r>
                      <a:r>
                        <a:rPr sz="1200" b="1" u="heavy" spc="-1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0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0"/>
                        </a:rPr>
                        <a:t>3.5.3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80415">
                <a:tc>
                  <a:txBody>
                    <a:bodyPr/>
                    <a:lstStyle/>
                    <a:p>
                      <a:pPr marL="487045" marR="295910" indent="-182880">
                        <a:lnSpc>
                          <a:spcPct val="106700"/>
                        </a:lnSpc>
                        <a:spcBef>
                          <a:spcPts val="17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Расстояние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учеником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экраном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компьютера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см.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для планшета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Снизили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Определили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допустимый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угол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наклона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планшета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30°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п.</a:t>
                      </a:r>
                      <a:r>
                        <a:rPr sz="1200" b="1" u="heavy" spc="-2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 </a:t>
                      </a:r>
                      <a:r>
                        <a:rPr sz="12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3.5.7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6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511" y="222326"/>
            <a:ext cx="11180445" cy="22186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7015" marR="246379" indent="3175" algn="ctr">
              <a:lnSpc>
                <a:spcPct val="94200"/>
              </a:lnSpc>
              <a:spcBef>
                <a:spcPts val="270"/>
              </a:spcBef>
            </a:pPr>
            <a:r>
              <a:rPr sz="2400" b="1" dirty="0">
                <a:latin typeface="Times New Roman"/>
                <a:cs typeface="Times New Roman"/>
              </a:rPr>
              <a:t>Санитарные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правила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внесли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масштабные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изменения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работу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школы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гаджетами. </a:t>
            </a:r>
            <a:r>
              <a:rPr sz="2400" b="1" dirty="0">
                <a:latin typeface="Times New Roman"/>
                <a:cs typeface="Times New Roman"/>
              </a:rPr>
              <a:t>Электронные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средства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обучения</a:t>
            </a:r>
            <a:r>
              <a:rPr sz="2400" b="1" spc="-5" dirty="0">
                <a:latin typeface="Times New Roman"/>
                <a:cs typeface="Times New Roman"/>
              </a:rPr>
              <a:t> (ЭСО)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разрешили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применять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каждом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уроке,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но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запретили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смартфоны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indent="-7620" algn="ctr">
              <a:lnSpc>
                <a:spcPts val="2590"/>
              </a:lnSpc>
              <a:spcBef>
                <a:spcPts val="1215"/>
              </a:spcBef>
            </a:pPr>
            <a:r>
              <a:rPr sz="2400" b="1" spc="-5" dirty="0">
                <a:latin typeface="Times New Roman"/>
                <a:cs typeface="Times New Roman"/>
              </a:rPr>
              <a:t>Предупредить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педагогов,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что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больше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нельзя </a:t>
            </a:r>
            <a:r>
              <a:rPr sz="2400" b="1" spc="-20" dirty="0">
                <a:latin typeface="Times New Roman"/>
                <a:cs typeface="Times New Roman"/>
              </a:rPr>
              <a:t>использовать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смартфоны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для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образовательных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целей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(п.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3.5.3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СП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2.4.3648–20).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Раньше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школы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самостоятельно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принимали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такое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решение.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5" y="2496311"/>
            <a:ext cx="11234928" cy="3133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6206" y="5656579"/>
            <a:ext cx="11171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33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Запрет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смартфоны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распространяется на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остальные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электронные средства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обучения.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Наоборот,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теперь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рекомендуют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удобные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гаджеты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хорошим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разрешением,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со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съемной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клавиатурой.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951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191" y="364997"/>
            <a:ext cx="5563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Электронные</a:t>
            </a:r>
            <a:r>
              <a:rPr spc="-55" dirty="0"/>
              <a:t> </a:t>
            </a:r>
            <a:r>
              <a:rPr spc="-15" dirty="0"/>
              <a:t>образовательные</a:t>
            </a:r>
            <a:r>
              <a:rPr dirty="0"/>
              <a:t> </a:t>
            </a:r>
            <a:r>
              <a:rPr spc="-5" dirty="0"/>
              <a:t>ресурсы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059" y="758190"/>
            <a:ext cx="11579225" cy="183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ПРИКАЗ</a:t>
            </a:r>
            <a:endParaRPr sz="1800">
              <a:latin typeface="Times New Roman"/>
              <a:cs typeface="Times New Roman"/>
            </a:endParaRPr>
          </a:p>
          <a:p>
            <a:pPr marL="838835">
              <a:lnSpc>
                <a:spcPts val="1510"/>
              </a:lnSpc>
            </a:pP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соблюдении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требований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санитарных</a:t>
            </a:r>
            <a:r>
              <a:rPr sz="1800" b="1" spc="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правил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работе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электронными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средствами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  <a:p>
            <a:pPr marL="930275">
              <a:lnSpc>
                <a:spcPts val="1510"/>
              </a:lnSpc>
              <a:tabLst>
                <a:tab pos="1374775" algn="l"/>
                <a:tab pos="2692400" algn="l"/>
                <a:tab pos="4027804" algn="l"/>
                <a:tab pos="4887595" algn="l"/>
                <a:tab pos="5384165" algn="l"/>
                <a:tab pos="6710680" algn="l"/>
                <a:tab pos="10168255" algn="l"/>
                <a:tab pos="11454765" algn="l"/>
              </a:tabLst>
            </a:pP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ни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х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ав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л	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П	</a:t>
            </a:r>
            <a:r>
              <a:rPr sz="1800" spc="10" dirty="0">
                <a:latin typeface="Times New Roman"/>
                <a:cs typeface="Times New Roman"/>
              </a:rPr>
              <a:t>2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4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3</a:t>
            </a:r>
            <a:r>
              <a:rPr sz="1800" spc="10" dirty="0">
                <a:latin typeface="Times New Roman"/>
                <a:cs typeface="Times New Roman"/>
              </a:rPr>
              <a:t>6</a:t>
            </a:r>
            <a:r>
              <a:rPr sz="1800" spc="-15" dirty="0">
                <a:latin typeface="Times New Roman"/>
                <a:cs typeface="Times New Roman"/>
              </a:rPr>
              <a:t>4</a:t>
            </a:r>
            <a:r>
              <a:rPr sz="1800" spc="10" dirty="0">
                <a:latin typeface="Times New Roman"/>
                <a:cs typeface="Times New Roman"/>
              </a:rPr>
              <a:t>8–</a:t>
            </a:r>
            <a:r>
              <a:rPr sz="1800" spc="-1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0	</a:t>
            </a:r>
            <a:r>
              <a:rPr sz="1800" spc="-60" dirty="0">
                <a:latin typeface="Times New Roman"/>
                <a:cs typeface="Times New Roman"/>
              </a:rPr>
              <a:t>«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э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ич</a:t>
            </a:r>
            <a:r>
              <a:rPr sz="1800" spc="4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800" spc="-5" dirty="0">
                <a:latin typeface="Times New Roman"/>
                <a:cs typeface="Times New Roman"/>
              </a:rPr>
              <a:t>организациям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обучения,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отдыха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оздоровления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молодежи»</a:t>
            </a: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ю:</a:t>
            </a:r>
            <a:endParaRPr sz="1800">
              <a:latin typeface="Times New Roman"/>
              <a:cs typeface="Times New Roman"/>
            </a:endParaRPr>
          </a:p>
          <a:p>
            <a:pPr marL="835660" indent="-308610">
              <a:lnSpc>
                <a:spcPts val="1835"/>
              </a:lnSpc>
              <a:spcBef>
                <a:spcPts val="860"/>
              </a:spcBef>
              <a:buAutoNum type="arabicPeriod"/>
              <a:tabLst>
                <a:tab pos="835660" algn="l"/>
                <a:tab pos="836294" algn="l"/>
                <a:tab pos="2292985" algn="l"/>
                <a:tab pos="3310890" algn="l"/>
                <a:tab pos="4262755" algn="l"/>
                <a:tab pos="5996940" algn="l"/>
                <a:tab pos="7204075" algn="l"/>
                <a:tab pos="7951470" algn="l"/>
                <a:tab pos="8765540" algn="l"/>
                <a:tab pos="9137650" algn="l"/>
                <a:tab pos="9917430" algn="l"/>
                <a:tab pos="10153015" algn="l"/>
              </a:tabLst>
            </a:pPr>
            <a:r>
              <a:rPr sz="1800" spc="-15" dirty="0">
                <a:latin typeface="Times New Roman"/>
                <a:cs typeface="Times New Roman"/>
              </a:rPr>
              <a:t>Организовать	</a:t>
            </a:r>
            <a:r>
              <a:rPr sz="1800" spc="-10" dirty="0">
                <a:latin typeface="Times New Roman"/>
                <a:cs typeface="Times New Roman"/>
              </a:rPr>
              <a:t>изучение	членами	</a:t>
            </a:r>
            <a:r>
              <a:rPr sz="1800" spc="-15" dirty="0">
                <a:latin typeface="Times New Roman"/>
                <a:cs typeface="Times New Roman"/>
              </a:rPr>
              <a:t>педагогического	</a:t>
            </a:r>
            <a:r>
              <a:rPr sz="1800" spc="-25" dirty="0">
                <a:latin typeface="Times New Roman"/>
                <a:cs typeface="Times New Roman"/>
              </a:rPr>
              <a:t>коллектива	</a:t>
            </a:r>
            <a:r>
              <a:rPr sz="1800" dirty="0">
                <a:latin typeface="Times New Roman"/>
                <a:cs typeface="Times New Roman"/>
              </a:rPr>
              <a:t>новых	</a:t>
            </a:r>
            <a:r>
              <a:rPr sz="1800" spc="-5" dirty="0">
                <a:latin typeface="Times New Roman"/>
                <a:cs typeface="Times New Roman"/>
              </a:rPr>
              <a:t>правил	по	работе	</a:t>
            </a: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10" dirty="0">
                <a:latin typeface="Times New Roman"/>
                <a:cs typeface="Times New Roman"/>
              </a:rPr>
              <a:t>электронными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  <a:tabLst>
                <a:tab pos="4236085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средствами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обучения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срок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______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_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(отв.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_______________,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заместитель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директора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УВР).</a:t>
            </a:r>
            <a:endParaRPr sz="1800">
              <a:latin typeface="Times New Roman"/>
              <a:cs typeface="Times New Roman"/>
            </a:endParaRPr>
          </a:p>
          <a:p>
            <a:pPr marL="698500" indent="-229235">
              <a:lnSpc>
                <a:spcPts val="1835"/>
              </a:lnSpc>
              <a:buAutoNum type="arabicPeriod" startAt="2"/>
              <a:tabLst>
                <a:tab pos="69913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12" y="2486914"/>
            <a:ext cx="1111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2088514" algn="l"/>
                <a:tab pos="3542665" algn="l"/>
                <a:tab pos="5814060" algn="l"/>
                <a:tab pos="7567295" algn="l"/>
                <a:tab pos="9143365" algn="l"/>
                <a:tab pos="10201275" algn="l"/>
              </a:tabLst>
            </a:pPr>
            <a:r>
              <a:rPr sz="1800" spc="-5" dirty="0">
                <a:latin typeface="Times New Roman"/>
                <a:cs typeface="Times New Roman"/>
              </a:rPr>
              <a:t>2.1	</a:t>
            </a:r>
            <a:r>
              <a:rPr sz="1800" spc="-20" dirty="0">
                <a:latin typeface="Times New Roman"/>
                <a:cs typeface="Times New Roman"/>
              </a:rPr>
              <a:t>соблюдение	</a:t>
            </a:r>
            <a:r>
              <a:rPr sz="1800" spc="-10" dirty="0">
                <a:latin typeface="Times New Roman"/>
                <a:cs typeface="Times New Roman"/>
              </a:rPr>
              <a:t>нормативов	</a:t>
            </a:r>
            <a:r>
              <a:rPr sz="1800" spc="-5" dirty="0">
                <a:latin typeface="Times New Roman"/>
                <a:cs typeface="Times New Roman"/>
              </a:rPr>
              <a:t>продолжительности	</a:t>
            </a:r>
            <a:r>
              <a:rPr sz="1800" spc="-10" dirty="0">
                <a:latin typeface="Times New Roman"/>
                <a:cs typeface="Times New Roman"/>
              </a:rPr>
              <a:t>использования	электронных	</a:t>
            </a:r>
            <a:r>
              <a:rPr sz="1800" spc="-5" dirty="0">
                <a:latin typeface="Times New Roman"/>
                <a:cs typeface="Times New Roman"/>
              </a:rPr>
              <a:t>средств	</a:t>
            </a:r>
            <a:r>
              <a:rPr sz="1800" spc="-20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2678633"/>
            <a:ext cx="641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0705" algn="l"/>
              </a:tabLst>
            </a:pPr>
            <a:r>
              <a:rPr sz="1800" spc="-5" dirty="0">
                <a:latin typeface="Times New Roman"/>
                <a:cs typeface="Times New Roman"/>
              </a:rPr>
              <a:t>(отв.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заместители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директора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УВР);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612" y="2871342"/>
            <a:ext cx="1111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1670685" algn="l"/>
                <a:tab pos="3082290" algn="l"/>
                <a:tab pos="4524375" algn="l"/>
                <a:tab pos="5993765" algn="l"/>
                <a:tab pos="6679565" algn="l"/>
                <a:tab pos="7609840" algn="l"/>
                <a:tab pos="8622030" algn="l"/>
                <a:tab pos="9094470" algn="l"/>
                <a:tab pos="9676765" algn="l"/>
                <a:tab pos="11047095" algn="l"/>
              </a:tabLst>
            </a:pPr>
            <a:r>
              <a:rPr sz="1800" spc="-15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2	</a:t>
            </a:r>
            <a:r>
              <a:rPr sz="1800" spc="-30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д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ф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30" dirty="0">
                <a:latin typeface="Times New Roman"/>
                <a:cs typeface="Times New Roman"/>
              </a:rPr>
              <a:t>э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7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2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1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жд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д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	(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3063366"/>
            <a:ext cx="321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заместитель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директора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АХР);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612" y="3255390"/>
            <a:ext cx="1111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2.3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отключение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электронных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средств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обучения,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завершении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учебных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занятий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(отв.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дежурный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администратор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059" y="3447110"/>
            <a:ext cx="3906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утвержденному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графику дежурства);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612" y="3639692"/>
            <a:ext cx="1111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  <a:tab pos="1817370" algn="l"/>
                <a:tab pos="2051685" algn="l"/>
                <a:tab pos="3234690" algn="l"/>
                <a:tab pos="4371975" algn="l"/>
                <a:tab pos="5704205" algn="l"/>
                <a:tab pos="6174105" algn="l"/>
                <a:tab pos="7704455" algn="l"/>
                <a:tab pos="9030335" algn="l"/>
                <a:tab pos="10192385" algn="l"/>
                <a:tab pos="10448290" algn="l"/>
              </a:tabLst>
            </a:pPr>
            <a:r>
              <a:rPr sz="1800" spc="-15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4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с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ом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6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жн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й	д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ф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5" dirty="0">
                <a:latin typeface="Times New Roman"/>
                <a:cs typeface="Times New Roman"/>
              </a:rPr>
              <a:t>з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омл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и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059" y="3831717"/>
            <a:ext cx="8004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напряжения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мышц тела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середине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урока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продолжительностью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10" dirty="0">
                <a:latin typeface="Times New Roman"/>
                <a:cs typeface="Times New Roman"/>
              </a:rPr>
              <a:t>менее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мин.;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612" y="4023436"/>
            <a:ext cx="11114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2.5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проверку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имеющихся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средств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электронного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обучения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требования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2.4.3648–20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предоставлением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3059" y="4216145"/>
            <a:ext cx="750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3540" algn="l"/>
              </a:tabLst>
            </a:pPr>
            <a:r>
              <a:rPr sz="1800" dirty="0">
                <a:latin typeface="Times New Roman"/>
                <a:cs typeface="Times New Roman"/>
              </a:rPr>
              <a:t>отчета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___________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(отв. </a:t>
            </a:r>
            <a:r>
              <a:rPr sz="1800" spc="10" dirty="0">
                <a:latin typeface="Times New Roman"/>
                <a:cs typeface="Times New Roman"/>
              </a:rPr>
              <a:t>______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заместитель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директора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АХР);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612" y="4408170"/>
            <a:ext cx="1111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2.6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ознакомление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участников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отношений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требованиями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характеристикам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электронных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059" y="4600194"/>
            <a:ext cx="1157605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  <a:tabLst>
                <a:tab pos="6264910" algn="l"/>
                <a:tab pos="826008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ресурсов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порядком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использования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10" dirty="0">
                <a:latin typeface="Times New Roman"/>
                <a:cs typeface="Times New Roman"/>
              </a:rPr>
              <a:t>_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Times New Roman"/>
                <a:cs typeface="Times New Roman"/>
              </a:rPr>
              <a:t>(отв.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классные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руководители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1-1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800" spc="-10" dirty="0">
                <a:latin typeface="Times New Roman"/>
                <a:cs typeface="Times New Roman"/>
              </a:rPr>
              <a:t>классов).</a:t>
            </a:r>
            <a:endParaRPr sz="1800">
              <a:latin typeface="Times New Roman"/>
              <a:cs typeface="Times New Roman"/>
            </a:endParaRPr>
          </a:p>
          <a:p>
            <a:pPr marL="698500" indent="-229235">
              <a:lnSpc>
                <a:spcPts val="1515"/>
              </a:lnSpc>
              <a:buAutoNum type="arabicPeriod" startAt="3"/>
              <a:tabLst>
                <a:tab pos="699135" algn="l"/>
              </a:tabLst>
            </a:pPr>
            <a:r>
              <a:rPr sz="1800" spc="-5" dirty="0">
                <a:latin typeface="Times New Roman"/>
                <a:cs typeface="Times New Roman"/>
              </a:rPr>
              <a:t>Запретить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уроках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смартфонов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более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двух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средств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электронного </a:t>
            </a:r>
            <a:r>
              <a:rPr sz="1800" spc="-20" dirty="0">
                <a:latin typeface="Times New Roman"/>
                <a:cs typeface="Times New Roman"/>
              </a:rPr>
              <a:t>обучения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одновременно.</a:t>
            </a:r>
            <a:endParaRPr sz="1800">
              <a:latin typeface="Times New Roman"/>
              <a:cs typeface="Times New Roman"/>
            </a:endParaRPr>
          </a:p>
          <a:p>
            <a:pPr marL="698500" indent="-229235">
              <a:lnSpc>
                <a:spcPts val="1835"/>
              </a:lnSpc>
              <a:buAutoNum type="arabicPeriod" startAt="3"/>
              <a:tabLst>
                <a:tab pos="699135" algn="l"/>
              </a:tabLst>
            </a:pPr>
            <a:r>
              <a:rPr sz="1800" spc="-15" dirty="0">
                <a:latin typeface="Times New Roman"/>
                <a:cs typeface="Times New Roman"/>
              </a:rPr>
              <a:t>Контроль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исполнения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приказа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оставляю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собой.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860"/>
              </a:spcBef>
            </a:pPr>
            <a:r>
              <a:rPr sz="1800" spc="-10" dirty="0">
                <a:latin typeface="Times New Roman"/>
                <a:cs typeface="Times New Roman"/>
              </a:rPr>
              <a:t>Директор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приказом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ознакомлены: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712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049" y="1453133"/>
            <a:ext cx="11258550" cy="1107996"/>
          </a:xfrm>
        </p:spPr>
        <p:txBody>
          <a:bodyPr/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97166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06776"/>
            <a:ext cx="8534400" cy="4285561"/>
          </a:xfrm>
        </p:spPr>
        <p:txBody>
          <a:bodyPr>
            <a:normAutofit/>
          </a:bodyPr>
          <a:lstStyle/>
          <a:p>
            <a:r>
              <a:rPr lang="ru-RU" dirty="0" smtClean="0"/>
              <a:t>21.Определить модель внеурочной деятельности  с учетом сетевого взаимодействия с социальными партнерами и формированием функциональной грамотности</a:t>
            </a:r>
          </a:p>
          <a:p>
            <a:r>
              <a:rPr lang="ru-RU" dirty="0" smtClean="0"/>
              <a:t>22.Осуществлять еженедельный контроль готовности к переходу на ФГОС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2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256915" marR="5080" indent="-1436370">
              <a:lnSpc>
                <a:spcPts val="2810"/>
              </a:lnSpc>
              <a:spcBef>
                <a:spcPts val="440"/>
              </a:spcBef>
            </a:pPr>
            <a:r>
              <a:rPr sz="2600" spc="-15" dirty="0"/>
              <a:t>Обновленные</a:t>
            </a:r>
            <a:r>
              <a:rPr sz="2600" spc="5" dirty="0"/>
              <a:t> </a:t>
            </a:r>
            <a:r>
              <a:rPr sz="2600" spc="-15" dirty="0"/>
              <a:t>федеральные</a:t>
            </a:r>
            <a:r>
              <a:rPr sz="2600" spc="80" dirty="0"/>
              <a:t> </a:t>
            </a:r>
            <a:r>
              <a:rPr sz="2600" spc="-25" dirty="0"/>
              <a:t>государственные </a:t>
            </a:r>
            <a:r>
              <a:rPr sz="2600" spc="-705" dirty="0"/>
              <a:t> </a:t>
            </a:r>
            <a:r>
              <a:rPr sz="2600" spc="-15" dirty="0"/>
              <a:t>образовательные</a:t>
            </a:r>
            <a:r>
              <a:rPr sz="2600" spc="55" dirty="0"/>
              <a:t> </a:t>
            </a:r>
            <a:r>
              <a:rPr sz="2600" spc="-15" dirty="0"/>
              <a:t>стандарты</a:t>
            </a:r>
            <a:endParaRPr sz="2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5621" y="1317972"/>
            <a:ext cx="496509" cy="5095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1309" y="1333212"/>
            <a:ext cx="496509" cy="5095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95034" y="2148966"/>
            <a:ext cx="54279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spcBef>
                <a:spcPts val="100"/>
              </a:spcBef>
            </a:pPr>
            <a:r>
              <a:rPr b="1" spc="5" dirty="0">
                <a:solidFill>
                  <a:srgbClr val="1F3863"/>
                </a:solidFill>
                <a:latin typeface="Arial"/>
                <a:cs typeface="Arial"/>
              </a:rPr>
              <a:t>Приказ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Министерства</a:t>
            </a:r>
            <a:r>
              <a:rPr b="1" spc="1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просвещения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7620" algn="ctr"/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Федерации</a:t>
            </a:r>
            <a:r>
              <a:rPr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от</a:t>
            </a:r>
            <a:r>
              <a:rPr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31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мая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 2021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1F3863"/>
                </a:solidFill>
                <a:latin typeface="Arial"/>
                <a:cs typeface="Arial"/>
              </a:rPr>
              <a:t>г.</a:t>
            </a:r>
            <a:r>
              <a:rPr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№ 287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847725"/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"Об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 утверждении</a:t>
            </a:r>
            <a:r>
              <a:rPr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федерального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государственного</a:t>
            </a:r>
            <a:r>
              <a:rPr b="1" spc="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образовательного</a:t>
            </a:r>
            <a:r>
              <a:rPr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стандарта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847725">
              <a:spcBef>
                <a:spcPts val="5"/>
              </a:spcBef>
            </a:pP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основного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общего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образования"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900" y="2148966"/>
            <a:ext cx="54362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spcBef>
                <a:spcPts val="100"/>
              </a:spcBef>
            </a:pPr>
            <a:r>
              <a:rPr b="1" spc="5" dirty="0">
                <a:solidFill>
                  <a:srgbClr val="1F3863"/>
                </a:solidFill>
                <a:latin typeface="Arial"/>
                <a:cs typeface="Arial"/>
              </a:rPr>
              <a:t>Приказ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Министерства</a:t>
            </a:r>
            <a:r>
              <a:rPr b="1" spc="1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просвещения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-6350" algn="ctr"/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Федерации 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от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31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мая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2021 </a:t>
            </a:r>
            <a:r>
              <a:rPr b="1" spc="-100" dirty="0">
                <a:solidFill>
                  <a:srgbClr val="1F3863"/>
                </a:solidFill>
                <a:latin typeface="Arial"/>
                <a:cs typeface="Arial"/>
              </a:rPr>
              <a:t>г.</a:t>
            </a:r>
            <a:r>
              <a:rPr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№ 286 </a:t>
            </a:r>
            <a:r>
              <a:rPr b="1" spc="-4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"Об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 утверждении</a:t>
            </a:r>
            <a:r>
              <a:rPr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федерального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государственного</a:t>
            </a:r>
            <a:r>
              <a:rPr b="1" spc="1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образовательного</a:t>
            </a:r>
            <a:r>
              <a:rPr b="1" spc="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стандарта </a:t>
            </a:r>
            <a:r>
              <a:rPr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начального</a:t>
            </a:r>
            <a:r>
              <a:rPr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общего</a:t>
            </a:r>
            <a:r>
              <a:rPr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образования"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32" y="4325823"/>
            <a:ext cx="51447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spcBef>
                <a:spcPts val="100"/>
              </a:spcBef>
            </a:pP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Прием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на </a:t>
            </a: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обучение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по программам </a:t>
            </a:r>
            <a:r>
              <a:rPr i="1" spc="-20" dirty="0">
                <a:solidFill>
                  <a:srgbClr val="1F3863"/>
                </a:solidFill>
                <a:latin typeface="Arial"/>
                <a:cs typeface="Arial"/>
              </a:rPr>
              <a:t>начального </a:t>
            </a:r>
            <a:r>
              <a:rPr i="1" spc="-4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общего 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образования 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(в 1 класс) с 1 </a:t>
            </a: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сентября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2022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г.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30" dirty="0">
                <a:solidFill>
                  <a:srgbClr val="1F3863"/>
                </a:solidFill>
                <a:latin typeface="Arial"/>
                <a:cs typeface="Arial"/>
              </a:rPr>
              <a:t>во</a:t>
            </a:r>
            <a:r>
              <a:rPr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30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20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i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организациях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6582" y="4325823"/>
            <a:ext cx="5140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spcBef>
                <a:spcPts val="100"/>
              </a:spcBef>
              <a:tabLst>
                <a:tab pos="2214880" algn="l"/>
              </a:tabLst>
            </a:pP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Прием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на </a:t>
            </a: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обучение	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по программам основного 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общего 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образования 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(в 5 класс) с 1 </a:t>
            </a:r>
            <a:r>
              <a:rPr i="1" spc="-10" dirty="0">
                <a:solidFill>
                  <a:srgbClr val="1F3863"/>
                </a:solidFill>
                <a:latin typeface="Arial"/>
                <a:cs typeface="Arial"/>
              </a:rPr>
              <a:t>сентября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1F3863"/>
                </a:solidFill>
                <a:latin typeface="Arial"/>
                <a:cs typeface="Arial"/>
              </a:rPr>
              <a:t>2022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г.</a:t>
            </a:r>
            <a:r>
              <a:rPr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30" dirty="0">
                <a:solidFill>
                  <a:srgbClr val="1F3863"/>
                </a:solidFill>
                <a:latin typeface="Arial"/>
                <a:cs typeface="Arial"/>
              </a:rPr>
              <a:t>во</a:t>
            </a:r>
            <a:r>
              <a:rPr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30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20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i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1F3863"/>
                </a:solidFill>
                <a:latin typeface="Arial"/>
                <a:cs typeface="Arial"/>
              </a:rPr>
              <a:t>организациях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888" y="1164088"/>
            <a:ext cx="1115567" cy="9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861" y="222250"/>
            <a:ext cx="637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Поддержка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введения</a:t>
            </a:r>
            <a:r>
              <a:rPr sz="2400" spc="3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обновленных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ФГОС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4175" y="1078230"/>
          <a:ext cx="11399519" cy="5173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9840"/>
                <a:gridCol w="3799840"/>
                <a:gridCol w="3799839"/>
              </a:tblGrid>
              <a:tr h="418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Сделано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7537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стадии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завершения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55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Планируется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4754816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Федеральные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государственные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marR="358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образовательные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стандарты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начального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основного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общего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marR="90868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Примерные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рабочие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учебным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предметам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Универсальные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кодификаторы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marR="29210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Методические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рекомендации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введению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ФГОС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marR="20256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Типовой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план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введения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ФГОС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субъекте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Российской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7825" marR="29591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Утверждение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порядка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ФПУ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ПООП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8460" marR="75247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Примерные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рабочие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программы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углубленного </a:t>
                      </a:r>
                      <a:r>
                        <a:rPr sz="1800" spc="-4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уровня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Методические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рекомендации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Типовой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комплект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методических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479425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Wingdings"/>
                        <a:buChar char=""/>
                        <a:tabLst>
                          <a:tab pos="380365" algn="l"/>
                        </a:tabLst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Экспертиза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УМК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соответствие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обновленным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ФГОС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8036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Утверждение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обновленного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ФПУ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50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19" y="27940"/>
            <a:ext cx="680720" cy="680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7005" y="313753"/>
            <a:ext cx="10056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Обновленные</a:t>
            </a:r>
            <a:r>
              <a:rPr sz="2400" spc="75" dirty="0"/>
              <a:t> </a:t>
            </a:r>
            <a:r>
              <a:rPr sz="2400" spc="-10" dirty="0"/>
              <a:t>федеральные</a:t>
            </a:r>
            <a:r>
              <a:rPr sz="2400" spc="80" dirty="0"/>
              <a:t> </a:t>
            </a:r>
            <a:r>
              <a:rPr sz="2400" spc="-10" dirty="0"/>
              <a:t>государственные</a:t>
            </a:r>
            <a:r>
              <a:rPr sz="2400" spc="65" dirty="0"/>
              <a:t> </a:t>
            </a:r>
            <a:r>
              <a:rPr sz="2400" spc="-5" dirty="0"/>
              <a:t>образовательные</a:t>
            </a:r>
            <a:r>
              <a:rPr sz="2400" spc="65" dirty="0"/>
              <a:t> </a:t>
            </a:r>
            <a:r>
              <a:rPr sz="2400" spc="-10" dirty="0"/>
              <a:t>стандарты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524" y="848817"/>
            <a:ext cx="3240925" cy="17735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1850" y="723137"/>
            <a:ext cx="2703830" cy="1549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295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ФГОС-2009г.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2010г.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ФГОС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лежит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системно-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деятельностный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2950" y="5232841"/>
            <a:ext cx="7491795" cy="1311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51730" y="5260340"/>
            <a:ext cx="67043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Единство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обязательных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требований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реализуется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основе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системно-деятельностного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подхода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9859" y="830580"/>
            <a:ext cx="7630414" cy="450113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9426" y="875029"/>
            <a:ext cx="690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1730" y="1179130"/>
            <a:ext cx="6987540" cy="36855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лежат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представления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уникальности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личности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индивидуальных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возможностях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каждого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обучающегося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ученического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сообщества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целом,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профессиональных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качествах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педагогических</a:t>
            </a:r>
            <a:r>
              <a:rPr sz="20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работников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руководителей</a:t>
            </a:r>
            <a:r>
              <a:rPr sz="20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Организаций,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создающих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условия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максимально полного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обеспечения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потребностей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интересов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2000">
              <a:latin typeface="Calibri"/>
              <a:cs typeface="Calibri"/>
            </a:endParaRPr>
          </a:p>
          <a:p>
            <a:pPr marL="355600" marR="1073785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рамках единого образовательного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пространства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территории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 Федерации.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0771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5954</Words>
  <Application>Microsoft Office PowerPoint</Application>
  <PresentationFormat>Широкоэкранный</PresentationFormat>
  <Paragraphs>1093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Arial</vt:lpstr>
      <vt:lpstr>Arial MT</vt:lpstr>
      <vt:lpstr>Calibri</vt:lpstr>
      <vt:lpstr>Century Gothic</vt:lpstr>
      <vt:lpstr>Microsoft Sans Serif</vt:lpstr>
      <vt:lpstr>Times New Roman</vt:lpstr>
      <vt:lpstr>Wingdings</vt:lpstr>
      <vt:lpstr>Wingdings 3</vt:lpstr>
      <vt:lpstr>Сектор</vt:lpstr>
      <vt:lpstr>Office Theme</vt:lpstr>
      <vt:lpstr>1_Office Theme</vt:lpstr>
      <vt:lpstr>Готовимся к переходу на новые ФГОС НОО и ФГОС ООО</vt:lpstr>
      <vt:lpstr>Задачи на 2022 год</vt:lpstr>
      <vt:lpstr>Алгоритм Действия</vt:lpstr>
      <vt:lpstr>Алгоритм Действия</vt:lpstr>
      <vt:lpstr>Алгоритм Действия</vt:lpstr>
      <vt:lpstr>Алгоритм Действия</vt:lpstr>
      <vt:lpstr>Обновленные федеральные государственные  образовательные стандарты</vt:lpstr>
      <vt:lpstr>Поддержка введения обновленных ФГОС</vt:lpstr>
      <vt:lpstr>Обновленные федеральные государственные образовательные стандарты</vt:lpstr>
      <vt:lpstr>ФГОС начального общего и основного общего образования</vt:lpstr>
      <vt:lpstr>ФГОС основного общего образования</vt:lpstr>
      <vt:lpstr>ООП общеобразовательной организации 2022-2023 учебный год</vt:lpstr>
      <vt:lpstr>Нормативные документы  ООП ,реализуемых в 2022-2-23 учебном году</vt:lpstr>
      <vt:lpstr>I. Целевой раздел ООП НОО и ООО по ФГОС 2021г.</vt:lpstr>
      <vt:lpstr>ЛИЧНОСТНЫЕ РЕЗУЛЬТАТЫ ФГОС НОО и ООО</vt:lpstr>
      <vt:lpstr>Презентация PowerPoint</vt:lpstr>
      <vt:lpstr>МЕТАПРЕДМЕТНЫЕ РЕЗУЛЬТАТЫ</vt:lpstr>
      <vt:lpstr>ПРЕДМЕТНЫЕ РЕЗУЛЬТАТЫ ФГОС ООО-2021г. I. Общие положения. п.9</vt:lpstr>
      <vt:lpstr>ПРЕДМЕТНЫЕ РЕЗУЛЬТАТЫ В ДЕЯТЕЛЬНОСТНОЙ ФОРМЕ</vt:lpstr>
      <vt:lpstr>Система оценки достижений планируемых результатов освоения ООП</vt:lpstr>
      <vt:lpstr>II. СОДЕРЖАТЕЛЬНЫЙ РАЗДЕЛ ООП НОО и ООО по ФГОС 2021г.</vt:lpstr>
      <vt:lpstr>СОДЕРЖАТЕЛЬНЫЙ РАЗДЕЛ ООП НОО и ООО по ФГОС 2021г.</vt:lpstr>
      <vt:lpstr>III. ОРГАНИЗАЦИОННЫЙ РАЗДЕЛ ООП НОО и ООО по ФГОС 2021г.</vt:lpstr>
      <vt:lpstr>Основные образовательные программы НОО и ООО</vt:lpstr>
      <vt:lpstr>Учебный план НОО по ФГОС 2021г.</vt:lpstr>
      <vt:lpstr>Учебный план ООО по ФГОС ООО 2021г.</vt:lpstr>
      <vt:lpstr>Организация образовательной деятельности</vt:lpstr>
      <vt:lpstr>РАБОЧИЕ ПРОГРАММЫ УЧЕБНЫХ ПРЕДМЕТОВ</vt:lpstr>
      <vt:lpstr>Рабочие программы по учебным предметам, курсам 2022-2023 учебный год</vt:lpstr>
      <vt:lpstr>РАБОЧИЕ ПРОГРАММЫ ПО УЧЕБНЫМ ПРЕДМЕТАМ, КУРСАМ</vt:lpstr>
      <vt:lpstr>ЛОКАЛЬНЫЕ АКТЫ ОБЩЕОБРАЗОВАТЕЛЬНЫХ ОРГАНИЗАЦИЙ</vt:lpstr>
      <vt:lpstr>Федеральный портал</vt:lpstr>
      <vt:lpstr>Использование рабочих программ по предметам</vt:lpstr>
      <vt:lpstr>Последовательность действий по введению обновленных  ФГОС в Краснодарском крае</vt:lpstr>
      <vt:lpstr>ЧЕК-ЛИСТ самодиагностики готовности муниципальных образований</vt:lpstr>
      <vt:lpstr>Нормативно-правовое и информационное сопровождение</vt:lpstr>
      <vt:lpstr>Презентация PowerPoint</vt:lpstr>
      <vt:lpstr>Задачи Учителя  при формировании  деятельности</vt:lpstr>
      <vt:lpstr>Структура учебного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электронных средств обучения, дистанционных технологий</vt:lpstr>
      <vt:lpstr>Презентация PowerPoint</vt:lpstr>
      <vt:lpstr>Как организовать дистанционное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образовательные ресурсы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переходу на новые ФГОС НОО и ФГОС ООО</dc:title>
  <dc:creator>Ольга Васильевна</dc:creator>
  <cp:lastModifiedBy>zal</cp:lastModifiedBy>
  <cp:revision>15</cp:revision>
  <dcterms:created xsi:type="dcterms:W3CDTF">2022-02-05T06:28:06Z</dcterms:created>
  <dcterms:modified xsi:type="dcterms:W3CDTF">2022-02-07T12:43:21Z</dcterms:modified>
</cp:coreProperties>
</file>