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8" r:id="rId2"/>
    <p:sldMasterId id="2147483744" r:id="rId3"/>
  </p:sldMasterIdLst>
  <p:notesMasterIdLst>
    <p:notesMasterId r:id="rId58"/>
  </p:notesMasterIdLst>
  <p:sldIdLst>
    <p:sldId id="256" r:id="rId4"/>
    <p:sldId id="304" r:id="rId5"/>
    <p:sldId id="305" r:id="rId6"/>
    <p:sldId id="306" r:id="rId7"/>
    <p:sldId id="307" r:id="rId8"/>
    <p:sldId id="309" r:id="rId9"/>
    <p:sldId id="258" r:id="rId10"/>
    <p:sldId id="259" r:id="rId11"/>
    <p:sldId id="282" r:id="rId12"/>
    <p:sldId id="283" r:id="rId13"/>
    <p:sldId id="284" r:id="rId14"/>
    <p:sldId id="285" r:id="rId15"/>
    <p:sldId id="310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260" r:id="rId35"/>
    <p:sldId id="261" r:id="rId36"/>
    <p:sldId id="262" r:id="rId37"/>
    <p:sldId id="263" r:id="rId38"/>
    <p:sldId id="272" r:id="rId39"/>
    <p:sldId id="273" r:id="rId40"/>
    <p:sldId id="274" r:id="rId41"/>
    <p:sldId id="275" r:id="rId42"/>
    <p:sldId id="276" r:id="rId43"/>
    <p:sldId id="277" r:id="rId44"/>
    <p:sldId id="278" r:id="rId45"/>
    <p:sldId id="279" r:id="rId46"/>
    <p:sldId id="280" r:id="rId47"/>
    <p:sldId id="281" r:id="rId48"/>
    <p:sldId id="264" r:id="rId49"/>
    <p:sldId id="265" r:id="rId50"/>
    <p:sldId id="266" r:id="rId51"/>
    <p:sldId id="267" r:id="rId52"/>
    <p:sldId id="268" r:id="rId53"/>
    <p:sldId id="269" r:id="rId54"/>
    <p:sldId id="270" r:id="rId55"/>
    <p:sldId id="271" r:id="rId56"/>
    <p:sldId id="311" r:id="rId5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8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61" Type="http://schemas.openxmlformats.org/officeDocument/2006/relationships/theme" Target="theme/theme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BDFE0E-1D72-4D83-ADBD-22833874FC37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5FE9AB-C27C-41F4-B6C6-063065077F8A}">
      <dgm:prSet phldrT="[Текст]" custT="1"/>
      <dgm:spPr/>
      <dgm:t>
        <a:bodyPr/>
        <a:lstStyle/>
        <a:p>
          <a:r>
            <a:rPr lang="ru-RU" sz="2400" dirty="0" smtClean="0"/>
            <a:t>Предметной</a:t>
          </a:r>
          <a:endParaRPr lang="ru-RU" sz="2400" dirty="0"/>
        </a:p>
      </dgm:t>
    </dgm:pt>
    <dgm:pt modelId="{0809CFAE-AF69-4D5A-BAF0-7F40FBF445B4}" type="parTrans" cxnId="{AE6C0AEC-88AA-42B1-BF9F-DC74FD3AD7F2}">
      <dgm:prSet/>
      <dgm:spPr/>
      <dgm:t>
        <a:bodyPr/>
        <a:lstStyle/>
        <a:p>
          <a:endParaRPr lang="ru-RU"/>
        </a:p>
      </dgm:t>
    </dgm:pt>
    <dgm:pt modelId="{3390BB7F-CDD9-4460-8E7E-232A8434B98B}" type="sibTrans" cxnId="{AE6C0AEC-88AA-42B1-BF9F-DC74FD3AD7F2}">
      <dgm:prSet/>
      <dgm:spPr/>
      <dgm:t>
        <a:bodyPr/>
        <a:lstStyle/>
        <a:p>
          <a:endParaRPr lang="ru-RU"/>
        </a:p>
      </dgm:t>
    </dgm:pt>
    <dgm:pt modelId="{E38005B7-E223-4466-90AF-D495C681D4B1}">
      <dgm:prSet phldrT="[Текст]" custT="1"/>
      <dgm:spPr/>
      <dgm:t>
        <a:bodyPr/>
        <a:lstStyle/>
        <a:p>
          <a:r>
            <a:rPr lang="ru-RU" sz="1800" dirty="0" err="1" smtClean="0"/>
            <a:t>Метапредметной</a:t>
          </a:r>
          <a:endParaRPr lang="ru-RU" sz="1800" dirty="0"/>
        </a:p>
      </dgm:t>
    </dgm:pt>
    <dgm:pt modelId="{18C4EA22-B9E4-4112-AE54-BC544FCEFAB5}" type="parTrans" cxnId="{25442161-92BD-40F7-ADD1-F4887A3EF3CE}">
      <dgm:prSet/>
      <dgm:spPr/>
      <dgm:t>
        <a:bodyPr/>
        <a:lstStyle/>
        <a:p>
          <a:endParaRPr lang="ru-RU"/>
        </a:p>
      </dgm:t>
    </dgm:pt>
    <dgm:pt modelId="{6CC53238-8F71-4A0F-869A-D32C2FA51E83}" type="sibTrans" cxnId="{25442161-92BD-40F7-ADD1-F4887A3EF3CE}">
      <dgm:prSet/>
      <dgm:spPr/>
      <dgm:t>
        <a:bodyPr/>
        <a:lstStyle/>
        <a:p>
          <a:endParaRPr lang="ru-RU"/>
        </a:p>
      </dgm:t>
    </dgm:pt>
    <dgm:pt modelId="{FFF997AD-F158-4495-BE27-65F883BBA4C1}">
      <dgm:prSet phldrT="[Текст]" custT="1"/>
      <dgm:spPr/>
      <dgm:t>
        <a:bodyPr/>
        <a:lstStyle/>
        <a:p>
          <a:r>
            <a:rPr lang="ru-RU" sz="2400" dirty="0" smtClean="0"/>
            <a:t>ФУНКЦИОНАЛЬНОЙ ГРАМОТНОСТИ</a:t>
          </a:r>
          <a:endParaRPr lang="ru-RU" sz="2400" dirty="0"/>
        </a:p>
      </dgm:t>
    </dgm:pt>
    <dgm:pt modelId="{A67A9078-C0BE-44E9-9A02-70B03CF4883C}" type="parTrans" cxnId="{0E71B4FA-2335-4337-BCF3-4A05BB55CAC7}">
      <dgm:prSet/>
      <dgm:spPr/>
      <dgm:t>
        <a:bodyPr/>
        <a:lstStyle/>
        <a:p>
          <a:endParaRPr lang="ru-RU"/>
        </a:p>
      </dgm:t>
    </dgm:pt>
    <dgm:pt modelId="{5E68D98C-3979-427E-A342-910002216319}" type="sibTrans" cxnId="{0E71B4FA-2335-4337-BCF3-4A05BB55CAC7}">
      <dgm:prSet/>
      <dgm:spPr/>
      <dgm:t>
        <a:bodyPr/>
        <a:lstStyle/>
        <a:p>
          <a:endParaRPr lang="ru-RU"/>
        </a:p>
      </dgm:t>
    </dgm:pt>
    <dgm:pt modelId="{17081AB2-0462-4DD1-85D2-E50495569C8B}" type="pres">
      <dgm:prSet presAssocID="{E9BDFE0E-1D72-4D83-ADBD-22833874FC37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C9C0B85-9F2E-407A-B3EC-6108D79D15DC}" type="pres">
      <dgm:prSet presAssocID="{175FE9AB-C27C-41F4-B6C6-063065077F8A}" presName="Accent1" presStyleCnt="0"/>
      <dgm:spPr/>
    </dgm:pt>
    <dgm:pt modelId="{B8E90B62-C867-4C6F-9365-520294E55808}" type="pres">
      <dgm:prSet presAssocID="{175FE9AB-C27C-41F4-B6C6-063065077F8A}" presName="Accent" presStyleLbl="node1" presStyleIdx="0" presStyleCnt="3" custScaleX="184501"/>
      <dgm:spPr/>
    </dgm:pt>
    <dgm:pt modelId="{0C6E9B7B-15F8-4DBA-88D6-1BC92D95235A}" type="pres">
      <dgm:prSet presAssocID="{175FE9AB-C27C-41F4-B6C6-063065077F8A}" presName="Parent1" presStyleLbl="revTx" presStyleIdx="0" presStyleCnt="3" custScaleX="231789" custScaleY="132166" custLinFactNeighborX="-1937" custLinFactNeighborY="-155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EFF60F-02E2-49F5-B486-AAEC28290FF6}" type="pres">
      <dgm:prSet presAssocID="{E38005B7-E223-4466-90AF-D495C681D4B1}" presName="Accent2" presStyleCnt="0"/>
      <dgm:spPr/>
    </dgm:pt>
    <dgm:pt modelId="{25C34080-57D3-4212-95C1-CDDB1DF6A384}" type="pres">
      <dgm:prSet presAssocID="{E38005B7-E223-4466-90AF-D495C681D4B1}" presName="Accent" presStyleLbl="node1" presStyleIdx="1" presStyleCnt="3"/>
      <dgm:spPr/>
    </dgm:pt>
    <dgm:pt modelId="{154BB3F9-26A8-45A5-8EF3-6B232511158E}" type="pres">
      <dgm:prSet presAssocID="{E38005B7-E223-4466-90AF-D495C681D4B1}" presName="Parent2" presStyleLbl="revTx" presStyleIdx="1" presStyleCnt="3" custScaleX="331350" custLinFactNeighborX="51460" custLinFactNeighborY="867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85F94C-DAE9-4E64-B805-BA187E25BFE9}" type="pres">
      <dgm:prSet presAssocID="{FFF997AD-F158-4495-BE27-65F883BBA4C1}" presName="Accent3" presStyleCnt="0"/>
      <dgm:spPr/>
    </dgm:pt>
    <dgm:pt modelId="{3F27DB16-38F4-4FBC-863F-B055EE21D07F}" type="pres">
      <dgm:prSet presAssocID="{FFF997AD-F158-4495-BE27-65F883BBA4C1}" presName="Accent" presStyleLbl="node1" presStyleIdx="2" presStyleCnt="3" custScaleX="249366"/>
      <dgm:spPr/>
    </dgm:pt>
    <dgm:pt modelId="{CBE175E0-B15E-4809-9631-FD9C88192A2C}" type="pres">
      <dgm:prSet presAssocID="{FFF997AD-F158-4495-BE27-65F883BBA4C1}" presName="Parent3" presStyleLbl="revTx" presStyleIdx="2" presStyleCnt="3" custScaleX="359995" custScaleY="126964" custLinFactNeighborX="-4521" custLinFactNeighborY="232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129EAF-845C-4353-B831-508BE13319B7}" type="presOf" srcId="{E38005B7-E223-4466-90AF-D495C681D4B1}" destId="{154BB3F9-26A8-45A5-8EF3-6B232511158E}" srcOrd="0" destOrd="0" presId="urn:microsoft.com/office/officeart/2009/layout/CircleArrowProcess"/>
    <dgm:cxn modelId="{AE6C0AEC-88AA-42B1-BF9F-DC74FD3AD7F2}" srcId="{E9BDFE0E-1D72-4D83-ADBD-22833874FC37}" destId="{175FE9AB-C27C-41F4-B6C6-063065077F8A}" srcOrd="0" destOrd="0" parTransId="{0809CFAE-AF69-4D5A-BAF0-7F40FBF445B4}" sibTransId="{3390BB7F-CDD9-4460-8E7E-232A8434B98B}"/>
    <dgm:cxn modelId="{FE686C81-C2B5-4483-898E-C2E3CC51A81B}" type="presOf" srcId="{E9BDFE0E-1D72-4D83-ADBD-22833874FC37}" destId="{17081AB2-0462-4DD1-85D2-E50495569C8B}" srcOrd="0" destOrd="0" presId="urn:microsoft.com/office/officeart/2009/layout/CircleArrowProcess"/>
    <dgm:cxn modelId="{0E71B4FA-2335-4337-BCF3-4A05BB55CAC7}" srcId="{E9BDFE0E-1D72-4D83-ADBD-22833874FC37}" destId="{FFF997AD-F158-4495-BE27-65F883BBA4C1}" srcOrd="2" destOrd="0" parTransId="{A67A9078-C0BE-44E9-9A02-70B03CF4883C}" sibTransId="{5E68D98C-3979-427E-A342-910002216319}"/>
    <dgm:cxn modelId="{25442161-92BD-40F7-ADD1-F4887A3EF3CE}" srcId="{E9BDFE0E-1D72-4D83-ADBD-22833874FC37}" destId="{E38005B7-E223-4466-90AF-D495C681D4B1}" srcOrd="1" destOrd="0" parTransId="{18C4EA22-B9E4-4112-AE54-BC544FCEFAB5}" sibTransId="{6CC53238-8F71-4A0F-869A-D32C2FA51E83}"/>
    <dgm:cxn modelId="{C8A3E92F-B3B1-4C74-B8A3-8927053B4063}" type="presOf" srcId="{175FE9AB-C27C-41F4-B6C6-063065077F8A}" destId="{0C6E9B7B-15F8-4DBA-88D6-1BC92D95235A}" srcOrd="0" destOrd="0" presId="urn:microsoft.com/office/officeart/2009/layout/CircleArrowProcess"/>
    <dgm:cxn modelId="{8BEB3A64-2B2F-4AD6-B446-ACC321C65810}" type="presOf" srcId="{FFF997AD-F158-4495-BE27-65F883BBA4C1}" destId="{CBE175E0-B15E-4809-9631-FD9C88192A2C}" srcOrd="0" destOrd="0" presId="urn:microsoft.com/office/officeart/2009/layout/CircleArrowProcess"/>
    <dgm:cxn modelId="{FD25FDC5-E46C-4050-AFB7-4129068FFA43}" type="presParOf" srcId="{17081AB2-0462-4DD1-85D2-E50495569C8B}" destId="{9C9C0B85-9F2E-407A-B3EC-6108D79D15DC}" srcOrd="0" destOrd="0" presId="urn:microsoft.com/office/officeart/2009/layout/CircleArrowProcess"/>
    <dgm:cxn modelId="{3F557ADE-8CBA-4B53-A18B-C3869B31462F}" type="presParOf" srcId="{9C9C0B85-9F2E-407A-B3EC-6108D79D15DC}" destId="{B8E90B62-C867-4C6F-9365-520294E55808}" srcOrd="0" destOrd="0" presId="urn:microsoft.com/office/officeart/2009/layout/CircleArrowProcess"/>
    <dgm:cxn modelId="{240BC2FB-6ABA-4D59-BA5A-90107DE2E8F0}" type="presParOf" srcId="{17081AB2-0462-4DD1-85D2-E50495569C8B}" destId="{0C6E9B7B-15F8-4DBA-88D6-1BC92D95235A}" srcOrd="1" destOrd="0" presId="urn:microsoft.com/office/officeart/2009/layout/CircleArrowProcess"/>
    <dgm:cxn modelId="{E39AC132-4874-485D-BCDA-DFA3936E6DFD}" type="presParOf" srcId="{17081AB2-0462-4DD1-85D2-E50495569C8B}" destId="{0AEFF60F-02E2-49F5-B486-AAEC28290FF6}" srcOrd="2" destOrd="0" presId="urn:microsoft.com/office/officeart/2009/layout/CircleArrowProcess"/>
    <dgm:cxn modelId="{C7E914B0-4380-42BE-B270-FE740D338388}" type="presParOf" srcId="{0AEFF60F-02E2-49F5-B486-AAEC28290FF6}" destId="{25C34080-57D3-4212-95C1-CDDB1DF6A384}" srcOrd="0" destOrd="0" presId="urn:microsoft.com/office/officeart/2009/layout/CircleArrowProcess"/>
    <dgm:cxn modelId="{FFCBDDE2-2DFB-4A09-AC6A-9720BE8CB11B}" type="presParOf" srcId="{17081AB2-0462-4DD1-85D2-E50495569C8B}" destId="{154BB3F9-26A8-45A5-8EF3-6B232511158E}" srcOrd="3" destOrd="0" presId="urn:microsoft.com/office/officeart/2009/layout/CircleArrowProcess"/>
    <dgm:cxn modelId="{2FBE70B8-A7C2-44D9-851E-F6B36B84ED88}" type="presParOf" srcId="{17081AB2-0462-4DD1-85D2-E50495569C8B}" destId="{2185F94C-DAE9-4E64-B805-BA187E25BFE9}" srcOrd="4" destOrd="0" presId="urn:microsoft.com/office/officeart/2009/layout/CircleArrowProcess"/>
    <dgm:cxn modelId="{0D62336B-DC8B-4FAB-848C-6BAAD8DF19E0}" type="presParOf" srcId="{2185F94C-DAE9-4E64-B805-BA187E25BFE9}" destId="{3F27DB16-38F4-4FBC-863F-B055EE21D07F}" srcOrd="0" destOrd="0" presId="urn:microsoft.com/office/officeart/2009/layout/CircleArrowProcess"/>
    <dgm:cxn modelId="{A82B83CB-D23F-4126-A79E-694B26C88748}" type="presParOf" srcId="{17081AB2-0462-4DD1-85D2-E50495569C8B}" destId="{CBE175E0-B15E-4809-9631-FD9C88192A2C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7CD6E9-7BBF-4713-9E2E-B168772AEC17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5245876-87BD-4AD0-8B57-5F475818D1A0}">
      <dgm:prSet custT="1"/>
      <dgm:spPr/>
      <dgm:t>
        <a:bodyPr/>
        <a:lstStyle/>
        <a:p>
          <a:pPr rtl="0"/>
          <a:r>
            <a:rPr lang="ru-RU" sz="3200" dirty="0" smtClean="0"/>
            <a:t>Натаскивание на КИМ</a:t>
          </a:r>
          <a:endParaRPr lang="ru-RU" sz="3200" dirty="0"/>
        </a:p>
      </dgm:t>
    </dgm:pt>
    <dgm:pt modelId="{25EB4359-5DE5-45F1-86A7-7DA3386AD0C5}" type="parTrans" cxnId="{8BA1C75C-C75A-4801-B9B7-DD6E0B117B8D}">
      <dgm:prSet/>
      <dgm:spPr/>
      <dgm:t>
        <a:bodyPr/>
        <a:lstStyle/>
        <a:p>
          <a:endParaRPr lang="ru-RU"/>
        </a:p>
      </dgm:t>
    </dgm:pt>
    <dgm:pt modelId="{171730F0-8B9C-41D1-B589-8810A7391CBF}" type="sibTrans" cxnId="{8BA1C75C-C75A-4801-B9B7-DD6E0B117B8D}">
      <dgm:prSet/>
      <dgm:spPr/>
      <dgm:t>
        <a:bodyPr/>
        <a:lstStyle/>
        <a:p>
          <a:endParaRPr lang="ru-RU"/>
        </a:p>
      </dgm:t>
    </dgm:pt>
    <dgm:pt modelId="{EE14B248-6DCA-4E56-BE84-5F0E7C7CCA39}" type="pres">
      <dgm:prSet presAssocID="{597CD6E9-7BBF-4713-9E2E-B168772AEC1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F92E29-3C9F-486A-A907-F8AFECB28688}" type="pres">
      <dgm:prSet presAssocID="{A5245876-87BD-4AD0-8B57-5F475818D1A0}" presName="circle1" presStyleLbl="node1" presStyleIdx="0" presStyleCnt="1"/>
      <dgm:spPr/>
    </dgm:pt>
    <dgm:pt modelId="{279E160C-F84C-4635-8207-E35EB0402505}" type="pres">
      <dgm:prSet presAssocID="{A5245876-87BD-4AD0-8B57-5F475818D1A0}" presName="space" presStyleCnt="0"/>
      <dgm:spPr/>
    </dgm:pt>
    <dgm:pt modelId="{A8077554-8816-4F5E-ACEA-CD603A54A700}" type="pres">
      <dgm:prSet presAssocID="{A5245876-87BD-4AD0-8B57-5F475818D1A0}" presName="rect1" presStyleLbl="alignAcc1" presStyleIdx="0" presStyleCnt="1"/>
      <dgm:spPr/>
      <dgm:t>
        <a:bodyPr/>
        <a:lstStyle/>
        <a:p>
          <a:endParaRPr lang="ru-RU"/>
        </a:p>
      </dgm:t>
    </dgm:pt>
    <dgm:pt modelId="{295B9BB9-B740-407F-A9EC-EA2912553775}" type="pres">
      <dgm:prSet presAssocID="{A5245876-87BD-4AD0-8B57-5F475818D1A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08C332-9B08-4249-ABE6-FFE777CD9F15}" type="presOf" srcId="{A5245876-87BD-4AD0-8B57-5F475818D1A0}" destId="{295B9BB9-B740-407F-A9EC-EA2912553775}" srcOrd="1" destOrd="0" presId="urn:microsoft.com/office/officeart/2005/8/layout/target3"/>
    <dgm:cxn modelId="{8BA1C75C-C75A-4801-B9B7-DD6E0B117B8D}" srcId="{597CD6E9-7BBF-4713-9E2E-B168772AEC17}" destId="{A5245876-87BD-4AD0-8B57-5F475818D1A0}" srcOrd="0" destOrd="0" parTransId="{25EB4359-5DE5-45F1-86A7-7DA3386AD0C5}" sibTransId="{171730F0-8B9C-41D1-B589-8810A7391CBF}"/>
    <dgm:cxn modelId="{E9D87A7E-A8DE-4D5D-8F28-CB442D945413}" type="presOf" srcId="{597CD6E9-7BBF-4713-9E2E-B168772AEC17}" destId="{EE14B248-6DCA-4E56-BE84-5F0E7C7CCA39}" srcOrd="0" destOrd="0" presId="urn:microsoft.com/office/officeart/2005/8/layout/target3"/>
    <dgm:cxn modelId="{E43C4BCC-843D-49AB-BC41-C6AA2832C864}" type="presOf" srcId="{A5245876-87BD-4AD0-8B57-5F475818D1A0}" destId="{A8077554-8816-4F5E-ACEA-CD603A54A700}" srcOrd="0" destOrd="0" presId="urn:microsoft.com/office/officeart/2005/8/layout/target3"/>
    <dgm:cxn modelId="{1F3DE4F0-E137-4682-BB79-AB2683A26028}" type="presParOf" srcId="{EE14B248-6DCA-4E56-BE84-5F0E7C7CCA39}" destId="{4EF92E29-3C9F-486A-A907-F8AFECB28688}" srcOrd="0" destOrd="0" presId="urn:microsoft.com/office/officeart/2005/8/layout/target3"/>
    <dgm:cxn modelId="{542848FA-B8E1-45D4-B652-258EDE73030F}" type="presParOf" srcId="{EE14B248-6DCA-4E56-BE84-5F0E7C7CCA39}" destId="{279E160C-F84C-4635-8207-E35EB0402505}" srcOrd="1" destOrd="0" presId="urn:microsoft.com/office/officeart/2005/8/layout/target3"/>
    <dgm:cxn modelId="{C881FF8E-5C83-40C8-96AE-46ED30BCCADC}" type="presParOf" srcId="{EE14B248-6DCA-4E56-BE84-5F0E7C7CCA39}" destId="{A8077554-8816-4F5E-ACEA-CD603A54A700}" srcOrd="2" destOrd="0" presId="urn:microsoft.com/office/officeart/2005/8/layout/target3"/>
    <dgm:cxn modelId="{8B8AC424-D967-4E36-A411-764521A260F3}" type="presParOf" srcId="{EE14B248-6DCA-4E56-BE84-5F0E7C7CCA39}" destId="{295B9BB9-B740-407F-A9EC-EA2912553775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21C9D9-B36B-4F57-8E63-AF26B7CC2EC3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350061A-39CD-4C2F-81AD-1DDB870B463C}">
      <dgm:prSet custT="1"/>
      <dgm:spPr/>
      <dgm:t>
        <a:bodyPr/>
        <a:lstStyle/>
        <a:p>
          <a:pPr rtl="0"/>
          <a:r>
            <a:rPr lang="ru-RU" sz="3200" dirty="0" smtClean="0"/>
            <a:t>Формализм знаний</a:t>
          </a:r>
          <a:endParaRPr lang="ru-RU" sz="3200" dirty="0"/>
        </a:p>
      </dgm:t>
    </dgm:pt>
    <dgm:pt modelId="{486F90DD-8614-4300-B4A4-119632E70E90}" type="parTrans" cxnId="{0B308857-9F61-4A6A-9BDA-F35FE7813102}">
      <dgm:prSet/>
      <dgm:spPr/>
      <dgm:t>
        <a:bodyPr/>
        <a:lstStyle/>
        <a:p>
          <a:endParaRPr lang="ru-RU"/>
        </a:p>
      </dgm:t>
    </dgm:pt>
    <dgm:pt modelId="{FEA1E989-8326-4B34-9504-396201F021E5}" type="sibTrans" cxnId="{0B308857-9F61-4A6A-9BDA-F35FE7813102}">
      <dgm:prSet/>
      <dgm:spPr/>
      <dgm:t>
        <a:bodyPr/>
        <a:lstStyle/>
        <a:p>
          <a:endParaRPr lang="ru-RU"/>
        </a:p>
      </dgm:t>
    </dgm:pt>
    <dgm:pt modelId="{CD2D750C-466B-406E-8431-0AB0006448D4}" type="pres">
      <dgm:prSet presAssocID="{5621C9D9-B36B-4F57-8E63-AF26B7CC2EC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C165F7-9AF9-4CB8-AFE2-EE5A90DAE6D8}" type="pres">
      <dgm:prSet presAssocID="{8350061A-39CD-4C2F-81AD-1DDB870B463C}" presName="circle1" presStyleLbl="node1" presStyleIdx="0" presStyleCnt="1"/>
      <dgm:spPr/>
    </dgm:pt>
    <dgm:pt modelId="{DB01FECF-3C9F-42BA-AE65-42339B441157}" type="pres">
      <dgm:prSet presAssocID="{8350061A-39CD-4C2F-81AD-1DDB870B463C}" presName="space" presStyleCnt="0"/>
      <dgm:spPr/>
    </dgm:pt>
    <dgm:pt modelId="{6E1D526D-F0C7-4CAB-8E31-348096B6E831}" type="pres">
      <dgm:prSet presAssocID="{8350061A-39CD-4C2F-81AD-1DDB870B463C}" presName="rect1" presStyleLbl="alignAcc1" presStyleIdx="0" presStyleCnt="1"/>
      <dgm:spPr/>
      <dgm:t>
        <a:bodyPr/>
        <a:lstStyle/>
        <a:p>
          <a:endParaRPr lang="ru-RU"/>
        </a:p>
      </dgm:t>
    </dgm:pt>
    <dgm:pt modelId="{3D5125B5-17FE-42F2-8D35-42B782E7B0DE}" type="pres">
      <dgm:prSet presAssocID="{8350061A-39CD-4C2F-81AD-1DDB870B463C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2FC651-DC5E-4EDD-93AA-476EE38DB43D}" type="presOf" srcId="{5621C9D9-B36B-4F57-8E63-AF26B7CC2EC3}" destId="{CD2D750C-466B-406E-8431-0AB0006448D4}" srcOrd="0" destOrd="0" presId="urn:microsoft.com/office/officeart/2005/8/layout/target3"/>
    <dgm:cxn modelId="{BFFBCBFD-6D08-4FF8-A6F9-735AD31AC5B5}" type="presOf" srcId="{8350061A-39CD-4C2F-81AD-1DDB870B463C}" destId="{3D5125B5-17FE-42F2-8D35-42B782E7B0DE}" srcOrd="1" destOrd="0" presId="urn:microsoft.com/office/officeart/2005/8/layout/target3"/>
    <dgm:cxn modelId="{0B308857-9F61-4A6A-9BDA-F35FE7813102}" srcId="{5621C9D9-B36B-4F57-8E63-AF26B7CC2EC3}" destId="{8350061A-39CD-4C2F-81AD-1DDB870B463C}" srcOrd="0" destOrd="0" parTransId="{486F90DD-8614-4300-B4A4-119632E70E90}" sibTransId="{FEA1E989-8326-4B34-9504-396201F021E5}"/>
    <dgm:cxn modelId="{39871C1D-422A-4442-B8A1-75CD53F2443D}" type="presOf" srcId="{8350061A-39CD-4C2F-81AD-1DDB870B463C}" destId="{6E1D526D-F0C7-4CAB-8E31-348096B6E831}" srcOrd="0" destOrd="0" presId="urn:microsoft.com/office/officeart/2005/8/layout/target3"/>
    <dgm:cxn modelId="{ADADFABC-BF33-4995-B3B1-1F58CB1BB05A}" type="presParOf" srcId="{CD2D750C-466B-406E-8431-0AB0006448D4}" destId="{A1C165F7-9AF9-4CB8-AFE2-EE5A90DAE6D8}" srcOrd="0" destOrd="0" presId="urn:microsoft.com/office/officeart/2005/8/layout/target3"/>
    <dgm:cxn modelId="{4C309EF8-5886-4A33-8C15-8A6F0FB01A5F}" type="presParOf" srcId="{CD2D750C-466B-406E-8431-0AB0006448D4}" destId="{DB01FECF-3C9F-42BA-AE65-42339B441157}" srcOrd="1" destOrd="0" presId="urn:microsoft.com/office/officeart/2005/8/layout/target3"/>
    <dgm:cxn modelId="{1E464916-49B4-44A3-82C0-F619E753331F}" type="presParOf" srcId="{CD2D750C-466B-406E-8431-0AB0006448D4}" destId="{6E1D526D-F0C7-4CAB-8E31-348096B6E831}" srcOrd="2" destOrd="0" presId="urn:microsoft.com/office/officeart/2005/8/layout/target3"/>
    <dgm:cxn modelId="{E5957C21-F847-43DE-9438-97458088D370}" type="presParOf" srcId="{CD2D750C-466B-406E-8431-0AB0006448D4}" destId="{3D5125B5-17FE-42F2-8D35-42B782E7B0DE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7CD6E9-7BBF-4713-9E2E-B168772AEC17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245876-87BD-4AD0-8B57-5F475818D1A0}">
      <dgm:prSet custT="1"/>
      <dgm:spPr/>
      <dgm:t>
        <a:bodyPr/>
        <a:lstStyle/>
        <a:p>
          <a:pPr rtl="0"/>
          <a:r>
            <a:rPr lang="ru-RU" sz="3200" dirty="0" smtClean="0"/>
            <a:t>Формирование ФГ</a:t>
          </a:r>
          <a:endParaRPr lang="ru-RU" sz="3200" dirty="0"/>
        </a:p>
      </dgm:t>
    </dgm:pt>
    <dgm:pt modelId="{25EB4359-5DE5-45F1-86A7-7DA3386AD0C5}" type="parTrans" cxnId="{8BA1C75C-C75A-4801-B9B7-DD6E0B117B8D}">
      <dgm:prSet/>
      <dgm:spPr/>
      <dgm:t>
        <a:bodyPr/>
        <a:lstStyle/>
        <a:p>
          <a:endParaRPr lang="ru-RU"/>
        </a:p>
      </dgm:t>
    </dgm:pt>
    <dgm:pt modelId="{171730F0-8B9C-41D1-B589-8810A7391CBF}" type="sibTrans" cxnId="{8BA1C75C-C75A-4801-B9B7-DD6E0B117B8D}">
      <dgm:prSet/>
      <dgm:spPr/>
      <dgm:t>
        <a:bodyPr/>
        <a:lstStyle/>
        <a:p>
          <a:endParaRPr lang="ru-RU"/>
        </a:p>
      </dgm:t>
    </dgm:pt>
    <dgm:pt modelId="{EE14B248-6DCA-4E56-BE84-5F0E7C7CCA39}" type="pres">
      <dgm:prSet presAssocID="{597CD6E9-7BBF-4713-9E2E-B168772AEC1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F92E29-3C9F-486A-A907-F8AFECB28688}" type="pres">
      <dgm:prSet presAssocID="{A5245876-87BD-4AD0-8B57-5F475818D1A0}" presName="circle1" presStyleLbl="node1" presStyleIdx="0" presStyleCnt="1"/>
      <dgm:spPr/>
    </dgm:pt>
    <dgm:pt modelId="{279E160C-F84C-4635-8207-E35EB0402505}" type="pres">
      <dgm:prSet presAssocID="{A5245876-87BD-4AD0-8B57-5F475818D1A0}" presName="space" presStyleCnt="0"/>
      <dgm:spPr/>
    </dgm:pt>
    <dgm:pt modelId="{A8077554-8816-4F5E-ACEA-CD603A54A700}" type="pres">
      <dgm:prSet presAssocID="{A5245876-87BD-4AD0-8B57-5F475818D1A0}" presName="rect1" presStyleLbl="alignAcc1" presStyleIdx="0" presStyleCnt="1"/>
      <dgm:spPr/>
      <dgm:t>
        <a:bodyPr/>
        <a:lstStyle/>
        <a:p>
          <a:endParaRPr lang="ru-RU"/>
        </a:p>
      </dgm:t>
    </dgm:pt>
    <dgm:pt modelId="{295B9BB9-B740-407F-A9EC-EA2912553775}" type="pres">
      <dgm:prSet presAssocID="{A5245876-87BD-4AD0-8B57-5F475818D1A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FEB196-723E-49C3-95CA-4AF157FB2EFF}" type="presOf" srcId="{597CD6E9-7BBF-4713-9E2E-B168772AEC17}" destId="{EE14B248-6DCA-4E56-BE84-5F0E7C7CCA39}" srcOrd="0" destOrd="0" presId="urn:microsoft.com/office/officeart/2005/8/layout/target3"/>
    <dgm:cxn modelId="{AF24991A-89A3-4749-B578-FEC0FC2CC36B}" type="presOf" srcId="{A5245876-87BD-4AD0-8B57-5F475818D1A0}" destId="{A8077554-8816-4F5E-ACEA-CD603A54A700}" srcOrd="0" destOrd="0" presId="urn:microsoft.com/office/officeart/2005/8/layout/target3"/>
    <dgm:cxn modelId="{6D60D4EA-4FFA-42A6-893F-9632D2520F04}" type="presOf" srcId="{A5245876-87BD-4AD0-8B57-5F475818D1A0}" destId="{295B9BB9-B740-407F-A9EC-EA2912553775}" srcOrd="1" destOrd="0" presId="urn:microsoft.com/office/officeart/2005/8/layout/target3"/>
    <dgm:cxn modelId="{8BA1C75C-C75A-4801-B9B7-DD6E0B117B8D}" srcId="{597CD6E9-7BBF-4713-9E2E-B168772AEC17}" destId="{A5245876-87BD-4AD0-8B57-5F475818D1A0}" srcOrd="0" destOrd="0" parTransId="{25EB4359-5DE5-45F1-86A7-7DA3386AD0C5}" sibTransId="{171730F0-8B9C-41D1-B589-8810A7391CBF}"/>
    <dgm:cxn modelId="{6279A104-B12F-4136-B673-6E72700E0829}" type="presParOf" srcId="{EE14B248-6DCA-4E56-BE84-5F0E7C7CCA39}" destId="{4EF92E29-3C9F-486A-A907-F8AFECB28688}" srcOrd="0" destOrd="0" presId="urn:microsoft.com/office/officeart/2005/8/layout/target3"/>
    <dgm:cxn modelId="{0B97B362-EAF4-4337-A234-8ABA2185DF5C}" type="presParOf" srcId="{EE14B248-6DCA-4E56-BE84-5F0E7C7CCA39}" destId="{279E160C-F84C-4635-8207-E35EB0402505}" srcOrd="1" destOrd="0" presId="urn:microsoft.com/office/officeart/2005/8/layout/target3"/>
    <dgm:cxn modelId="{CCCE543E-C217-4545-8E2A-157AA6734132}" type="presParOf" srcId="{EE14B248-6DCA-4E56-BE84-5F0E7C7CCA39}" destId="{A8077554-8816-4F5E-ACEA-CD603A54A700}" srcOrd="2" destOrd="0" presId="urn:microsoft.com/office/officeart/2005/8/layout/target3"/>
    <dgm:cxn modelId="{3807F431-8AA0-4B17-84C3-E1297B926C5E}" type="presParOf" srcId="{EE14B248-6DCA-4E56-BE84-5F0E7C7CCA39}" destId="{295B9BB9-B740-407F-A9EC-EA2912553775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621C9D9-B36B-4F57-8E63-AF26B7CC2EC3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50061A-39CD-4C2F-81AD-1DDB870B463C}">
      <dgm:prSet custT="1"/>
      <dgm:spPr/>
      <dgm:t>
        <a:bodyPr/>
        <a:lstStyle/>
        <a:p>
          <a:pPr rtl="0"/>
          <a:r>
            <a:rPr lang="ru-RU" sz="3200" dirty="0" smtClean="0"/>
            <a:t>Достижение предметных результатов</a:t>
          </a:r>
          <a:endParaRPr lang="ru-RU" sz="3200" dirty="0"/>
        </a:p>
      </dgm:t>
    </dgm:pt>
    <dgm:pt modelId="{486F90DD-8614-4300-B4A4-119632E70E90}" type="parTrans" cxnId="{0B308857-9F61-4A6A-9BDA-F35FE7813102}">
      <dgm:prSet/>
      <dgm:spPr/>
      <dgm:t>
        <a:bodyPr/>
        <a:lstStyle/>
        <a:p>
          <a:endParaRPr lang="ru-RU"/>
        </a:p>
      </dgm:t>
    </dgm:pt>
    <dgm:pt modelId="{FEA1E989-8326-4B34-9504-396201F021E5}" type="sibTrans" cxnId="{0B308857-9F61-4A6A-9BDA-F35FE7813102}">
      <dgm:prSet/>
      <dgm:spPr/>
      <dgm:t>
        <a:bodyPr/>
        <a:lstStyle/>
        <a:p>
          <a:endParaRPr lang="ru-RU"/>
        </a:p>
      </dgm:t>
    </dgm:pt>
    <dgm:pt modelId="{CD2D750C-466B-406E-8431-0AB0006448D4}" type="pres">
      <dgm:prSet presAssocID="{5621C9D9-B36B-4F57-8E63-AF26B7CC2EC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C165F7-9AF9-4CB8-AFE2-EE5A90DAE6D8}" type="pres">
      <dgm:prSet presAssocID="{8350061A-39CD-4C2F-81AD-1DDB870B463C}" presName="circle1" presStyleLbl="node1" presStyleIdx="0" presStyleCnt="1"/>
      <dgm:spPr/>
    </dgm:pt>
    <dgm:pt modelId="{DB01FECF-3C9F-42BA-AE65-42339B441157}" type="pres">
      <dgm:prSet presAssocID="{8350061A-39CD-4C2F-81AD-1DDB870B463C}" presName="space" presStyleCnt="0"/>
      <dgm:spPr/>
    </dgm:pt>
    <dgm:pt modelId="{6E1D526D-F0C7-4CAB-8E31-348096B6E831}" type="pres">
      <dgm:prSet presAssocID="{8350061A-39CD-4C2F-81AD-1DDB870B463C}" presName="rect1" presStyleLbl="alignAcc1" presStyleIdx="0" presStyleCnt="1"/>
      <dgm:spPr/>
      <dgm:t>
        <a:bodyPr/>
        <a:lstStyle/>
        <a:p>
          <a:endParaRPr lang="ru-RU"/>
        </a:p>
      </dgm:t>
    </dgm:pt>
    <dgm:pt modelId="{3D5125B5-17FE-42F2-8D35-42B782E7B0DE}" type="pres">
      <dgm:prSet presAssocID="{8350061A-39CD-4C2F-81AD-1DDB870B463C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EBD696-4B3E-488D-924C-892BC867701C}" type="presOf" srcId="{8350061A-39CD-4C2F-81AD-1DDB870B463C}" destId="{3D5125B5-17FE-42F2-8D35-42B782E7B0DE}" srcOrd="1" destOrd="0" presId="urn:microsoft.com/office/officeart/2005/8/layout/target3"/>
    <dgm:cxn modelId="{0B308857-9F61-4A6A-9BDA-F35FE7813102}" srcId="{5621C9D9-B36B-4F57-8E63-AF26B7CC2EC3}" destId="{8350061A-39CD-4C2F-81AD-1DDB870B463C}" srcOrd="0" destOrd="0" parTransId="{486F90DD-8614-4300-B4A4-119632E70E90}" sibTransId="{FEA1E989-8326-4B34-9504-396201F021E5}"/>
    <dgm:cxn modelId="{1C454652-3F6C-44A0-B93F-33033F1CAB79}" type="presOf" srcId="{8350061A-39CD-4C2F-81AD-1DDB870B463C}" destId="{6E1D526D-F0C7-4CAB-8E31-348096B6E831}" srcOrd="0" destOrd="0" presId="urn:microsoft.com/office/officeart/2005/8/layout/target3"/>
    <dgm:cxn modelId="{8C3F8520-56B0-4C99-8481-C232F735EDA9}" type="presOf" srcId="{5621C9D9-B36B-4F57-8E63-AF26B7CC2EC3}" destId="{CD2D750C-466B-406E-8431-0AB0006448D4}" srcOrd="0" destOrd="0" presId="urn:microsoft.com/office/officeart/2005/8/layout/target3"/>
    <dgm:cxn modelId="{B4B96946-868F-4927-9AB1-4D67C972DB54}" type="presParOf" srcId="{CD2D750C-466B-406E-8431-0AB0006448D4}" destId="{A1C165F7-9AF9-4CB8-AFE2-EE5A90DAE6D8}" srcOrd="0" destOrd="0" presId="urn:microsoft.com/office/officeart/2005/8/layout/target3"/>
    <dgm:cxn modelId="{CEAAD27F-24AC-4702-8E55-FB48F0FFBF45}" type="presParOf" srcId="{CD2D750C-466B-406E-8431-0AB0006448D4}" destId="{DB01FECF-3C9F-42BA-AE65-42339B441157}" srcOrd="1" destOrd="0" presId="urn:microsoft.com/office/officeart/2005/8/layout/target3"/>
    <dgm:cxn modelId="{727FE836-560F-4EE0-81CD-83935F7A059A}" type="presParOf" srcId="{CD2D750C-466B-406E-8431-0AB0006448D4}" destId="{6E1D526D-F0C7-4CAB-8E31-348096B6E831}" srcOrd="2" destOrd="0" presId="urn:microsoft.com/office/officeart/2005/8/layout/target3"/>
    <dgm:cxn modelId="{0AA16727-2F9A-4032-B40A-DEABE8842E0B}" type="presParOf" srcId="{CD2D750C-466B-406E-8431-0AB0006448D4}" destId="{3D5125B5-17FE-42F2-8D35-42B782E7B0DE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877AD8D-A2D1-4954-9E69-61ADC0F3DA8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471588-7D79-4D7D-96AC-7BE6E2F59BB7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 rtl="0"/>
          <a:r>
            <a:rPr lang="ru-RU" sz="3200" dirty="0" smtClean="0">
              <a:solidFill>
                <a:schemeClr val="bg1"/>
              </a:solidFill>
            </a:rPr>
            <a:t>давать определенный типичный набор </a:t>
          </a:r>
          <a:br>
            <a:rPr lang="ru-RU" sz="3200" dirty="0" smtClean="0">
              <a:solidFill>
                <a:schemeClr val="bg1"/>
              </a:solidFill>
            </a:rPr>
          </a:br>
          <a:r>
            <a:rPr lang="ru-RU" sz="3200" dirty="0" smtClean="0">
              <a:solidFill>
                <a:schemeClr val="bg1"/>
              </a:solidFill>
            </a:rPr>
            <a:t>фундаментальных знаний </a:t>
          </a:r>
          <a:endParaRPr lang="ru-RU" sz="3200" dirty="0">
            <a:solidFill>
              <a:schemeClr val="bg1"/>
            </a:solidFill>
          </a:endParaRPr>
        </a:p>
      </dgm:t>
    </dgm:pt>
    <dgm:pt modelId="{7DD17B18-647E-448F-B157-AC834696518F}" type="parTrans" cxnId="{DB480253-3C90-4F7F-8BE7-79D8925B3F92}">
      <dgm:prSet/>
      <dgm:spPr/>
      <dgm:t>
        <a:bodyPr/>
        <a:lstStyle/>
        <a:p>
          <a:endParaRPr lang="ru-RU"/>
        </a:p>
      </dgm:t>
    </dgm:pt>
    <dgm:pt modelId="{A3B1CF89-9C48-4E69-9C6C-C1CEE0C720C3}" type="sibTrans" cxnId="{DB480253-3C90-4F7F-8BE7-79D8925B3F92}">
      <dgm:prSet/>
      <dgm:spPr/>
      <dgm:t>
        <a:bodyPr/>
        <a:lstStyle/>
        <a:p>
          <a:endParaRPr lang="ru-RU"/>
        </a:p>
      </dgm:t>
    </dgm:pt>
    <dgm:pt modelId="{289FD252-CA7A-42FA-A310-0AF37F4466D4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 rtl="0"/>
          <a:r>
            <a:rPr lang="ru-RU" sz="3200" dirty="0" smtClean="0">
              <a:solidFill>
                <a:schemeClr val="bg1"/>
              </a:solidFill>
            </a:rPr>
            <a:t>учить учиться </a:t>
          </a:r>
          <a:r>
            <a:rPr lang="ru-RU" sz="2000" dirty="0" smtClean="0">
              <a:solidFill>
                <a:srgbClr val="C00000"/>
              </a:solidFill>
            </a:rPr>
            <a:t>(уметь формулировать проблемы, отбирать и находить необходимые для их решения знания, решать проблемы – иначе не сможет жить </a:t>
          </a:r>
          <a:br>
            <a:rPr lang="ru-RU" sz="2000" dirty="0" smtClean="0">
              <a:solidFill>
                <a:srgbClr val="C00000"/>
              </a:solidFill>
            </a:rPr>
          </a:br>
          <a:r>
            <a:rPr lang="ru-RU" sz="2000" dirty="0" smtClean="0">
              <a:solidFill>
                <a:srgbClr val="C00000"/>
              </a:solidFill>
            </a:rPr>
            <a:t>в современном обществе) </a:t>
          </a:r>
          <a:endParaRPr lang="ru-RU" sz="2000" dirty="0">
            <a:solidFill>
              <a:srgbClr val="C00000"/>
            </a:solidFill>
          </a:endParaRPr>
        </a:p>
      </dgm:t>
    </dgm:pt>
    <dgm:pt modelId="{6AC40AD4-DB78-4E98-92F9-F58C43D67CFD}" type="parTrans" cxnId="{403B0596-7B9E-41DF-AF2D-6B07523DDBC4}">
      <dgm:prSet/>
      <dgm:spPr/>
      <dgm:t>
        <a:bodyPr/>
        <a:lstStyle/>
        <a:p>
          <a:endParaRPr lang="ru-RU"/>
        </a:p>
      </dgm:t>
    </dgm:pt>
    <dgm:pt modelId="{D819013F-BCFC-4B5C-80A2-D2FE64EA1278}" type="sibTrans" cxnId="{403B0596-7B9E-41DF-AF2D-6B07523DDBC4}">
      <dgm:prSet/>
      <dgm:spPr/>
      <dgm:t>
        <a:bodyPr/>
        <a:lstStyle/>
        <a:p>
          <a:endParaRPr lang="ru-RU"/>
        </a:p>
      </dgm:t>
    </dgm:pt>
    <dgm:pt modelId="{2D87764E-A6F7-4382-8A0B-40BB9596D5DA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 rtl="0"/>
          <a:r>
            <a:rPr lang="ru-RU" sz="3200" dirty="0" smtClean="0">
              <a:solidFill>
                <a:schemeClr val="bg1"/>
              </a:solidFill>
            </a:rPr>
            <a:t>учить выбирать и нести ответственность за свой выбор </a:t>
          </a:r>
          <a:r>
            <a: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(иначе не сможет жить в современном обществе)</a:t>
          </a:r>
          <a:endParaRPr lang="ru-RU" sz="20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C172C0-2098-4CE7-A975-8216A3A5478F}" type="parTrans" cxnId="{0420C10F-BC62-4DF4-91CE-68F884ED9F28}">
      <dgm:prSet/>
      <dgm:spPr/>
      <dgm:t>
        <a:bodyPr/>
        <a:lstStyle/>
        <a:p>
          <a:endParaRPr lang="ru-RU"/>
        </a:p>
      </dgm:t>
    </dgm:pt>
    <dgm:pt modelId="{6E6B7488-83AA-4DAB-9AFC-0DE1169C6124}" type="sibTrans" cxnId="{0420C10F-BC62-4DF4-91CE-68F884ED9F28}">
      <dgm:prSet/>
      <dgm:spPr/>
      <dgm:t>
        <a:bodyPr/>
        <a:lstStyle/>
        <a:p>
          <a:endParaRPr lang="ru-RU"/>
        </a:p>
      </dgm:t>
    </dgm:pt>
    <dgm:pt modelId="{C6D070DF-A701-4E77-B472-7163BBDBBF36}" type="pres">
      <dgm:prSet presAssocID="{8877AD8D-A2D1-4954-9E69-61ADC0F3DA8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27789D0-65DA-4CE0-B98C-A17F4813804B}" type="pres">
      <dgm:prSet presAssocID="{8877AD8D-A2D1-4954-9E69-61ADC0F3DA8E}" presName="Name1" presStyleCnt="0"/>
      <dgm:spPr/>
    </dgm:pt>
    <dgm:pt modelId="{DF7CDED7-B12B-4B22-A754-742301972509}" type="pres">
      <dgm:prSet presAssocID="{8877AD8D-A2D1-4954-9E69-61ADC0F3DA8E}" presName="cycle" presStyleCnt="0"/>
      <dgm:spPr/>
    </dgm:pt>
    <dgm:pt modelId="{8E5B630F-7C5E-4F55-AE66-27C3B1BD8CBF}" type="pres">
      <dgm:prSet presAssocID="{8877AD8D-A2D1-4954-9E69-61ADC0F3DA8E}" presName="srcNode" presStyleLbl="node1" presStyleIdx="0" presStyleCnt="3"/>
      <dgm:spPr/>
    </dgm:pt>
    <dgm:pt modelId="{44D06C4F-A610-4500-B8E2-FA87FF0AA51E}" type="pres">
      <dgm:prSet presAssocID="{8877AD8D-A2D1-4954-9E69-61ADC0F3DA8E}" presName="conn" presStyleLbl="parChTrans1D2" presStyleIdx="0" presStyleCnt="1"/>
      <dgm:spPr/>
      <dgm:t>
        <a:bodyPr/>
        <a:lstStyle/>
        <a:p>
          <a:endParaRPr lang="ru-RU"/>
        </a:p>
      </dgm:t>
    </dgm:pt>
    <dgm:pt modelId="{CA672085-5D1F-4E34-A214-F8DA9AA1B947}" type="pres">
      <dgm:prSet presAssocID="{8877AD8D-A2D1-4954-9E69-61ADC0F3DA8E}" presName="extraNode" presStyleLbl="node1" presStyleIdx="0" presStyleCnt="3"/>
      <dgm:spPr/>
    </dgm:pt>
    <dgm:pt modelId="{80F80056-B922-49E8-BB6A-20E0908EA03F}" type="pres">
      <dgm:prSet presAssocID="{8877AD8D-A2D1-4954-9E69-61ADC0F3DA8E}" presName="dstNode" presStyleLbl="node1" presStyleIdx="0" presStyleCnt="3"/>
      <dgm:spPr/>
    </dgm:pt>
    <dgm:pt modelId="{6D928EBD-93B4-4411-839F-ED503FEA97C5}" type="pres">
      <dgm:prSet presAssocID="{A9471588-7D79-4D7D-96AC-7BE6E2F59BB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92CD0A-A3BC-4AB3-851D-875AEC30B107}" type="pres">
      <dgm:prSet presAssocID="{A9471588-7D79-4D7D-96AC-7BE6E2F59BB7}" presName="accent_1" presStyleCnt="0"/>
      <dgm:spPr/>
    </dgm:pt>
    <dgm:pt modelId="{F00DF625-9710-44AA-B2EF-A527FCCA977F}" type="pres">
      <dgm:prSet presAssocID="{A9471588-7D79-4D7D-96AC-7BE6E2F59BB7}" presName="accentRepeatNode" presStyleLbl="solidFgAcc1" presStyleIdx="0" presStyleCnt="3"/>
      <dgm:spPr/>
    </dgm:pt>
    <dgm:pt modelId="{3099BC0B-5297-49AC-99A6-AAEDE130B81A}" type="pres">
      <dgm:prSet presAssocID="{289FD252-CA7A-42FA-A310-0AF37F4466D4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F7F17E-E41A-40ED-8359-BD65C1859AA3}" type="pres">
      <dgm:prSet presAssocID="{289FD252-CA7A-42FA-A310-0AF37F4466D4}" presName="accent_2" presStyleCnt="0"/>
      <dgm:spPr/>
    </dgm:pt>
    <dgm:pt modelId="{8814562C-31F1-4318-A396-F04A022DC080}" type="pres">
      <dgm:prSet presAssocID="{289FD252-CA7A-42FA-A310-0AF37F4466D4}" presName="accentRepeatNode" presStyleLbl="solidFgAcc1" presStyleIdx="1" presStyleCnt="3"/>
      <dgm:spPr/>
    </dgm:pt>
    <dgm:pt modelId="{938D817E-3C59-45B4-8B46-809059BCCF62}" type="pres">
      <dgm:prSet presAssocID="{2D87764E-A6F7-4382-8A0B-40BB9596D5D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997BA7-4107-40D4-BCC3-B78E0246EB61}" type="pres">
      <dgm:prSet presAssocID="{2D87764E-A6F7-4382-8A0B-40BB9596D5DA}" presName="accent_3" presStyleCnt="0"/>
      <dgm:spPr/>
    </dgm:pt>
    <dgm:pt modelId="{B34F01F4-A296-4D51-ACFF-E92BBA24B4F7}" type="pres">
      <dgm:prSet presAssocID="{2D87764E-A6F7-4382-8A0B-40BB9596D5DA}" presName="accentRepeatNode" presStyleLbl="solidFgAcc1" presStyleIdx="2" presStyleCnt="3"/>
      <dgm:spPr/>
    </dgm:pt>
  </dgm:ptLst>
  <dgm:cxnLst>
    <dgm:cxn modelId="{A8F839E1-60E0-4D3D-B344-924559D84595}" type="presOf" srcId="{A3B1CF89-9C48-4E69-9C6C-C1CEE0C720C3}" destId="{44D06C4F-A610-4500-B8E2-FA87FF0AA51E}" srcOrd="0" destOrd="0" presId="urn:microsoft.com/office/officeart/2008/layout/VerticalCurvedList"/>
    <dgm:cxn modelId="{0420C10F-BC62-4DF4-91CE-68F884ED9F28}" srcId="{8877AD8D-A2D1-4954-9E69-61ADC0F3DA8E}" destId="{2D87764E-A6F7-4382-8A0B-40BB9596D5DA}" srcOrd="2" destOrd="0" parTransId="{E6C172C0-2098-4CE7-A975-8216A3A5478F}" sibTransId="{6E6B7488-83AA-4DAB-9AFC-0DE1169C6124}"/>
    <dgm:cxn modelId="{99EA41BC-B6A4-4155-AD20-BA7F534C35F3}" type="presOf" srcId="{289FD252-CA7A-42FA-A310-0AF37F4466D4}" destId="{3099BC0B-5297-49AC-99A6-AAEDE130B81A}" srcOrd="0" destOrd="0" presId="urn:microsoft.com/office/officeart/2008/layout/VerticalCurvedList"/>
    <dgm:cxn modelId="{1F3527E6-7EB7-4FD6-89A3-C931BE8213B3}" type="presOf" srcId="{A9471588-7D79-4D7D-96AC-7BE6E2F59BB7}" destId="{6D928EBD-93B4-4411-839F-ED503FEA97C5}" srcOrd="0" destOrd="0" presId="urn:microsoft.com/office/officeart/2008/layout/VerticalCurvedList"/>
    <dgm:cxn modelId="{3B0C2209-2BA3-44A0-9D44-B687E49046C6}" type="presOf" srcId="{2D87764E-A6F7-4382-8A0B-40BB9596D5DA}" destId="{938D817E-3C59-45B4-8B46-809059BCCF62}" srcOrd="0" destOrd="0" presId="urn:microsoft.com/office/officeart/2008/layout/VerticalCurvedList"/>
    <dgm:cxn modelId="{DB480253-3C90-4F7F-8BE7-79D8925B3F92}" srcId="{8877AD8D-A2D1-4954-9E69-61ADC0F3DA8E}" destId="{A9471588-7D79-4D7D-96AC-7BE6E2F59BB7}" srcOrd="0" destOrd="0" parTransId="{7DD17B18-647E-448F-B157-AC834696518F}" sibTransId="{A3B1CF89-9C48-4E69-9C6C-C1CEE0C720C3}"/>
    <dgm:cxn modelId="{000EA1D7-1A00-4EC9-945E-B0601E9A40B0}" type="presOf" srcId="{8877AD8D-A2D1-4954-9E69-61ADC0F3DA8E}" destId="{C6D070DF-A701-4E77-B472-7163BBDBBF36}" srcOrd="0" destOrd="0" presId="urn:microsoft.com/office/officeart/2008/layout/VerticalCurvedList"/>
    <dgm:cxn modelId="{403B0596-7B9E-41DF-AF2D-6B07523DDBC4}" srcId="{8877AD8D-A2D1-4954-9E69-61ADC0F3DA8E}" destId="{289FD252-CA7A-42FA-A310-0AF37F4466D4}" srcOrd="1" destOrd="0" parTransId="{6AC40AD4-DB78-4E98-92F9-F58C43D67CFD}" sibTransId="{D819013F-BCFC-4B5C-80A2-D2FE64EA1278}"/>
    <dgm:cxn modelId="{5AB1A5E9-C2C2-43AB-B1DD-E0367D003591}" type="presParOf" srcId="{C6D070DF-A701-4E77-B472-7163BBDBBF36}" destId="{A27789D0-65DA-4CE0-B98C-A17F4813804B}" srcOrd="0" destOrd="0" presId="urn:microsoft.com/office/officeart/2008/layout/VerticalCurvedList"/>
    <dgm:cxn modelId="{720CE21D-4C6E-410C-BA1A-641BCE492052}" type="presParOf" srcId="{A27789D0-65DA-4CE0-B98C-A17F4813804B}" destId="{DF7CDED7-B12B-4B22-A754-742301972509}" srcOrd="0" destOrd="0" presId="urn:microsoft.com/office/officeart/2008/layout/VerticalCurvedList"/>
    <dgm:cxn modelId="{B135A405-8422-4655-9627-FCB65413DD79}" type="presParOf" srcId="{DF7CDED7-B12B-4B22-A754-742301972509}" destId="{8E5B630F-7C5E-4F55-AE66-27C3B1BD8CBF}" srcOrd="0" destOrd="0" presId="urn:microsoft.com/office/officeart/2008/layout/VerticalCurvedList"/>
    <dgm:cxn modelId="{93EA2B90-F904-4EEA-B88C-8DBEC6582EFB}" type="presParOf" srcId="{DF7CDED7-B12B-4B22-A754-742301972509}" destId="{44D06C4F-A610-4500-B8E2-FA87FF0AA51E}" srcOrd="1" destOrd="0" presId="urn:microsoft.com/office/officeart/2008/layout/VerticalCurvedList"/>
    <dgm:cxn modelId="{E6C16396-9013-4954-880C-9215096A6625}" type="presParOf" srcId="{DF7CDED7-B12B-4B22-A754-742301972509}" destId="{CA672085-5D1F-4E34-A214-F8DA9AA1B947}" srcOrd="2" destOrd="0" presId="urn:microsoft.com/office/officeart/2008/layout/VerticalCurvedList"/>
    <dgm:cxn modelId="{CF58A2E6-D00A-4F3D-AFBE-249DC9CD8AF7}" type="presParOf" srcId="{DF7CDED7-B12B-4B22-A754-742301972509}" destId="{80F80056-B922-49E8-BB6A-20E0908EA03F}" srcOrd="3" destOrd="0" presId="urn:microsoft.com/office/officeart/2008/layout/VerticalCurvedList"/>
    <dgm:cxn modelId="{06202B63-7608-46F4-A93B-3F8B93A5E340}" type="presParOf" srcId="{A27789D0-65DA-4CE0-B98C-A17F4813804B}" destId="{6D928EBD-93B4-4411-839F-ED503FEA97C5}" srcOrd="1" destOrd="0" presId="urn:microsoft.com/office/officeart/2008/layout/VerticalCurvedList"/>
    <dgm:cxn modelId="{D64E3141-2668-414B-A147-57E5A88B0A66}" type="presParOf" srcId="{A27789D0-65DA-4CE0-B98C-A17F4813804B}" destId="{4B92CD0A-A3BC-4AB3-851D-875AEC30B107}" srcOrd="2" destOrd="0" presId="urn:microsoft.com/office/officeart/2008/layout/VerticalCurvedList"/>
    <dgm:cxn modelId="{A2F6BA5E-26FA-433F-A5A4-02128C684031}" type="presParOf" srcId="{4B92CD0A-A3BC-4AB3-851D-875AEC30B107}" destId="{F00DF625-9710-44AA-B2EF-A527FCCA977F}" srcOrd="0" destOrd="0" presId="urn:microsoft.com/office/officeart/2008/layout/VerticalCurvedList"/>
    <dgm:cxn modelId="{B511AC19-CE6C-48A1-92CA-5A1D4223BDED}" type="presParOf" srcId="{A27789D0-65DA-4CE0-B98C-A17F4813804B}" destId="{3099BC0B-5297-49AC-99A6-AAEDE130B81A}" srcOrd="3" destOrd="0" presId="urn:microsoft.com/office/officeart/2008/layout/VerticalCurvedList"/>
    <dgm:cxn modelId="{38AD8A4E-CF91-4DFA-B4B7-E6BAA43734D0}" type="presParOf" srcId="{A27789D0-65DA-4CE0-B98C-A17F4813804B}" destId="{7CF7F17E-E41A-40ED-8359-BD65C1859AA3}" srcOrd="4" destOrd="0" presId="urn:microsoft.com/office/officeart/2008/layout/VerticalCurvedList"/>
    <dgm:cxn modelId="{67B96AE3-105F-47F8-B65E-3D9F92FE3398}" type="presParOf" srcId="{7CF7F17E-E41A-40ED-8359-BD65C1859AA3}" destId="{8814562C-31F1-4318-A396-F04A022DC080}" srcOrd="0" destOrd="0" presId="urn:microsoft.com/office/officeart/2008/layout/VerticalCurvedList"/>
    <dgm:cxn modelId="{35588A6D-2731-4F52-A576-132826DB37EB}" type="presParOf" srcId="{A27789D0-65DA-4CE0-B98C-A17F4813804B}" destId="{938D817E-3C59-45B4-8B46-809059BCCF62}" srcOrd="5" destOrd="0" presId="urn:microsoft.com/office/officeart/2008/layout/VerticalCurvedList"/>
    <dgm:cxn modelId="{4D3B3D78-4EC7-47CA-9557-881711DC0DC7}" type="presParOf" srcId="{A27789D0-65DA-4CE0-B98C-A17F4813804B}" destId="{54997BA7-4107-40D4-BCC3-B78E0246EB61}" srcOrd="6" destOrd="0" presId="urn:microsoft.com/office/officeart/2008/layout/VerticalCurvedList"/>
    <dgm:cxn modelId="{5E4B4195-A491-44B5-A858-9AC3B6E39DE1}" type="presParOf" srcId="{54997BA7-4107-40D4-BCC3-B78E0246EB61}" destId="{B34F01F4-A296-4D51-ACFF-E92BBA24B4F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7C22A28-6BC3-451B-8A30-91399448962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9FB7C3D-F1A5-4AAC-9162-D158240989B7}">
      <dgm:prSet/>
      <dgm:spPr/>
      <dgm:t>
        <a:bodyPr/>
        <a:lstStyle/>
        <a:p>
          <a:pPr rtl="0"/>
          <a:r>
            <a:rPr lang="ru-RU" dirty="0" smtClean="0"/>
            <a:t>УЧЕБНЫЕ СИТУАЦИИ</a:t>
          </a:r>
          <a:endParaRPr lang="ru-RU" dirty="0"/>
        </a:p>
      </dgm:t>
    </dgm:pt>
    <dgm:pt modelId="{39D92033-5879-4C23-B35B-3B140CE569AC}" type="parTrans" cxnId="{1B95DA7C-D44A-4B84-86DF-08A24DFAAD36}">
      <dgm:prSet/>
      <dgm:spPr/>
      <dgm:t>
        <a:bodyPr/>
        <a:lstStyle/>
        <a:p>
          <a:endParaRPr lang="ru-RU"/>
        </a:p>
      </dgm:t>
    </dgm:pt>
    <dgm:pt modelId="{D88AB7F0-A116-47B8-A68E-CF80B05C3891}" type="sibTrans" cxnId="{1B95DA7C-D44A-4B84-86DF-08A24DFAAD36}">
      <dgm:prSet/>
      <dgm:spPr/>
      <dgm:t>
        <a:bodyPr/>
        <a:lstStyle/>
        <a:p>
          <a:endParaRPr lang="ru-RU"/>
        </a:p>
      </dgm:t>
    </dgm:pt>
    <dgm:pt modelId="{E2683701-8810-4E39-938C-9BB743EA259F}">
      <dgm:prSet/>
      <dgm:spPr/>
      <dgm:t>
        <a:bodyPr/>
        <a:lstStyle/>
        <a:p>
          <a:pPr rtl="0"/>
          <a:r>
            <a:rPr lang="ru-RU" smtClean="0"/>
            <a:t>УЧЕБНЫЕ ЗАНЯТИЯ</a:t>
          </a:r>
          <a:endParaRPr lang="ru-RU"/>
        </a:p>
      </dgm:t>
    </dgm:pt>
    <dgm:pt modelId="{05154D2E-EE29-4485-B165-3F806FA6F016}" type="parTrans" cxnId="{60FDDE85-41B0-45C7-A7EC-1BB630DA9A9A}">
      <dgm:prSet/>
      <dgm:spPr/>
      <dgm:t>
        <a:bodyPr/>
        <a:lstStyle/>
        <a:p>
          <a:endParaRPr lang="ru-RU"/>
        </a:p>
      </dgm:t>
    </dgm:pt>
    <dgm:pt modelId="{160FDD4F-FF75-40C6-AD12-18FE75BD47BC}" type="sibTrans" cxnId="{60FDDE85-41B0-45C7-A7EC-1BB630DA9A9A}">
      <dgm:prSet/>
      <dgm:spPr/>
      <dgm:t>
        <a:bodyPr/>
        <a:lstStyle/>
        <a:p>
          <a:endParaRPr lang="ru-RU"/>
        </a:p>
      </dgm:t>
    </dgm:pt>
    <dgm:pt modelId="{ADD648B9-4C91-4F5C-9225-CA999FDADA31}" type="pres">
      <dgm:prSet presAssocID="{97C22A28-6BC3-451B-8A30-91399448962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DFE1C83-8056-40C7-B377-822AEC9892B0}" type="pres">
      <dgm:prSet presAssocID="{B9FB7C3D-F1A5-4AAC-9162-D158240989B7}" presName="linNode" presStyleCnt="0"/>
      <dgm:spPr/>
    </dgm:pt>
    <dgm:pt modelId="{6E359A3E-CE1A-429B-A951-08012679A9EA}" type="pres">
      <dgm:prSet presAssocID="{B9FB7C3D-F1A5-4AAC-9162-D158240989B7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79E34E-9839-455F-87E4-D751CDA8AFAC}" type="pres">
      <dgm:prSet presAssocID="{B9FB7C3D-F1A5-4AAC-9162-D158240989B7}" presName="childShp" presStyleLbl="bgAccFollowNode1" presStyleIdx="0" presStyleCnt="2">
        <dgm:presLayoutVars>
          <dgm:bulletEnabled val="1"/>
        </dgm:presLayoutVars>
      </dgm:prSet>
      <dgm:spPr/>
    </dgm:pt>
    <dgm:pt modelId="{079EA701-EE82-4FAA-BC55-F903F4FED536}" type="pres">
      <dgm:prSet presAssocID="{D88AB7F0-A116-47B8-A68E-CF80B05C3891}" presName="spacing" presStyleCnt="0"/>
      <dgm:spPr/>
    </dgm:pt>
    <dgm:pt modelId="{A3ABB340-0B6B-4C24-A074-8D181BB380D2}" type="pres">
      <dgm:prSet presAssocID="{E2683701-8810-4E39-938C-9BB743EA259F}" presName="linNode" presStyleCnt="0"/>
      <dgm:spPr/>
    </dgm:pt>
    <dgm:pt modelId="{94BCDB92-D3B9-43F0-BF8C-805F7BC9FDAA}" type="pres">
      <dgm:prSet presAssocID="{E2683701-8810-4E39-938C-9BB743EA259F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CD0DC6-2D07-4F90-9D19-5E6998B428E5}" type="pres">
      <dgm:prSet presAssocID="{E2683701-8810-4E39-938C-9BB743EA259F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9020E1EB-7A0A-474E-8CC7-33AA28339F3C}" type="presOf" srcId="{B9FB7C3D-F1A5-4AAC-9162-D158240989B7}" destId="{6E359A3E-CE1A-429B-A951-08012679A9EA}" srcOrd="0" destOrd="0" presId="urn:microsoft.com/office/officeart/2005/8/layout/vList6"/>
    <dgm:cxn modelId="{60FDDE85-41B0-45C7-A7EC-1BB630DA9A9A}" srcId="{97C22A28-6BC3-451B-8A30-91399448962F}" destId="{E2683701-8810-4E39-938C-9BB743EA259F}" srcOrd="1" destOrd="0" parTransId="{05154D2E-EE29-4485-B165-3F806FA6F016}" sibTransId="{160FDD4F-FF75-40C6-AD12-18FE75BD47BC}"/>
    <dgm:cxn modelId="{1B95DA7C-D44A-4B84-86DF-08A24DFAAD36}" srcId="{97C22A28-6BC3-451B-8A30-91399448962F}" destId="{B9FB7C3D-F1A5-4AAC-9162-D158240989B7}" srcOrd="0" destOrd="0" parTransId="{39D92033-5879-4C23-B35B-3B140CE569AC}" sibTransId="{D88AB7F0-A116-47B8-A68E-CF80B05C3891}"/>
    <dgm:cxn modelId="{EA4EE90A-E6AF-4165-8895-1429E6E3EE5A}" type="presOf" srcId="{E2683701-8810-4E39-938C-9BB743EA259F}" destId="{94BCDB92-D3B9-43F0-BF8C-805F7BC9FDAA}" srcOrd="0" destOrd="0" presId="urn:microsoft.com/office/officeart/2005/8/layout/vList6"/>
    <dgm:cxn modelId="{5DA17641-30C5-454E-8D94-EAA9818F5696}" type="presOf" srcId="{97C22A28-6BC3-451B-8A30-91399448962F}" destId="{ADD648B9-4C91-4F5C-9225-CA999FDADA31}" srcOrd="0" destOrd="0" presId="urn:microsoft.com/office/officeart/2005/8/layout/vList6"/>
    <dgm:cxn modelId="{844F6661-C2F4-436F-AD95-80601F4E9C59}" type="presParOf" srcId="{ADD648B9-4C91-4F5C-9225-CA999FDADA31}" destId="{0DFE1C83-8056-40C7-B377-822AEC9892B0}" srcOrd="0" destOrd="0" presId="urn:microsoft.com/office/officeart/2005/8/layout/vList6"/>
    <dgm:cxn modelId="{0ED47958-5DA8-450E-8DAD-BABCC9A5B92C}" type="presParOf" srcId="{0DFE1C83-8056-40C7-B377-822AEC9892B0}" destId="{6E359A3E-CE1A-429B-A951-08012679A9EA}" srcOrd="0" destOrd="0" presId="urn:microsoft.com/office/officeart/2005/8/layout/vList6"/>
    <dgm:cxn modelId="{B9E27492-0185-49EA-B10B-A461AB1CC24F}" type="presParOf" srcId="{0DFE1C83-8056-40C7-B377-822AEC9892B0}" destId="{0479E34E-9839-455F-87E4-D751CDA8AFAC}" srcOrd="1" destOrd="0" presId="urn:microsoft.com/office/officeart/2005/8/layout/vList6"/>
    <dgm:cxn modelId="{E87C7C86-9A4C-4CCB-95DA-E05259292936}" type="presParOf" srcId="{ADD648B9-4C91-4F5C-9225-CA999FDADA31}" destId="{079EA701-EE82-4FAA-BC55-F903F4FED536}" srcOrd="1" destOrd="0" presId="urn:microsoft.com/office/officeart/2005/8/layout/vList6"/>
    <dgm:cxn modelId="{977D9E41-CE4D-450C-9F18-455E62C461D6}" type="presParOf" srcId="{ADD648B9-4C91-4F5C-9225-CA999FDADA31}" destId="{A3ABB340-0B6B-4C24-A074-8D181BB380D2}" srcOrd="2" destOrd="0" presId="urn:microsoft.com/office/officeart/2005/8/layout/vList6"/>
    <dgm:cxn modelId="{461AD5A1-06F7-41CE-9779-FAA284B38270}" type="presParOf" srcId="{A3ABB340-0B6B-4C24-A074-8D181BB380D2}" destId="{94BCDB92-D3B9-43F0-BF8C-805F7BC9FDAA}" srcOrd="0" destOrd="0" presId="urn:microsoft.com/office/officeart/2005/8/layout/vList6"/>
    <dgm:cxn modelId="{70179B1F-6AD5-4839-81FC-8FFB16742948}" type="presParOf" srcId="{A3ABB340-0B6B-4C24-A074-8D181BB380D2}" destId="{40CD0DC6-2D07-4F90-9D19-5E6998B428E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1C807F2-4FCC-4939-AB28-AE2C486993F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3C8200A-0FA3-472D-9875-E304B4DA51D0}">
      <dgm:prSet/>
      <dgm:spPr/>
      <dgm:t>
        <a:bodyPr/>
        <a:lstStyle/>
        <a:p>
          <a:pPr rtl="0"/>
          <a:r>
            <a:rPr lang="ru-RU" smtClean="0"/>
            <a:t>ПОМОГАТЬ УЧАЩИМСЯ ЛУЧШЕ ОСОЗНАВАТЬ ИЗУЧАЕМЫЙ МАТЕРИАЛ</a:t>
          </a:r>
          <a:endParaRPr lang="ru-RU"/>
        </a:p>
      </dgm:t>
    </dgm:pt>
    <dgm:pt modelId="{1C0CFFFB-2C3B-4338-A671-8A70E45D33A8}" type="parTrans" cxnId="{C537BEA3-437E-486A-9E47-73457F1228D2}">
      <dgm:prSet/>
      <dgm:spPr/>
      <dgm:t>
        <a:bodyPr/>
        <a:lstStyle/>
        <a:p>
          <a:endParaRPr lang="ru-RU"/>
        </a:p>
      </dgm:t>
    </dgm:pt>
    <dgm:pt modelId="{D7D5DBAC-B7C6-45E3-B6E0-5581535D546B}" type="sibTrans" cxnId="{C537BEA3-437E-486A-9E47-73457F1228D2}">
      <dgm:prSet/>
      <dgm:spPr/>
      <dgm:t>
        <a:bodyPr/>
        <a:lstStyle/>
        <a:p>
          <a:endParaRPr lang="ru-RU"/>
        </a:p>
      </dgm:t>
    </dgm:pt>
    <dgm:pt modelId="{327F74C9-906F-415A-BDAB-50CAB1643AF2}">
      <dgm:prSet/>
      <dgm:spPr/>
      <dgm:t>
        <a:bodyPr/>
        <a:lstStyle/>
        <a:p>
          <a:pPr rtl="0"/>
          <a:r>
            <a:rPr lang="ru-RU" smtClean="0"/>
            <a:t>СПОСОБСТВОВАТЬ ПЕРЕВОДУ ЗНАНИЙ ИЗ ПАССИВНЫХ В АКТИВНЫЕ </a:t>
          </a:r>
          <a:endParaRPr lang="ru-RU"/>
        </a:p>
      </dgm:t>
    </dgm:pt>
    <dgm:pt modelId="{725924A2-1E4D-4532-8579-5A871798DEE1}" type="parTrans" cxnId="{A3BE066C-D510-4608-A6D5-BF07B3E55D92}">
      <dgm:prSet/>
      <dgm:spPr/>
      <dgm:t>
        <a:bodyPr/>
        <a:lstStyle/>
        <a:p>
          <a:endParaRPr lang="ru-RU"/>
        </a:p>
      </dgm:t>
    </dgm:pt>
    <dgm:pt modelId="{09B84B79-D7D5-4849-B292-44CBEF965BEC}" type="sibTrans" cxnId="{A3BE066C-D510-4608-A6D5-BF07B3E55D92}">
      <dgm:prSet/>
      <dgm:spPr/>
      <dgm:t>
        <a:bodyPr/>
        <a:lstStyle/>
        <a:p>
          <a:endParaRPr lang="ru-RU"/>
        </a:p>
      </dgm:t>
    </dgm:pt>
    <dgm:pt modelId="{12351197-59C0-4E2D-8968-EC856C501FCF}">
      <dgm:prSet/>
      <dgm:spPr/>
      <dgm:t>
        <a:bodyPr/>
        <a:lstStyle/>
        <a:p>
          <a:pPr rtl="0"/>
          <a:r>
            <a:rPr lang="ru-RU" smtClean="0"/>
            <a:t>ЭФФЕКТИВНЫЕ ПЕДАГОГИЧЕСКИЕ ПРАКТИКИ </a:t>
          </a:r>
          <a:endParaRPr lang="ru-RU"/>
        </a:p>
      </dgm:t>
    </dgm:pt>
    <dgm:pt modelId="{DD714970-3E99-4587-89EC-EF1D31374FBE}" type="parTrans" cxnId="{8D8DF65E-F8E2-44DD-94CE-8A3AACCB8B9B}">
      <dgm:prSet/>
      <dgm:spPr/>
      <dgm:t>
        <a:bodyPr/>
        <a:lstStyle/>
        <a:p>
          <a:endParaRPr lang="ru-RU"/>
        </a:p>
      </dgm:t>
    </dgm:pt>
    <dgm:pt modelId="{1271BA76-8772-4A3F-B575-FA5C1D4C3B9E}" type="sibTrans" cxnId="{8D8DF65E-F8E2-44DD-94CE-8A3AACCB8B9B}">
      <dgm:prSet/>
      <dgm:spPr/>
      <dgm:t>
        <a:bodyPr/>
        <a:lstStyle/>
        <a:p>
          <a:endParaRPr lang="ru-RU"/>
        </a:p>
      </dgm:t>
    </dgm:pt>
    <dgm:pt modelId="{1511C4DC-6763-4DA6-81E8-B81E0D3D28EC}">
      <dgm:prSet/>
      <dgm:spPr/>
      <dgm:t>
        <a:bodyPr/>
        <a:lstStyle/>
        <a:p>
          <a:pPr rtl="0"/>
          <a:r>
            <a:rPr lang="ru-RU" smtClean="0"/>
            <a:t>«ХОРОШИЕ» ЗАДАНИЯ (учебные исследования, проекты, кейсы, комплексные задания</a:t>
          </a:r>
          <a:endParaRPr lang="ru-RU"/>
        </a:p>
      </dgm:t>
    </dgm:pt>
    <dgm:pt modelId="{22FA633B-92DB-4BDA-B324-68E63721BC7B}" type="parTrans" cxnId="{47F4A384-4746-4170-989B-E43A3BC4851A}">
      <dgm:prSet/>
      <dgm:spPr/>
      <dgm:t>
        <a:bodyPr/>
        <a:lstStyle/>
        <a:p>
          <a:endParaRPr lang="ru-RU"/>
        </a:p>
      </dgm:t>
    </dgm:pt>
    <dgm:pt modelId="{E6E7B29E-D7A7-42C8-8308-CE06642EFD70}" type="sibTrans" cxnId="{47F4A384-4746-4170-989B-E43A3BC4851A}">
      <dgm:prSet/>
      <dgm:spPr/>
      <dgm:t>
        <a:bodyPr/>
        <a:lstStyle/>
        <a:p>
          <a:endParaRPr lang="ru-RU"/>
        </a:p>
      </dgm:t>
    </dgm:pt>
    <dgm:pt modelId="{2E144277-BC98-45E8-A046-8D3C7A9E351E}">
      <dgm:prSet/>
      <dgm:spPr/>
      <dgm:t>
        <a:bodyPr/>
        <a:lstStyle/>
        <a:p>
          <a:pPr rtl="0"/>
          <a:r>
            <a:rPr lang="ru-RU" smtClean="0"/>
            <a:t>ОСОБЕННОСТИ И ТИПЫ ЗАДАНИЙ ДЛЯ ФОРМИРОВАНИЯ КРЕАТИВНОГО МЫШЛЕНИЯ </a:t>
          </a:r>
          <a:endParaRPr lang="ru-RU"/>
        </a:p>
      </dgm:t>
    </dgm:pt>
    <dgm:pt modelId="{60F10E48-1E1E-41B3-A750-727459D8144D}" type="parTrans" cxnId="{52659637-9ED8-424B-BF52-D62AC24E95B8}">
      <dgm:prSet/>
      <dgm:spPr/>
      <dgm:t>
        <a:bodyPr/>
        <a:lstStyle/>
        <a:p>
          <a:endParaRPr lang="ru-RU"/>
        </a:p>
      </dgm:t>
    </dgm:pt>
    <dgm:pt modelId="{0161517F-1BCF-446C-92A7-9ABF1CB9EB5B}" type="sibTrans" cxnId="{52659637-9ED8-424B-BF52-D62AC24E95B8}">
      <dgm:prSet/>
      <dgm:spPr/>
      <dgm:t>
        <a:bodyPr/>
        <a:lstStyle/>
        <a:p>
          <a:endParaRPr lang="ru-RU"/>
        </a:p>
      </dgm:t>
    </dgm:pt>
    <dgm:pt modelId="{A8D12CD3-8100-437C-A3C1-22201C7B4A8F}" type="pres">
      <dgm:prSet presAssocID="{11C807F2-4FCC-4939-AB28-AE2C486993F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08D5FF6-2CA3-4A3F-B4F8-060807AB9D3F}" type="pres">
      <dgm:prSet presAssocID="{11C807F2-4FCC-4939-AB28-AE2C486993F0}" presName="Name1" presStyleCnt="0"/>
      <dgm:spPr/>
    </dgm:pt>
    <dgm:pt modelId="{49A8BC5D-9B05-4960-AB9B-6C80D7FD5A9D}" type="pres">
      <dgm:prSet presAssocID="{11C807F2-4FCC-4939-AB28-AE2C486993F0}" presName="cycle" presStyleCnt="0"/>
      <dgm:spPr/>
    </dgm:pt>
    <dgm:pt modelId="{7A1E5C25-E893-4C70-8387-27D86DFBC912}" type="pres">
      <dgm:prSet presAssocID="{11C807F2-4FCC-4939-AB28-AE2C486993F0}" presName="srcNode" presStyleLbl="node1" presStyleIdx="0" presStyleCnt="5"/>
      <dgm:spPr/>
    </dgm:pt>
    <dgm:pt modelId="{3BE02C73-C6E5-4BA9-9154-AEB951E8DA16}" type="pres">
      <dgm:prSet presAssocID="{11C807F2-4FCC-4939-AB28-AE2C486993F0}" presName="conn" presStyleLbl="parChTrans1D2" presStyleIdx="0" presStyleCnt="1"/>
      <dgm:spPr/>
      <dgm:t>
        <a:bodyPr/>
        <a:lstStyle/>
        <a:p>
          <a:endParaRPr lang="ru-RU"/>
        </a:p>
      </dgm:t>
    </dgm:pt>
    <dgm:pt modelId="{18C95ECD-7D73-4970-9790-ED9FC4CF3D73}" type="pres">
      <dgm:prSet presAssocID="{11C807F2-4FCC-4939-AB28-AE2C486993F0}" presName="extraNode" presStyleLbl="node1" presStyleIdx="0" presStyleCnt="5"/>
      <dgm:spPr/>
    </dgm:pt>
    <dgm:pt modelId="{4389E037-6C3B-4498-ABB5-4C255FE3CB36}" type="pres">
      <dgm:prSet presAssocID="{11C807F2-4FCC-4939-AB28-AE2C486993F0}" presName="dstNode" presStyleLbl="node1" presStyleIdx="0" presStyleCnt="5"/>
      <dgm:spPr/>
    </dgm:pt>
    <dgm:pt modelId="{E22AE640-7DD0-4D31-BB43-10D1B014745B}" type="pres">
      <dgm:prSet presAssocID="{33C8200A-0FA3-472D-9875-E304B4DA51D0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51EAE2-5F20-43C0-A272-188923CBFD92}" type="pres">
      <dgm:prSet presAssocID="{33C8200A-0FA3-472D-9875-E304B4DA51D0}" presName="accent_1" presStyleCnt="0"/>
      <dgm:spPr/>
    </dgm:pt>
    <dgm:pt modelId="{8388C4D2-B999-4E54-AD39-B87669F14B3A}" type="pres">
      <dgm:prSet presAssocID="{33C8200A-0FA3-472D-9875-E304B4DA51D0}" presName="accentRepeatNode" presStyleLbl="solidFgAcc1" presStyleIdx="0" presStyleCnt="5"/>
      <dgm:spPr/>
    </dgm:pt>
    <dgm:pt modelId="{BF1C0034-BCBB-45F8-86B8-5044DB9E7C52}" type="pres">
      <dgm:prSet presAssocID="{327F74C9-906F-415A-BDAB-50CAB1643AF2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0923EF-861A-409B-9F48-8D9BC7E552FF}" type="pres">
      <dgm:prSet presAssocID="{327F74C9-906F-415A-BDAB-50CAB1643AF2}" presName="accent_2" presStyleCnt="0"/>
      <dgm:spPr/>
    </dgm:pt>
    <dgm:pt modelId="{0E1DF756-FF6B-4A33-9F96-190BA083D327}" type="pres">
      <dgm:prSet presAssocID="{327F74C9-906F-415A-BDAB-50CAB1643AF2}" presName="accentRepeatNode" presStyleLbl="solidFgAcc1" presStyleIdx="1" presStyleCnt="5"/>
      <dgm:spPr/>
    </dgm:pt>
    <dgm:pt modelId="{4BE3F843-8546-4834-A825-2380729694B9}" type="pres">
      <dgm:prSet presAssocID="{12351197-59C0-4E2D-8968-EC856C501FCF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407EE3-0013-4206-B1F1-1B11932C6F11}" type="pres">
      <dgm:prSet presAssocID="{12351197-59C0-4E2D-8968-EC856C501FCF}" presName="accent_3" presStyleCnt="0"/>
      <dgm:spPr/>
    </dgm:pt>
    <dgm:pt modelId="{D6FF551D-4532-471A-BD8C-FE9A6D864A0C}" type="pres">
      <dgm:prSet presAssocID="{12351197-59C0-4E2D-8968-EC856C501FCF}" presName="accentRepeatNode" presStyleLbl="solidFgAcc1" presStyleIdx="2" presStyleCnt="5"/>
      <dgm:spPr/>
    </dgm:pt>
    <dgm:pt modelId="{EC48A8CD-3190-493C-A83C-0A93DE9BF13D}" type="pres">
      <dgm:prSet presAssocID="{1511C4DC-6763-4DA6-81E8-B81E0D3D28EC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7139A2-144C-40AE-9F17-5D3FBC538BE0}" type="pres">
      <dgm:prSet presAssocID="{1511C4DC-6763-4DA6-81E8-B81E0D3D28EC}" presName="accent_4" presStyleCnt="0"/>
      <dgm:spPr/>
    </dgm:pt>
    <dgm:pt modelId="{9BB29823-C2DE-491C-B66F-3D679A7F1417}" type="pres">
      <dgm:prSet presAssocID="{1511C4DC-6763-4DA6-81E8-B81E0D3D28EC}" presName="accentRepeatNode" presStyleLbl="solidFgAcc1" presStyleIdx="3" presStyleCnt="5"/>
      <dgm:spPr/>
    </dgm:pt>
    <dgm:pt modelId="{ED073CCB-8C2F-4908-A035-A1F4AAB32039}" type="pres">
      <dgm:prSet presAssocID="{2E144277-BC98-45E8-A046-8D3C7A9E351E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67A97D-D7F3-40E6-91A2-EF5B5B0523F4}" type="pres">
      <dgm:prSet presAssocID="{2E144277-BC98-45E8-A046-8D3C7A9E351E}" presName="accent_5" presStyleCnt="0"/>
      <dgm:spPr/>
    </dgm:pt>
    <dgm:pt modelId="{226F3BD3-61E9-4442-85E2-DC5F8E930700}" type="pres">
      <dgm:prSet presAssocID="{2E144277-BC98-45E8-A046-8D3C7A9E351E}" presName="accentRepeatNode" presStyleLbl="solidFgAcc1" presStyleIdx="4" presStyleCnt="5"/>
      <dgm:spPr/>
    </dgm:pt>
  </dgm:ptLst>
  <dgm:cxnLst>
    <dgm:cxn modelId="{545E828A-F90E-42C5-ABB1-800642897A4D}" type="presOf" srcId="{D7D5DBAC-B7C6-45E3-B6E0-5581535D546B}" destId="{3BE02C73-C6E5-4BA9-9154-AEB951E8DA16}" srcOrd="0" destOrd="0" presId="urn:microsoft.com/office/officeart/2008/layout/VerticalCurvedList"/>
    <dgm:cxn modelId="{8EA5B9AB-5CAA-4DF3-8092-DBF7092DCE42}" type="presOf" srcId="{11C807F2-4FCC-4939-AB28-AE2C486993F0}" destId="{A8D12CD3-8100-437C-A3C1-22201C7B4A8F}" srcOrd="0" destOrd="0" presId="urn:microsoft.com/office/officeart/2008/layout/VerticalCurvedList"/>
    <dgm:cxn modelId="{B3E6820E-1DBE-4D46-AF2F-55F6CF580F2A}" type="presOf" srcId="{12351197-59C0-4E2D-8968-EC856C501FCF}" destId="{4BE3F843-8546-4834-A825-2380729694B9}" srcOrd="0" destOrd="0" presId="urn:microsoft.com/office/officeart/2008/layout/VerticalCurvedList"/>
    <dgm:cxn modelId="{C537BEA3-437E-486A-9E47-73457F1228D2}" srcId="{11C807F2-4FCC-4939-AB28-AE2C486993F0}" destId="{33C8200A-0FA3-472D-9875-E304B4DA51D0}" srcOrd="0" destOrd="0" parTransId="{1C0CFFFB-2C3B-4338-A671-8A70E45D33A8}" sibTransId="{D7D5DBAC-B7C6-45E3-B6E0-5581535D546B}"/>
    <dgm:cxn modelId="{DF69C869-D0F3-4392-8F3F-E8ED39E3EB5F}" type="presOf" srcId="{1511C4DC-6763-4DA6-81E8-B81E0D3D28EC}" destId="{EC48A8CD-3190-493C-A83C-0A93DE9BF13D}" srcOrd="0" destOrd="0" presId="urn:microsoft.com/office/officeart/2008/layout/VerticalCurvedList"/>
    <dgm:cxn modelId="{52659637-9ED8-424B-BF52-D62AC24E95B8}" srcId="{11C807F2-4FCC-4939-AB28-AE2C486993F0}" destId="{2E144277-BC98-45E8-A046-8D3C7A9E351E}" srcOrd="4" destOrd="0" parTransId="{60F10E48-1E1E-41B3-A750-727459D8144D}" sibTransId="{0161517F-1BCF-446C-92A7-9ABF1CB9EB5B}"/>
    <dgm:cxn modelId="{8ED15ED1-20A6-4F6F-A6F6-3E80DC1C9A72}" type="presOf" srcId="{327F74C9-906F-415A-BDAB-50CAB1643AF2}" destId="{BF1C0034-BCBB-45F8-86B8-5044DB9E7C52}" srcOrd="0" destOrd="0" presId="urn:microsoft.com/office/officeart/2008/layout/VerticalCurvedList"/>
    <dgm:cxn modelId="{D210F8F4-7256-4645-8B5C-0A51B5B94D81}" type="presOf" srcId="{33C8200A-0FA3-472D-9875-E304B4DA51D0}" destId="{E22AE640-7DD0-4D31-BB43-10D1B014745B}" srcOrd="0" destOrd="0" presId="urn:microsoft.com/office/officeart/2008/layout/VerticalCurvedList"/>
    <dgm:cxn modelId="{A3BE066C-D510-4608-A6D5-BF07B3E55D92}" srcId="{11C807F2-4FCC-4939-AB28-AE2C486993F0}" destId="{327F74C9-906F-415A-BDAB-50CAB1643AF2}" srcOrd="1" destOrd="0" parTransId="{725924A2-1E4D-4532-8579-5A871798DEE1}" sibTransId="{09B84B79-D7D5-4849-B292-44CBEF965BEC}"/>
    <dgm:cxn modelId="{8D8DF65E-F8E2-44DD-94CE-8A3AACCB8B9B}" srcId="{11C807F2-4FCC-4939-AB28-AE2C486993F0}" destId="{12351197-59C0-4E2D-8968-EC856C501FCF}" srcOrd="2" destOrd="0" parTransId="{DD714970-3E99-4587-89EC-EF1D31374FBE}" sibTransId="{1271BA76-8772-4A3F-B575-FA5C1D4C3B9E}"/>
    <dgm:cxn modelId="{05695B8C-9ABD-4D08-A5B4-DD154752CD46}" type="presOf" srcId="{2E144277-BC98-45E8-A046-8D3C7A9E351E}" destId="{ED073CCB-8C2F-4908-A035-A1F4AAB32039}" srcOrd="0" destOrd="0" presId="urn:microsoft.com/office/officeart/2008/layout/VerticalCurvedList"/>
    <dgm:cxn modelId="{47F4A384-4746-4170-989B-E43A3BC4851A}" srcId="{11C807F2-4FCC-4939-AB28-AE2C486993F0}" destId="{1511C4DC-6763-4DA6-81E8-B81E0D3D28EC}" srcOrd="3" destOrd="0" parTransId="{22FA633B-92DB-4BDA-B324-68E63721BC7B}" sibTransId="{E6E7B29E-D7A7-42C8-8308-CE06642EFD70}"/>
    <dgm:cxn modelId="{3ECE0EA0-B055-4E7D-9C90-E7BF302FA9C9}" type="presParOf" srcId="{A8D12CD3-8100-437C-A3C1-22201C7B4A8F}" destId="{F08D5FF6-2CA3-4A3F-B4F8-060807AB9D3F}" srcOrd="0" destOrd="0" presId="urn:microsoft.com/office/officeart/2008/layout/VerticalCurvedList"/>
    <dgm:cxn modelId="{42A2F25F-6179-4474-93AB-206EC805B8E4}" type="presParOf" srcId="{F08D5FF6-2CA3-4A3F-B4F8-060807AB9D3F}" destId="{49A8BC5D-9B05-4960-AB9B-6C80D7FD5A9D}" srcOrd="0" destOrd="0" presId="urn:microsoft.com/office/officeart/2008/layout/VerticalCurvedList"/>
    <dgm:cxn modelId="{FA548C6B-12CB-468A-AFAE-987D10662AE8}" type="presParOf" srcId="{49A8BC5D-9B05-4960-AB9B-6C80D7FD5A9D}" destId="{7A1E5C25-E893-4C70-8387-27D86DFBC912}" srcOrd="0" destOrd="0" presId="urn:microsoft.com/office/officeart/2008/layout/VerticalCurvedList"/>
    <dgm:cxn modelId="{00EC502E-83F9-4829-B563-DDC5F584134F}" type="presParOf" srcId="{49A8BC5D-9B05-4960-AB9B-6C80D7FD5A9D}" destId="{3BE02C73-C6E5-4BA9-9154-AEB951E8DA16}" srcOrd="1" destOrd="0" presId="urn:microsoft.com/office/officeart/2008/layout/VerticalCurvedList"/>
    <dgm:cxn modelId="{AFDEB228-3DD3-4117-8332-CCB23710B7E6}" type="presParOf" srcId="{49A8BC5D-9B05-4960-AB9B-6C80D7FD5A9D}" destId="{18C95ECD-7D73-4970-9790-ED9FC4CF3D73}" srcOrd="2" destOrd="0" presId="urn:microsoft.com/office/officeart/2008/layout/VerticalCurvedList"/>
    <dgm:cxn modelId="{E40CF50F-3419-416B-B287-A8A8DF1BEC56}" type="presParOf" srcId="{49A8BC5D-9B05-4960-AB9B-6C80D7FD5A9D}" destId="{4389E037-6C3B-4498-ABB5-4C255FE3CB36}" srcOrd="3" destOrd="0" presId="urn:microsoft.com/office/officeart/2008/layout/VerticalCurvedList"/>
    <dgm:cxn modelId="{422E9DBE-4F3A-444C-BCC7-F733C4F512CB}" type="presParOf" srcId="{F08D5FF6-2CA3-4A3F-B4F8-060807AB9D3F}" destId="{E22AE640-7DD0-4D31-BB43-10D1B014745B}" srcOrd="1" destOrd="0" presId="urn:microsoft.com/office/officeart/2008/layout/VerticalCurvedList"/>
    <dgm:cxn modelId="{8325DC4A-5C9C-4971-BC21-E3FC78292D4C}" type="presParOf" srcId="{F08D5FF6-2CA3-4A3F-B4F8-060807AB9D3F}" destId="{E451EAE2-5F20-43C0-A272-188923CBFD92}" srcOrd="2" destOrd="0" presId="urn:microsoft.com/office/officeart/2008/layout/VerticalCurvedList"/>
    <dgm:cxn modelId="{B2E5B5F5-1BFA-40B4-B38D-EC685C47E02F}" type="presParOf" srcId="{E451EAE2-5F20-43C0-A272-188923CBFD92}" destId="{8388C4D2-B999-4E54-AD39-B87669F14B3A}" srcOrd="0" destOrd="0" presId="urn:microsoft.com/office/officeart/2008/layout/VerticalCurvedList"/>
    <dgm:cxn modelId="{6C47C003-5E42-4209-8D8B-50B5139F018D}" type="presParOf" srcId="{F08D5FF6-2CA3-4A3F-B4F8-060807AB9D3F}" destId="{BF1C0034-BCBB-45F8-86B8-5044DB9E7C52}" srcOrd="3" destOrd="0" presId="urn:microsoft.com/office/officeart/2008/layout/VerticalCurvedList"/>
    <dgm:cxn modelId="{8E637A07-C288-47F0-8AAE-67BF3FE3C9DA}" type="presParOf" srcId="{F08D5FF6-2CA3-4A3F-B4F8-060807AB9D3F}" destId="{AC0923EF-861A-409B-9F48-8D9BC7E552FF}" srcOrd="4" destOrd="0" presId="urn:microsoft.com/office/officeart/2008/layout/VerticalCurvedList"/>
    <dgm:cxn modelId="{730084A4-B9EC-40F9-9ACE-0F971D6FB273}" type="presParOf" srcId="{AC0923EF-861A-409B-9F48-8D9BC7E552FF}" destId="{0E1DF756-FF6B-4A33-9F96-190BA083D327}" srcOrd="0" destOrd="0" presId="urn:microsoft.com/office/officeart/2008/layout/VerticalCurvedList"/>
    <dgm:cxn modelId="{7DBAC83A-5127-4164-A1EB-877AB491E29C}" type="presParOf" srcId="{F08D5FF6-2CA3-4A3F-B4F8-060807AB9D3F}" destId="{4BE3F843-8546-4834-A825-2380729694B9}" srcOrd="5" destOrd="0" presId="urn:microsoft.com/office/officeart/2008/layout/VerticalCurvedList"/>
    <dgm:cxn modelId="{D92B0309-1C94-4CB4-B9B6-96DAB0190645}" type="presParOf" srcId="{F08D5FF6-2CA3-4A3F-B4F8-060807AB9D3F}" destId="{BC407EE3-0013-4206-B1F1-1B11932C6F11}" srcOrd="6" destOrd="0" presId="urn:microsoft.com/office/officeart/2008/layout/VerticalCurvedList"/>
    <dgm:cxn modelId="{05A4BA99-3ECC-44AD-86A1-8F33CAF12AE6}" type="presParOf" srcId="{BC407EE3-0013-4206-B1F1-1B11932C6F11}" destId="{D6FF551D-4532-471A-BD8C-FE9A6D864A0C}" srcOrd="0" destOrd="0" presId="urn:microsoft.com/office/officeart/2008/layout/VerticalCurvedList"/>
    <dgm:cxn modelId="{29BBB10D-4E8F-4D17-9C50-5CAED41F95CA}" type="presParOf" srcId="{F08D5FF6-2CA3-4A3F-B4F8-060807AB9D3F}" destId="{EC48A8CD-3190-493C-A83C-0A93DE9BF13D}" srcOrd="7" destOrd="0" presId="urn:microsoft.com/office/officeart/2008/layout/VerticalCurvedList"/>
    <dgm:cxn modelId="{91A614EA-0811-48F7-885B-C4D25FFF3A6D}" type="presParOf" srcId="{F08D5FF6-2CA3-4A3F-B4F8-060807AB9D3F}" destId="{BA7139A2-144C-40AE-9F17-5D3FBC538BE0}" srcOrd="8" destOrd="0" presId="urn:microsoft.com/office/officeart/2008/layout/VerticalCurvedList"/>
    <dgm:cxn modelId="{87DF3039-A530-41B9-B722-4B669E20FE59}" type="presParOf" srcId="{BA7139A2-144C-40AE-9F17-5D3FBC538BE0}" destId="{9BB29823-C2DE-491C-B66F-3D679A7F1417}" srcOrd="0" destOrd="0" presId="urn:microsoft.com/office/officeart/2008/layout/VerticalCurvedList"/>
    <dgm:cxn modelId="{3C315B89-143E-41E6-8291-C7726B104F71}" type="presParOf" srcId="{F08D5FF6-2CA3-4A3F-B4F8-060807AB9D3F}" destId="{ED073CCB-8C2F-4908-A035-A1F4AAB32039}" srcOrd="9" destOrd="0" presId="urn:microsoft.com/office/officeart/2008/layout/VerticalCurvedList"/>
    <dgm:cxn modelId="{1B7EDE7A-8315-48AE-A4E1-68321D724CD7}" type="presParOf" srcId="{F08D5FF6-2CA3-4A3F-B4F8-060807AB9D3F}" destId="{BA67A97D-D7F3-40E6-91A2-EF5B5B0523F4}" srcOrd="10" destOrd="0" presId="urn:microsoft.com/office/officeart/2008/layout/VerticalCurvedList"/>
    <dgm:cxn modelId="{67FE04E7-97FA-401C-994A-F6B36598CEAC}" type="presParOf" srcId="{BA67A97D-D7F3-40E6-91A2-EF5B5B0523F4}" destId="{226F3BD3-61E9-4442-85E2-DC5F8E93070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E90B62-C867-4C6F-9365-520294E55808}">
      <dsp:nvSpPr>
        <dsp:cNvPr id="0" name=""/>
        <dsp:cNvSpPr/>
      </dsp:nvSpPr>
      <dsp:spPr>
        <a:xfrm>
          <a:off x="1019337" y="0"/>
          <a:ext cx="4804082" cy="260422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6E9B7B-15F8-4DBA-88D6-1BC92D95235A}">
      <dsp:nvSpPr>
        <dsp:cNvPr id="0" name=""/>
        <dsp:cNvSpPr/>
      </dsp:nvSpPr>
      <dsp:spPr>
        <a:xfrm>
          <a:off x="1713546" y="711756"/>
          <a:ext cx="3353744" cy="955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Предметной</a:t>
          </a:r>
          <a:endParaRPr lang="ru-RU" sz="2400" kern="1200" dirty="0"/>
        </a:p>
      </dsp:txBody>
      <dsp:txXfrm>
        <a:off x="1713546" y="711756"/>
        <a:ext cx="3353744" cy="955922"/>
      </dsp:txXfrm>
    </dsp:sp>
    <dsp:sp modelId="{25C34080-57D3-4212-95C1-CDDB1DF6A384}">
      <dsp:nvSpPr>
        <dsp:cNvPr id="0" name=""/>
        <dsp:cNvSpPr/>
      </dsp:nvSpPr>
      <dsp:spPr>
        <a:xfrm>
          <a:off x="1396263" y="1496318"/>
          <a:ext cx="2603824" cy="260422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4BB3F9-26A8-45A5-8EF3-6B232511158E}">
      <dsp:nvSpPr>
        <dsp:cNvPr id="0" name=""/>
        <dsp:cNvSpPr/>
      </dsp:nvSpPr>
      <dsp:spPr>
        <a:xfrm>
          <a:off x="1045604" y="2507898"/>
          <a:ext cx="4794287" cy="723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Метапредметной</a:t>
          </a:r>
          <a:endParaRPr lang="ru-RU" sz="1800" kern="1200" dirty="0"/>
        </a:p>
      </dsp:txBody>
      <dsp:txXfrm>
        <a:off x="1045604" y="2507898"/>
        <a:ext cx="4794287" cy="723274"/>
      </dsp:txXfrm>
    </dsp:sp>
    <dsp:sp modelId="{3F27DB16-38F4-4FBC-863F-B055EE21D07F}">
      <dsp:nvSpPr>
        <dsp:cNvPr id="0" name=""/>
        <dsp:cNvSpPr/>
      </dsp:nvSpPr>
      <dsp:spPr>
        <a:xfrm>
          <a:off x="634065" y="3171696"/>
          <a:ext cx="5578538" cy="223798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E175E0-B15E-4809-9631-FD9C88192A2C}">
      <dsp:nvSpPr>
        <dsp:cNvPr id="0" name=""/>
        <dsp:cNvSpPr/>
      </dsp:nvSpPr>
      <dsp:spPr>
        <a:xfrm>
          <a:off x="752078" y="4022992"/>
          <a:ext cx="5208750" cy="9182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ФУНКЦИОНАЛЬНОЙ ГРАМОТНОСТИ</a:t>
          </a:r>
          <a:endParaRPr lang="ru-RU" sz="2400" kern="1200" dirty="0"/>
        </a:p>
      </dsp:txBody>
      <dsp:txXfrm>
        <a:off x="752078" y="4022992"/>
        <a:ext cx="5208750" cy="9182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92E29-3C9F-486A-A907-F8AFECB28688}">
      <dsp:nvSpPr>
        <dsp:cNvPr id="0" name=""/>
        <dsp:cNvSpPr/>
      </dsp:nvSpPr>
      <dsp:spPr>
        <a:xfrm>
          <a:off x="0" y="0"/>
          <a:ext cx="628179" cy="62817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77554-8816-4F5E-ACEA-CD603A54A700}">
      <dsp:nvSpPr>
        <dsp:cNvPr id="0" name=""/>
        <dsp:cNvSpPr/>
      </dsp:nvSpPr>
      <dsp:spPr>
        <a:xfrm>
          <a:off x="314089" y="0"/>
          <a:ext cx="7055695" cy="62817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Натаскивание на КИМ</a:t>
          </a:r>
          <a:endParaRPr lang="ru-RU" sz="3200" kern="1200" dirty="0"/>
        </a:p>
      </dsp:txBody>
      <dsp:txXfrm>
        <a:off x="314089" y="0"/>
        <a:ext cx="7055695" cy="6281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C165F7-9AF9-4CB8-AFE2-EE5A90DAE6D8}">
      <dsp:nvSpPr>
        <dsp:cNvPr id="0" name=""/>
        <dsp:cNvSpPr/>
      </dsp:nvSpPr>
      <dsp:spPr>
        <a:xfrm>
          <a:off x="0" y="0"/>
          <a:ext cx="646583" cy="64658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D526D-F0C7-4CAB-8E31-348096B6E831}">
      <dsp:nvSpPr>
        <dsp:cNvPr id="0" name=""/>
        <dsp:cNvSpPr/>
      </dsp:nvSpPr>
      <dsp:spPr>
        <a:xfrm>
          <a:off x="323292" y="0"/>
          <a:ext cx="7046492" cy="646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Формализм знаний</a:t>
          </a:r>
          <a:endParaRPr lang="ru-RU" sz="3200" kern="1200" dirty="0"/>
        </a:p>
      </dsp:txBody>
      <dsp:txXfrm>
        <a:off x="323292" y="0"/>
        <a:ext cx="7046492" cy="6465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92E29-3C9F-486A-A907-F8AFECB28688}">
      <dsp:nvSpPr>
        <dsp:cNvPr id="0" name=""/>
        <dsp:cNvSpPr/>
      </dsp:nvSpPr>
      <dsp:spPr>
        <a:xfrm>
          <a:off x="0" y="0"/>
          <a:ext cx="628179" cy="62817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77554-8816-4F5E-ACEA-CD603A54A700}">
      <dsp:nvSpPr>
        <dsp:cNvPr id="0" name=""/>
        <dsp:cNvSpPr/>
      </dsp:nvSpPr>
      <dsp:spPr>
        <a:xfrm>
          <a:off x="314089" y="0"/>
          <a:ext cx="7055695" cy="62817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Формирование ФГ</a:t>
          </a:r>
          <a:endParaRPr lang="ru-RU" sz="3200" kern="1200" dirty="0"/>
        </a:p>
      </dsp:txBody>
      <dsp:txXfrm>
        <a:off x="314089" y="0"/>
        <a:ext cx="7055695" cy="6281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C165F7-9AF9-4CB8-AFE2-EE5A90DAE6D8}">
      <dsp:nvSpPr>
        <dsp:cNvPr id="0" name=""/>
        <dsp:cNvSpPr/>
      </dsp:nvSpPr>
      <dsp:spPr>
        <a:xfrm>
          <a:off x="0" y="0"/>
          <a:ext cx="646583" cy="64658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D526D-F0C7-4CAB-8E31-348096B6E831}">
      <dsp:nvSpPr>
        <dsp:cNvPr id="0" name=""/>
        <dsp:cNvSpPr/>
      </dsp:nvSpPr>
      <dsp:spPr>
        <a:xfrm>
          <a:off x="323292" y="0"/>
          <a:ext cx="7046492" cy="646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Достижение предметных результатов</a:t>
          </a:r>
          <a:endParaRPr lang="ru-RU" sz="3200" kern="1200" dirty="0"/>
        </a:p>
      </dsp:txBody>
      <dsp:txXfrm>
        <a:off x="323292" y="0"/>
        <a:ext cx="7046492" cy="64658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D06C4F-A610-4500-B8E2-FA87FF0AA51E}">
      <dsp:nvSpPr>
        <dsp:cNvPr id="0" name=""/>
        <dsp:cNvSpPr/>
      </dsp:nvSpPr>
      <dsp:spPr>
        <a:xfrm>
          <a:off x="-5540461" y="-848361"/>
          <a:ext cx="6597662" cy="6597662"/>
        </a:xfrm>
        <a:prstGeom prst="blockArc">
          <a:avLst>
            <a:gd name="adj1" fmla="val 18900000"/>
            <a:gd name="adj2" fmla="val 2700000"/>
            <a:gd name="adj3" fmla="val 327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928EBD-93B4-4411-839F-ED503FEA97C5}">
      <dsp:nvSpPr>
        <dsp:cNvPr id="0" name=""/>
        <dsp:cNvSpPr/>
      </dsp:nvSpPr>
      <dsp:spPr>
        <a:xfrm>
          <a:off x="680250" y="490093"/>
          <a:ext cx="11020002" cy="980187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8024" tIns="81280" rIns="81280" bIns="8128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bg1"/>
              </a:solidFill>
            </a:rPr>
            <a:t>давать определенный типичный набор </a:t>
          </a:r>
          <a:br>
            <a:rPr lang="ru-RU" sz="3200" kern="1200" dirty="0" smtClean="0">
              <a:solidFill>
                <a:schemeClr val="bg1"/>
              </a:solidFill>
            </a:rPr>
          </a:br>
          <a:r>
            <a:rPr lang="ru-RU" sz="3200" kern="1200" dirty="0" smtClean="0">
              <a:solidFill>
                <a:schemeClr val="bg1"/>
              </a:solidFill>
            </a:rPr>
            <a:t>фундаментальных знаний </a:t>
          </a:r>
          <a:endParaRPr lang="ru-RU" sz="3200" kern="1200" dirty="0">
            <a:solidFill>
              <a:schemeClr val="bg1"/>
            </a:solidFill>
          </a:endParaRPr>
        </a:p>
      </dsp:txBody>
      <dsp:txXfrm>
        <a:off x="680250" y="490093"/>
        <a:ext cx="11020002" cy="980187"/>
      </dsp:txXfrm>
    </dsp:sp>
    <dsp:sp modelId="{F00DF625-9710-44AA-B2EF-A527FCCA977F}">
      <dsp:nvSpPr>
        <dsp:cNvPr id="0" name=""/>
        <dsp:cNvSpPr/>
      </dsp:nvSpPr>
      <dsp:spPr>
        <a:xfrm>
          <a:off x="67632" y="367570"/>
          <a:ext cx="1225234" cy="12252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99BC0B-5297-49AC-99A6-AAEDE130B81A}">
      <dsp:nvSpPr>
        <dsp:cNvPr id="0" name=""/>
        <dsp:cNvSpPr/>
      </dsp:nvSpPr>
      <dsp:spPr>
        <a:xfrm>
          <a:off x="1036548" y="1960375"/>
          <a:ext cx="10663704" cy="980187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8024" tIns="81280" rIns="81280" bIns="8128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bg1"/>
              </a:solidFill>
            </a:rPr>
            <a:t>учить учиться </a:t>
          </a:r>
          <a:r>
            <a:rPr lang="ru-RU" sz="2000" kern="1200" dirty="0" smtClean="0">
              <a:solidFill>
                <a:srgbClr val="C00000"/>
              </a:solidFill>
            </a:rPr>
            <a:t>(уметь формулировать проблемы, отбирать и находить необходимые для их решения знания, решать проблемы – иначе не сможет жить </a:t>
          </a:r>
          <a:br>
            <a:rPr lang="ru-RU" sz="2000" kern="1200" dirty="0" smtClean="0">
              <a:solidFill>
                <a:srgbClr val="C00000"/>
              </a:solidFill>
            </a:rPr>
          </a:br>
          <a:r>
            <a:rPr lang="ru-RU" sz="2000" kern="1200" dirty="0" smtClean="0">
              <a:solidFill>
                <a:srgbClr val="C00000"/>
              </a:solidFill>
            </a:rPr>
            <a:t>в современном обществе) </a:t>
          </a:r>
          <a:endParaRPr lang="ru-RU" sz="2000" kern="1200" dirty="0">
            <a:solidFill>
              <a:srgbClr val="C00000"/>
            </a:solidFill>
          </a:endParaRPr>
        </a:p>
      </dsp:txBody>
      <dsp:txXfrm>
        <a:off x="1036548" y="1960375"/>
        <a:ext cx="10663704" cy="980187"/>
      </dsp:txXfrm>
    </dsp:sp>
    <dsp:sp modelId="{8814562C-31F1-4318-A396-F04A022DC080}">
      <dsp:nvSpPr>
        <dsp:cNvPr id="0" name=""/>
        <dsp:cNvSpPr/>
      </dsp:nvSpPr>
      <dsp:spPr>
        <a:xfrm>
          <a:off x="423931" y="1837852"/>
          <a:ext cx="1225234" cy="12252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8D817E-3C59-45B4-8B46-809059BCCF62}">
      <dsp:nvSpPr>
        <dsp:cNvPr id="0" name=""/>
        <dsp:cNvSpPr/>
      </dsp:nvSpPr>
      <dsp:spPr>
        <a:xfrm>
          <a:off x="680250" y="3430657"/>
          <a:ext cx="11020002" cy="980187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8024" tIns="81280" rIns="81280" bIns="8128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bg1"/>
              </a:solidFill>
            </a:rPr>
            <a:t>учить выбирать и нести ответственность за свой выбор </a:t>
          </a:r>
          <a:r>
            <a:rPr lang="ru-RU" sz="20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(иначе не сможет жить в современном обществе)</a:t>
          </a:r>
          <a:endParaRPr lang="ru-RU" sz="20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0250" y="3430657"/>
        <a:ext cx="11020002" cy="980187"/>
      </dsp:txXfrm>
    </dsp:sp>
    <dsp:sp modelId="{B34F01F4-A296-4D51-ACFF-E92BBA24B4F7}">
      <dsp:nvSpPr>
        <dsp:cNvPr id="0" name=""/>
        <dsp:cNvSpPr/>
      </dsp:nvSpPr>
      <dsp:spPr>
        <a:xfrm>
          <a:off x="67632" y="3308133"/>
          <a:ext cx="1225234" cy="12252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79E34E-9839-455F-87E4-D751CDA8AFAC}">
      <dsp:nvSpPr>
        <dsp:cNvPr id="0" name=""/>
        <dsp:cNvSpPr/>
      </dsp:nvSpPr>
      <dsp:spPr>
        <a:xfrm>
          <a:off x="2046238" y="191"/>
          <a:ext cx="3069357" cy="74710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359A3E-CE1A-429B-A951-08012679A9EA}">
      <dsp:nvSpPr>
        <dsp:cNvPr id="0" name=""/>
        <dsp:cNvSpPr/>
      </dsp:nvSpPr>
      <dsp:spPr>
        <a:xfrm>
          <a:off x="0" y="191"/>
          <a:ext cx="2046238" cy="7471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УЧЕБНЫЕ СИТУАЦИИ</a:t>
          </a:r>
          <a:endParaRPr lang="ru-RU" sz="2100" kern="1200" dirty="0"/>
        </a:p>
      </dsp:txBody>
      <dsp:txXfrm>
        <a:off x="36471" y="36662"/>
        <a:ext cx="1973296" cy="674166"/>
      </dsp:txXfrm>
    </dsp:sp>
    <dsp:sp modelId="{40CD0DC6-2D07-4F90-9D19-5E6998B428E5}">
      <dsp:nvSpPr>
        <dsp:cNvPr id="0" name=""/>
        <dsp:cNvSpPr/>
      </dsp:nvSpPr>
      <dsp:spPr>
        <a:xfrm>
          <a:off x="2046238" y="822011"/>
          <a:ext cx="3069357" cy="74710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BCDB92-D3B9-43F0-BF8C-805F7BC9FDAA}">
      <dsp:nvSpPr>
        <dsp:cNvPr id="0" name=""/>
        <dsp:cNvSpPr/>
      </dsp:nvSpPr>
      <dsp:spPr>
        <a:xfrm>
          <a:off x="0" y="822011"/>
          <a:ext cx="2046238" cy="7471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УЧЕБНЫЕ ЗАНЯТИЯ</a:t>
          </a:r>
          <a:endParaRPr lang="ru-RU" sz="2100" kern="1200"/>
        </a:p>
      </dsp:txBody>
      <dsp:txXfrm>
        <a:off x="36471" y="858482"/>
        <a:ext cx="1973296" cy="6741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E02C73-C6E5-4BA9-9154-AEB951E8DA16}">
      <dsp:nvSpPr>
        <dsp:cNvPr id="0" name=""/>
        <dsp:cNvSpPr/>
      </dsp:nvSpPr>
      <dsp:spPr>
        <a:xfrm>
          <a:off x="-4017746" y="-616751"/>
          <a:ext cx="4787869" cy="4787869"/>
        </a:xfrm>
        <a:prstGeom prst="blockArc">
          <a:avLst>
            <a:gd name="adj1" fmla="val 18900000"/>
            <a:gd name="adj2" fmla="val 2700000"/>
            <a:gd name="adj3" fmla="val 451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2AE640-7DD0-4D31-BB43-10D1B014745B}">
      <dsp:nvSpPr>
        <dsp:cNvPr id="0" name=""/>
        <dsp:cNvSpPr/>
      </dsp:nvSpPr>
      <dsp:spPr>
        <a:xfrm>
          <a:off x="337445" y="222076"/>
          <a:ext cx="8571030" cy="4444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773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ПОМОГАТЬ УЧАЩИМСЯ ЛУЧШЕ ОСОЗНАВАТЬ ИЗУЧАЕМЫЙ МАТЕРИАЛ</a:t>
          </a:r>
          <a:endParaRPr lang="ru-RU" sz="1600" kern="1200"/>
        </a:p>
      </dsp:txBody>
      <dsp:txXfrm>
        <a:off x="337445" y="222076"/>
        <a:ext cx="8571030" cy="444438"/>
      </dsp:txXfrm>
    </dsp:sp>
    <dsp:sp modelId="{8388C4D2-B999-4E54-AD39-B87669F14B3A}">
      <dsp:nvSpPr>
        <dsp:cNvPr id="0" name=""/>
        <dsp:cNvSpPr/>
      </dsp:nvSpPr>
      <dsp:spPr>
        <a:xfrm>
          <a:off x="59671" y="166522"/>
          <a:ext cx="555547" cy="555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1C0034-BCBB-45F8-86B8-5044DB9E7C52}">
      <dsp:nvSpPr>
        <dsp:cNvPr id="0" name=""/>
        <dsp:cNvSpPr/>
      </dsp:nvSpPr>
      <dsp:spPr>
        <a:xfrm>
          <a:off x="655916" y="888520"/>
          <a:ext cx="8252559" cy="4444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773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СПОСОБСТВОВАТЬ ПЕРЕВОДУ ЗНАНИЙ ИЗ ПАССИВНЫХ В АКТИВНЫЕ </a:t>
          </a:r>
          <a:endParaRPr lang="ru-RU" sz="1600" kern="1200"/>
        </a:p>
      </dsp:txBody>
      <dsp:txXfrm>
        <a:off x="655916" y="888520"/>
        <a:ext cx="8252559" cy="444438"/>
      </dsp:txXfrm>
    </dsp:sp>
    <dsp:sp modelId="{0E1DF756-FF6B-4A33-9F96-190BA083D327}">
      <dsp:nvSpPr>
        <dsp:cNvPr id="0" name=""/>
        <dsp:cNvSpPr/>
      </dsp:nvSpPr>
      <dsp:spPr>
        <a:xfrm>
          <a:off x="378142" y="832965"/>
          <a:ext cx="555547" cy="555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E3F843-8546-4834-A825-2380729694B9}">
      <dsp:nvSpPr>
        <dsp:cNvPr id="0" name=""/>
        <dsp:cNvSpPr/>
      </dsp:nvSpPr>
      <dsp:spPr>
        <a:xfrm>
          <a:off x="753661" y="1554964"/>
          <a:ext cx="8154814" cy="4444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773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ЭФФЕКТИВНЫЕ ПЕДАГОГИЧЕСКИЕ ПРАКТИКИ </a:t>
          </a:r>
          <a:endParaRPr lang="ru-RU" sz="1600" kern="1200"/>
        </a:p>
      </dsp:txBody>
      <dsp:txXfrm>
        <a:off x="753661" y="1554964"/>
        <a:ext cx="8154814" cy="444438"/>
      </dsp:txXfrm>
    </dsp:sp>
    <dsp:sp modelId="{D6FF551D-4532-471A-BD8C-FE9A6D864A0C}">
      <dsp:nvSpPr>
        <dsp:cNvPr id="0" name=""/>
        <dsp:cNvSpPr/>
      </dsp:nvSpPr>
      <dsp:spPr>
        <a:xfrm>
          <a:off x="475887" y="1499409"/>
          <a:ext cx="555547" cy="555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48A8CD-3190-493C-A83C-0A93DE9BF13D}">
      <dsp:nvSpPr>
        <dsp:cNvPr id="0" name=""/>
        <dsp:cNvSpPr/>
      </dsp:nvSpPr>
      <dsp:spPr>
        <a:xfrm>
          <a:off x="655916" y="2221408"/>
          <a:ext cx="8252559" cy="4444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773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«ХОРОШИЕ» ЗАДАНИЯ (учебные исследования, проекты, кейсы, комплексные задания</a:t>
          </a:r>
          <a:endParaRPr lang="ru-RU" sz="1600" kern="1200"/>
        </a:p>
      </dsp:txBody>
      <dsp:txXfrm>
        <a:off x="655916" y="2221408"/>
        <a:ext cx="8252559" cy="444438"/>
      </dsp:txXfrm>
    </dsp:sp>
    <dsp:sp modelId="{9BB29823-C2DE-491C-B66F-3D679A7F1417}">
      <dsp:nvSpPr>
        <dsp:cNvPr id="0" name=""/>
        <dsp:cNvSpPr/>
      </dsp:nvSpPr>
      <dsp:spPr>
        <a:xfrm>
          <a:off x="378142" y="2165853"/>
          <a:ext cx="555547" cy="555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073CCB-8C2F-4908-A035-A1F4AAB32039}">
      <dsp:nvSpPr>
        <dsp:cNvPr id="0" name=""/>
        <dsp:cNvSpPr/>
      </dsp:nvSpPr>
      <dsp:spPr>
        <a:xfrm>
          <a:off x="337445" y="2887852"/>
          <a:ext cx="8571030" cy="4444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773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ОСОБЕННОСТИ И ТИПЫ ЗАДАНИЙ ДЛЯ ФОРМИРОВАНИЯ КРЕАТИВНОГО МЫШЛЕНИЯ </a:t>
          </a:r>
          <a:endParaRPr lang="ru-RU" sz="1600" kern="1200"/>
        </a:p>
      </dsp:txBody>
      <dsp:txXfrm>
        <a:off x="337445" y="2887852"/>
        <a:ext cx="8571030" cy="444438"/>
      </dsp:txXfrm>
    </dsp:sp>
    <dsp:sp modelId="{226F3BD3-61E9-4442-85E2-DC5F8E930700}">
      <dsp:nvSpPr>
        <dsp:cNvPr id="0" name=""/>
        <dsp:cNvSpPr/>
      </dsp:nvSpPr>
      <dsp:spPr>
        <a:xfrm>
          <a:off x="59671" y="2832297"/>
          <a:ext cx="555547" cy="555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0D5C2B-0B84-4EEE-B0A1-F732A4FF914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AC4E6-DD6B-4486-9B30-0CC3F23B8E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615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Уважаемые коллеги! Мы вступаем в важный процесс подготовки к реализации обновленных стандартов в 1-х и 5х классах. Уже проведен мониторинг готовности общеобразовательных  организаций к реализации стандарта. Начинается</a:t>
            </a:r>
            <a:r>
              <a:rPr lang="ru-RU" baseline="0" dirty="0"/>
              <a:t> системная подготовка.  Перед вами р</a:t>
            </a:r>
            <a:r>
              <a:rPr lang="ru-RU" dirty="0"/>
              <a:t>еквизиты приказа об утверждении дорожной карты.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359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313B4C-3E7F-4268-9AC1-B66A4FD0D405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493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865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590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5463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016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7878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85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634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2240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5833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F4E7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374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2731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F4E7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502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F4E7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3499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278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0877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F4E7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3057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F4E7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880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F4E7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3333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9446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77940"/>
            <a:ext cx="2804160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F1166-2749-4554-88B7-6919330A954D}" type="datetimeFigureOut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45280" y="6377940"/>
            <a:ext cx="3901440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78240" y="6377940"/>
            <a:ext cx="2804160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8C99B-72A5-48F5-85E5-751737BAC2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122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898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102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172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95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634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846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889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.jpg"/><Relationship Id="rId12" Type="http://schemas.openxmlformats.org/officeDocument/2006/relationships/image" Target="../media/image6.jp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2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3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0D6815-CEFE-4D12-B430-4ADAFA3AB0B4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70663E5-8D34-43C0-AC7D-A33CC4987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2859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" y="0"/>
            <a:ext cx="12173710" cy="908303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523" y="22858"/>
            <a:ext cx="12174220" cy="6815455"/>
          </a:xfrm>
          <a:custGeom>
            <a:avLst/>
            <a:gdLst/>
            <a:ahLst/>
            <a:cxnLst/>
            <a:rect l="l" t="t" r="r" b="b"/>
            <a:pathLst>
              <a:path w="12174220" h="6815455">
                <a:moveTo>
                  <a:pt x="0" y="6815328"/>
                </a:moveTo>
                <a:lnTo>
                  <a:pt x="12173712" y="6815328"/>
                </a:lnTo>
                <a:lnTo>
                  <a:pt x="12173712" y="0"/>
                </a:lnTo>
                <a:lnTo>
                  <a:pt x="0" y="0"/>
                </a:lnTo>
                <a:lnTo>
                  <a:pt x="0" y="6815328"/>
                </a:lnTo>
                <a:close/>
              </a:path>
            </a:pathLst>
          </a:custGeom>
          <a:ln w="3175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200" y="88392"/>
            <a:ext cx="1204722" cy="104317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3632" y="115823"/>
            <a:ext cx="1097280" cy="935736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20040" y="0"/>
            <a:ext cx="693458" cy="729996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6720" y="42671"/>
            <a:ext cx="448055" cy="542543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6675119"/>
            <a:ext cx="12173712" cy="16154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18668"/>
            <a:ext cx="10363199" cy="747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1F4E7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3049" y="1453133"/>
            <a:ext cx="11258550" cy="3591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223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" y="0"/>
            <a:ext cx="12173710" cy="908303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523" y="22858"/>
            <a:ext cx="12174220" cy="6815455"/>
          </a:xfrm>
          <a:custGeom>
            <a:avLst/>
            <a:gdLst/>
            <a:ahLst/>
            <a:cxnLst/>
            <a:rect l="l" t="t" r="r" b="b"/>
            <a:pathLst>
              <a:path w="12174220" h="6815455">
                <a:moveTo>
                  <a:pt x="0" y="6815328"/>
                </a:moveTo>
                <a:lnTo>
                  <a:pt x="12173712" y="6815328"/>
                </a:lnTo>
                <a:lnTo>
                  <a:pt x="12173712" y="0"/>
                </a:lnTo>
                <a:lnTo>
                  <a:pt x="0" y="0"/>
                </a:lnTo>
                <a:lnTo>
                  <a:pt x="0" y="6815328"/>
                </a:lnTo>
                <a:close/>
              </a:path>
            </a:pathLst>
          </a:custGeom>
          <a:ln w="3175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6200" y="88392"/>
            <a:ext cx="1204722" cy="104317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3632" y="115823"/>
            <a:ext cx="1097280" cy="935736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20040" y="0"/>
            <a:ext cx="693458" cy="729996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26720" y="42671"/>
            <a:ext cx="448055" cy="542543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0" y="6675119"/>
            <a:ext cx="12173712" cy="16154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18668"/>
            <a:ext cx="10363199" cy="747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1F4E7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3049" y="1453133"/>
            <a:ext cx="11258550" cy="3591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911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9.xml"/><Relationship Id="rId6" Type="http://schemas.openxmlformats.org/officeDocument/2006/relationships/hyperlink" Target="http://www.fgosreestr.ru/" TargetMode="External"/><Relationship Id="rId5" Type="http://schemas.openxmlformats.org/officeDocument/2006/relationships/image" Target="../media/image72.png"/><Relationship Id="rId10" Type="http://schemas.openxmlformats.org/officeDocument/2006/relationships/image" Target="../media/image76.png"/><Relationship Id="rId4" Type="http://schemas.openxmlformats.org/officeDocument/2006/relationships/image" Target="../media/image71.png"/><Relationship Id="rId9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10" Type="http://schemas.openxmlformats.org/officeDocument/2006/relationships/hyperlink" Target="http://www.fgosreestr.ru/" TargetMode="External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6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30.jpg"/><Relationship Id="rId4" Type="http://schemas.openxmlformats.org/officeDocument/2006/relationships/image" Target="../media/image12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18" Type="http://schemas.openxmlformats.org/officeDocument/2006/relationships/image" Target="../media/image147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17" Type="http://schemas.openxmlformats.org/officeDocument/2006/relationships/image" Target="../media/image146.png"/><Relationship Id="rId2" Type="http://schemas.openxmlformats.org/officeDocument/2006/relationships/image" Target="../media/image131.png"/><Relationship Id="rId16" Type="http://schemas.openxmlformats.org/officeDocument/2006/relationships/image" Target="../media/image145.png"/><Relationship Id="rId20" Type="http://schemas.openxmlformats.org/officeDocument/2006/relationships/image" Target="../media/image14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134.png"/><Relationship Id="rId15" Type="http://schemas.openxmlformats.org/officeDocument/2006/relationships/image" Target="../media/image144.png"/><Relationship Id="rId10" Type="http://schemas.openxmlformats.org/officeDocument/2006/relationships/image" Target="../media/image139.png"/><Relationship Id="rId19" Type="http://schemas.openxmlformats.org/officeDocument/2006/relationships/image" Target="../media/image148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Relationship Id="rId14" Type="http://schemas.openxmlformats.org/officeDocument/2006/relationships/image" Target="../media/image1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53.png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18" Type="http://schemas.openxmlformats.org/officeDocument/2006/relationships/diagramLayout" Target="../diagrams/layout5.xml"/><Relationship Id="rId3" Type="http://schemas.openxmlformats.org/officeDocument/2006/relationships/diagramLayout" Target="../diagrams/layout2.xml"/><Relationship Id="rId21" Type="http://schemas.microsoft.com/office/2007/relationships/diagramDrawing" Target="../diagrams/drawing5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diagramData" Target="../diagrams/data5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20" Type="http://schemas.openxmlformats.org/officeDocument/2006/relationships/diagramColors" Target="../diagrams/colors5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19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5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12" Type="http://schemas.openxmlformats.org/officeDocument/2006/relationships/image" Target="../media/image158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edsoo.ru/V_fokuse_vnimaniya_Primernie_rabochie_programmi_po_tehnologii_.htm" TargetMode="External"/><Relationship Id="rId2" Type="http://schemas.openxmlformats.org/officeDocument/2006/relationships/hyperlink" Target="https://edsoo.ru/Seminar_Obnovlenie_soderzhaniya_obschego_obrazovaniya_dlya_uchastnikov_aprobacii_Primernih_rabochih_programm_NOO_i_OOO.htm" TargetMode="Externa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5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yandex.ru/u/61a50913cb348a87afa36f5c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s://e.rukobr.ru/npd-doc?npmid=99&amp;npid=566085656&amp;anchor=XA00MCC2N1&amp;XA00MCC2N1" TargetMode="External"/><Relationship Id="rId3" Type="http://schemas.openxmlformats.org/officeDocument/2006/relationships/hyperlink" Target="https://e.rukobr.ru/npd-doc?npmid=99&amp;npid=901865498" TargetMode="External"/><Relationship Id="rId7" Type="http://schemas.openxmlformats.org/officeDocument/2006/relationships/hyperlink" Target="https://e.rukobr.ru/npd-doc?npmid=99&amp;npid=566085656&amp;anchor=XA00MCE2NR&amp;XA00MCE2NR" TargetMode="External"/><Relationship Id="rId2" Type="http://schemas.openxmlformats.org/officeDocument/2006/relationships/hyperlink" Target="https://e.rukobr.ru/npd-doc?npmid=99&amp;npid=566085656&amp;anchor=XA00M2S2MD&amp;XA00M2S2MD" TargetMode="External"/><Relationship Id="rId1" Type="http://schemas.openxmlformats.org/officeDocument/2006/relationships/slideLayout" Target="../slideLayouts/slideLayout27.xml"/><Relationship Id="rId6" Type="http://schemas.openxmlformats.org/officeDocument/2006/relationships/hyperlink" Target="https://e.rukobr.ru/npd-doc?npmid=99&amp;npid=566085656&amp;anchor=XA00M4O2MJ&amp;XA00M4O2MJ" TargetMode="External"/><Relationship Id="rId11" Type="http://schemas.openxmlformats.org/officeDocument/2006/relationships/hyperlink" Target="https://e.rukobr.ru/npd-doc?npmid=99&amp;npid=566085656&amp;anchor=XA00M902NB&amp;XA00M902NB" TargetMode="External"/><Relationship Id="rId5" Type="http://schemas.openxmlformats.org/officeDocument/2006/relationships/hyperlink" Target="https://e.rukobr.ru/npd-doc?npmid=99&amp;npid=566085656&amp;anchor=XA00MBA2MS&amp;XA00MBA2MS" TargetMode="External"/><Relationship Id="rId10" Type="http://schemas.openxmlformats.org/officeDocument/2006/relationships/hyperlink" Target="https://e.rukobr.ru/npd-doc?npmid=99&amp;npid=566085656&amp;anchor=XA00MD22NV&amp;XA00MD22NV" TargetMode="External"/><Relationship Id="rId4" Type="http://schemas.openxmlformats.org/officeDocument/2006/relationships/hyperlink" Target="https://e.rukobr.ru/npd-doc?npmid=99&amp;npid=566085656&amp;anchor=XA00M7S2MM&amp;XA00M7S2MM" TargetMode="External"/><Relationship Id="rId9" Type="http://schemas.openxmlformats.org/officeDocument/2006/relationships/hyperlink" Target="https://e.rukobr.ru/npd-doc?npmid=99&amp;npid=566085656&amp;anchor=XA00MBS2NO&amp;XA00MBS2NO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g"/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/>
              <a:t>Готовимся к переходу на новые ФГОС НОО и ФГОС ООО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Ст. Кущевская </a:t>
            </a:r>
          </a:p>
          <a:p>
            <a:pPr algn="ctr"/>
            <a:r>
              <a:rPr lang="ru-RU" dirty="0" smtClean="0"/>
              <a:t>7 февраля 2022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8449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8325" y="331406"/>
            <a:ext cx="925576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ФГОС</a:t>
            </a:r>
            <a:r>
              <a:rPr dirty="0"/>
              <a:t> </a:t>
            </a:r>
            <a:r>
              <a:rPr spc="-5" dirty="0"/>
              <a:t>начального общего</a:t>
            </a:r>
            <a:r>
              <a:rPr spc="5" dirty="0"/>
              <a:t> </a:t>
            </a:r>
            <a:r>
              <a:rPr dirty="0"/>
              <a:t>и</a:t>
            </a:r>
            <a:r>
              <a:rPr spc="5" dirty="0"/>
              <a:t> </a:t>
            </a:r>
            <a:r>
              <a:rPr spc="-5" dirty="0"/>
              <a:t>основного</a:t>
            </a:r>
            <a:r>
              <a:rPr spc="10" dirty="0"/>
              <a:t> </a:t>
            </a:r>
            <a:r>
              <a:rPr spc="-5" dirty="0"/>
              <a:t>общего</a:t>
            </a:r>
            <a:r>
              <a:rPr spc="5" dirty="0"/>
              <a:t> </a:t>
            </a:r>
            <a:r>
              <a:rPr spc="-5" dirty="0"/>
              <a:t>образования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6351" y="1286181"/>
            <a:ext cx="5273510" cy="324862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88340" y="2008980"/>
            <a:ext cx="4782185" cy="209867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ФГОС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включает</a:t>
            </a:r>
            <a:r>
              <a:rPr sz="24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себя</a:t>
            </a:r>
            <a:r>
              <a:rPr sz="24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требования:</a:t>
            </a:r>
            <a:endParaRPr sz="2400">
              <a:latin typeface="Calibri"/>
              <a:cs typeface="Calibri"/>
            </a:endParaRPr>
          </a:p>
          <a:p>
            <a:pPr marL="175260" indent="-163195">
              <a:lnSpc>
                <a:spcPct val="100000"/>
              </a:lnSpc>
              <a:spcBef>
                <a:spcPts val="1200"/>
              </a:spcBef>
              <a:buChar char="-"/>
              <a:tabLst>
                <a:tab pos="175895" algn="l"/>
              </a:tabLst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результатам</a:t>
            </a:r>
            <a:r>
              <a:rPr sz="24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освоения</a:t>
            </a:r>
            <a:r>
              <a:rPr sz="24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ООПООО;</a:t>
            </a:r>
            <a:endParaRPr sz="2400">
              <a:latin typeface="Calibri"/>
              <a:cs typeface="Calibri"/>
            </a:endParaRPr>
          </a:p>
          <a:p>
            <a:pPr marL="175260" indent="-163195">
              <a:lnSpc>
                <a:spcPct val="100000"/>
              </a:lnSpc>
              <a:spcBef>
                <a:spcPts val="1200"/>
              </a:spcBef>
              <a:buChar char="-"/>
              <a:tabLst>
                <a:tab pos="175895" algn="l"/>
              </a:tabLst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2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структуре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 ООПООО;</a:t>
            </a:r>
            <a:endParaRPr sz="2400">
              <a:latin typeface="Calibri"/>
              <a:cs typeface="Calibri"/>
            </a:endParaRPr>
          </a:p>
          <a:p>
            <a:pPr marL="175260" indent="-163195">
              <a:lnSpc>
                <a:spcPct val="100000"/>
              </a:lnSpc>
              <a:spcBef>
                <a:spcPts val="1205"/>
              </a:spcBef>
              <a:buChar char="-"/>
              <a:tabLst>
                <a:tab pos="175895" algn="l"/>
              </a:tabLst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условиям</a:t>
            </a:r>
            <a:r>
              <a:rPr sz="2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реализации</a:t>
            </a:r>
            <a:r>
              <a:rPr sz="24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ООП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 ООО.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39035" y="1286181"/>
            <a:ext cx="5296812" cy="324862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836801" y="1307084"/>
            <a:ext cx="792860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309360" algn="l"/>
              </a:tabLst>
            </a:pP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ФГОС-2009г.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2010г.	ФГОС-2021г.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46215" y="2008980"/>
            <a:ext cx="4572000" cy="209867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ФГОС</a:t>
            </a:r>
            <a:r>
              <a:rPr sz="2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включает</a:t>
            </a:r>
            <a:r>
              <a:rPr sz="24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требования к:</a:t>
            </a:r>
            <a:endParaRPr sz="2400">
              <a:latin typeface="Calibri"/>
              <a:cs typeface="Calibri"/>
            </a:endParaRPr>
          </a:p>
          <a:p>
            <a:pPr marL="175260" indent="-162560">
              <a:lnSpc>
                <a:spcPct val="100000"/>
              </a:lnSpc>
              <a:spcBef>
                <a:spcPts val="1200"/>
              </a:spcBef>
              <a:buChar char="-"/>
              <a:tabLst>
                <a:tab pos="175260" algn="l"/>
              </a:tabLst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структуре</a:t>
            </a:r>
            <a:r>
              <a:rPr sz="2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ООП</a:t>
            </a: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ООО;</a:t>
            </a:r>
            <a:endParaRPr sz="2400">
              <a:latin typeface="Calibri"/>
              <a:cs typeface="Calibri"/>
            </a:endParaRPr>
          </a:p>
          <a:p>
            <a:pPr marL="175260" indent="-162560">
              <a:lnSpc>
                <a:spcPct val="100000"/>
              </a:lnSpc>
              <a:spcBef>
                <a:spcPts val="1200"/>
              </a:spcBef>
              <a:buChar char="-"/>
              <a:tabLst>
                <a:tab pos="175260" algn="l"/>
              </a:tabLst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условиям</a:t>
            </a:r>
            <a:r>
              <a:rPr sz="2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реализации</a:t>
            </a:r>
            <a:r>
              <a:rPr sz="24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ООП</a:t>
            </a: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ООО;</a:t>
            </a:r>
            <a:endParaRPr sz="2400">
              <a:latin typeface="Calibri"/>
              <a:cs typeface="Calibri"/>
            </a:endParaRPr>
          </a:p>
          <a:p>
            <a:pPr marL="175260" indent="-162560">
              <a:lnSpc>
                <a:spcPct val="100000"/>
              </a:lnSpc>
              <a:spcBef>
                <a:spcPts val="1205"/>
              </a:spcBef>
              <a:buChar char="-"/>
              <a:tabLst>
                <a:tab pos="175260" algn="l"/>
              </a:tabLst>
            </a:pP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результатам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освоения</a:t>
            </a: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ООП</a:t>
            </a: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ООО.</a:t>
            </a:r>
            <a:endParaRPr sz="2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753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2728" y="157734"/>
            <a:ext cx="587819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ФГОС</a:t>
            </a:r>
            <a:r>
              <a:rPr spc="-25" dirty="0"/>
              <a:t> </a:t>
            </a:r>
            <a:r>
              <a:rPr spc="-5" dirty="0"/>
              <a:t>основного</a:t>
            </a:r>
            <a:r>
              <a:rPr spc="-35" dirty="0"/>
              <a:t> </a:t>
            </a:r>
            <a:r>
              <a:rPr spc="-5" dirty="0"/>
              <a:t>общего</a:t>
            </a:r>
            <a:r>
              <a:rPr spc="-15" dirty="0"/>
              <a:t> </a:t>
            </a:r>
            <a:r>
              <a:rPr dirty="0"/>
              <a:t>образования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4354" y="1216118"/>
            <a:ext cx="5636140" cy="459833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23265" y="1242695"/>
            <a:ext cx="5081270" cy="4202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90930">
              <a:lnSpc>
                <a:spcPct val="100000"/>
              </a:lnSpc>
              <a:spcBef>
                <a:spcPts val="100"/>
              </a:spcBef>
            </a:pP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Организация,</a:t>
            </a:r>
            <a:r>
              <a:rPr sz="22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имеющая</a:t>
            </a:r>
            <a:r>
              <a:rPr sz="2200" b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статус </a:t>
            </a:r>
            <a:r>
              <a:rPr sz="22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федеральной</a:t>
            </a:r>
            <a:r>
              <a:rPr sz="2200" b="1" spc="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или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 региональной </a:t>
            </a:r>
            <a:r>
              <a:rPr sz="2200" b="1" spc="-4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libri"/>
                <a:cs typeface="Calibri"/>
              </a:rPr>
              <a:t>инновационной</a:t>
            </a:r>
            <a:r>
              <a:rPr sz="2200" b="1" spc="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libri"/>
                <a:cs typeface="Calibri"/>
              </a:rPr>
              <a:t>площадки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разрабатывает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 и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реализует</a:t>
            </a:r>
            <a:r>
              <a:rPr sz="22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программу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ООО…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самостоятельно</a:t>
            </a:r>
            <a:r>
              <a:rPr sz="2200" b="1" spc="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определяя</a:t>
            </a:r>
            <a:endParaRPr sz="2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достижение</a:t>
            </a:r>
            <a:r>
              <a:rPr sz="22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промежуточных</a:t>
            </a:r>
            <a:r>
              <a:rPr sz="22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25" dirty="0">
                <a:solidFill>
                  <a:srgbClr val="001F5F"/>
                </a:solidFill>
                <a:latin typeface="Calibri"/>
                <a:cs typeface="Calibri"/>
              </a:rPr>
              <a:t>результатов </a:t>
            </a:r>
            <a:r>
              <a:rPr sz="2200" b="1" spc="-48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001F5F"/>
                </a:solidFill>
                <a:latin typeface="Calibri"/>
                <a:cs typeface="Calibri"/>
              </a:rPr>
              <a:t>годам</a:t>
            </a:r>
            <a:r>
              <a:rPr sz="22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(этапам)</a:t>
            </a:r>
            <a:r>
              <a:rPr sz="22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обучения</a:t>
            </a:r>
            <a:r>
              <a:rPr sz="22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вне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760220" algn="l"/>
              </a:tabLst>
            </a:pP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зависимости	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от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 последовательности</a:t>
            </a:r>
            <a:endParaRPr sz="2200">
              <a:latin typeface="Calibri"/>
              <a:cs typeface="Calibri"/>
            </a:endParaRPr>
          </a:p>
          <a:p>
            <a:pPr marL="12700" marR="29845">
              <a:lnSpc>
                <a:spcPct val="100000"/>
              </a:lnSpc>
            </a:pP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достижения</a:t>
            </a:r>
            <a:r>
              <a:rPr sz="22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обучающимися</a:t>
            </a:r>
            <a:r>
              <a:rPr sz="22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25" dirty="0">
                <a:solidFill>
                  <a:srgbClr val="001F5F"/>
                </a:solidFill>
                <a:latin typeface="Calibri"/>
                <a:cs typeface="Calibri"/>
              </a:rPr>
              <a:t>результатов, </a:t>
            </a:r>
            <a:r>
              <a:rPr sz="2200" b="1" spc="-48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определенных</a:t>
            </a:r>
            <a:r>
              <a:rPr sz="2200" b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соответствующими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примерными</a:t>
            </a:r>
            <a:r>
              <a:rPr sz="22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ООП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п.13.</a:t>
            </a:r>
            <a:r>
              <a:rPr sz="22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ФГОС</a:t>
            </a:r>
            <a:r>
              <a:rPr sz="22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ООО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86769" y="1216120"/>
            <a:ext cx="4914177" cy="22331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491094" y="1242695"/>
            <a:ext cx="362585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Закрепление</a:t>
            </a:r>
            <a:r>
              <a:rPr sz="22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2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стандартах</a:t>
            </a:r>
            <a:endParaRPr sz="2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требования</a:t>
            </a:r>
            <a:r>
              <a:rPr sz="22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преемственности</a:t>
            </a:r>
            <a:endParaRPr sz="2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 единства</a:t>
            </a:r>
            <a:r>
              <a:rPr sz="22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001F5F"/>
                </a:solidFill>
                <a:latin typeface="Calibri"/>
                <a:cs typeface="Calibri"/>
              </a:rPr>
              <a:t>содержания</a:t>
            </a:r>
            <a:endParaRPr sz="2200">
              <a:latin typeface="Calibri"/>
              <a:cs typeface="Calibri"/>
            </a:endParaRPr>
          </a:p>
          <a:p>
            <a:pPr marL="7620" algn="ctr">
              <a:lnSpc>
                <a:spcPct val="100000"/>
              </a:lnSpc>
            </a:pP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образовательных</a:t>
            </a:r>
            <a:r>
              <a:rPr sz="22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программ</a:t>
            </a:r>
            <a:endParaRPr sz="2200">
              <a:latin typeface="Calibri"/>
              <a:cs typeface="Calibri"/>
            </a:endParaRPr>
          </a:p>
          <a:p>
            <a:pPr marL="6350" algn="ctr">
              <a:lnSpc>
                <a:spcPct val="100000"/>
              </a:lnSpc>
              <a:spcBef>
                <a:spcPts val="1200"/>
              </a:spcBef>
            </a:pP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ФГОС</a:t>
            </a:r>
            <a:r>
              <a:rPr sz="22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ООО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п.45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91336" y="4418998"/>
            <a:ext cx="4909610" cy="139428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346315" y="4444619"/>
            <a:ext cx="391731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Создание </a:t>
            </a:r>
            <a:r>
              <a:rPr sz="2200" b="1" spc="-15" dirty="0">
                <a:solidFill>
                  <a:srgbClr val="C00000"/>
                </a:solidFill>
                <a:latin typeface="Calibri"/>
                <a:cs typeface="Calibri"/>
              </a:rPr>
              <a:t>единого</a:t>
            </a:r>
            <a:endParaRPr sz="2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образовательного</a:t>
            </a:r>
            <a:r>
              <a:rPr sz="2200" b="1" spc="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пространства</a:t>
            </a:r>
            <a:endParaRPr sz="2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22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РФ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02040" y="3088627"/>
            <a:ext cx="894346" cy="107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94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09064" y="331406"/>
            <a:ext cx="1011745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ООП</a:t>
            </a:r>
            <a:r>
              <a:rPr spc="-20" dirty="0"/>
              <a:t> </a:t>
            </a:r>
            <a:r>
              <a:rPr spc="-5" dirty="0"/>
              <a:t>общеобразовательной</a:t>
            </a:r>
            <a:r>
              <a:rPr spc="15" dirty="0"/>
              <a:t> </a:t>
            </a:r>
            <a:r>
              <a:rPr spc="-5" dirty="0"/>
              <a:t>организации</a:t>
            </a:r>
            <a:r>
              <a:rPr spc="30" dirty="0"/>
              <a:t> </a:t>
            </a:r>
            <a:r>
              <a:rPr dirty="0"/>
              <a:t>2022-2023</a:t>
            </a:r>
            <a:r>
              <a:rPr spc="40" dirty="0"/>
              <a:t> </a:t>
            </a:r>
            <a:r>
              <a:rPr spc="-5" dirty="0"/>
              <a:t>учебный</a:t>
            </a:r>
            <a:r>
              <a:rPr dirty="0"/>
              <a:t> год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1894" y="1526024"/>
            <a:ext cx="2645997" cy="456876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752600" y="3529965"/>
            <a:ext cx="1424305" cy="1105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z="2600" b="1" spc="-5" dirty="0">
                <a:solidFill>
                  <a:srgbClr val="FFFFFF"/>
                </a:solidFill>
                <a:latin typeface="Calibri"/>
                <a:cs typeface="Calibri"/>
              </a:rPr>
              <a:t>ООП</a:t>
            </a:r>
            <a:r>
              <a:rPr sz="2600" b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НОО</a:t>
            </a:r>
            <a:endParaRPr sz="2600">
              <a:latin typeface="Calibri"/>
              <a:cs typeface="Calibri"/>
            </a:endParaRPr>
          </a:p>
          <a:p>
            <a:pPr marL="57785">
              <a:lnSpc>
                <a:spcPct val="100000"/>
              </a:lnSpc>
              <a:spcBef>
                <a:spcPts val="8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Calibri"/>
                <a:cs typeface="Calibri"/>
              </a:rPr>
              <a:t>1-4</a:t>
            </a:r>
            <a:r>
              <a:rPr sz="20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класс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400" b="1" spc="-1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2021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409700" y="1521460"/>
            <a:ext cx="4628515" cy="4605655"/>
            <a:chOff x="1409700" y="1521460"/>
            <a:chExt cx="4628515" cy="460565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9700" y="1978660"/>
              <a:ext cx="1727454" cy="16080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55339" y="1521460"/>
              <a:ext cx="2682493" cy="460527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157979" y="3529965"/>
            <a:ext cx="1425575" cy="1105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solidFill>
                  <a:srgbClr val="FFFFFF"/>
                </a:solidFill>
                <a:latin typeface="Calibri"/>
                <a:cs typeface="Calibri"/>
              </a:rPr>
              <a:t>ООП</a:t>
            </a:r>
            <a:r>
              <a:rPr sz="26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Calibri"/>
                <a:cs typeface="Calibri"/>
              </a:rPr>
              <a:t>ООО</a:t>
            </a:r>
            <a:endParaRPr sz="2600">
              <a:latin typeface="Calibri"/>
              <a:cs typeface="Calibri"/>
            </a:endParaRPr>
          </a:p>
          <a:p>
            <a:pPr marL="58419">
              <a:lnSpc>
                <a:spcPct val="100000"/>
              </a:lnSpc>
              <a:spcBef>
                <a:spcPts val="8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Calibri"/>
                <a:cs typeface="Calibri"/>
              </a:rPr>
              <a:t>5-9</a:t>
            </a:r>
            <a:r>
              <a:rPr sz="20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класс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400" b="1" spc="-9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2021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797300" y="1521460"/>
            <a:ext cx="4636135" cy="4605655"/>
            <a:chOff x="3797300" y="1521460"/>
            <a:chExt cx="4636135" cy="4605655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97300" y="1894840"/>
              <a:ext cx="1788414" cy="166395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48020" y="1521460"/>
              <a:ext cx="2685033" cy="4605274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6552565" y="3529965"/>
            <a:ext cx="1424305" cy="1105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5" dirty="0">
                <a:solidFill>
                  <a:srgbClr val="FFFFFF"/>
                </a:solidFill>
                <a:latin typeface="Calibri"/>
                <a:cs typeface="Calibri"/>
              </a:rPr>
              <a:t>ООП</a:t>
            </a:r>
            <a:r>
              <a:rPr sz="26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Calibri"/>
                <a:cs typeface="Calibri"/>
              </a:rPr>
              <a:t>ООО</a:t>
            </a:r>
            <a:endParaRPr sz="2600">
              <a:latin typeface="Calibri"/>
              <a:cs typeface="Calibri"/>
            </a:endParaRPr>
          </a:p>
          <a:p>
            <a:pPr marL="57785">
              <a:lnSpc>
                <a:spcPct val="100000"/>
              </a:lnSpc>
              <a:spcBef>
                <a:spcPts val="8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Calibri"/>
                <a:cs typeface="Calibri"/>
              </a:rPr>
              <a:t>5-9</a:t>
            </a:r>
            <a:r>
              <a:rPr sz="20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класс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ФГОС</a:t>
            </a:r>
            <a:r>
              <a:rPr sz="24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2010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248400" y="1521460"/>
            <a:ext cx="4582795" cy="4605655"/>
            <a:chOff x="6248400" y="1521460"/>
            <a:chExt cx="4582795" cy="4605655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48400" y="1927860"/>
              <a:ext cx="1686813" cy="160045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48320" y="1521460"/>
              <a:ext cx="2682494" cy="4605274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8974455" y="3515741"/>
            <a:ext cx="137541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5" dirty="0">
                <a:solidFill>
                  <a:srgbClr val="FFFFFF"/>
                </a:solidFill>
                <a:latin typeface="Calibri"/>
                <a:cs typeface="Calibri"/>
              </a:rPr>
              <a:t>ООП</a:t>
            </a:r>
            <a:r>
              <a:rPr sz="26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Calibri"/>
                <a:cs typeface="Calibri"/>
              </a:rPr>
              <a:t>СОО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951594" y="4217034"/>
            <a:ext cx="1424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ФГОС</a:t>
            </a:r>
            <a:r>
              <a:rPr sz="24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2012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330960" y="1940560"/>
            <a:ext cx="9121775" cy="3970654"/>
            <a:chOff x="1330960" y="1940560"/>
            <a:chExt cx="9121775" cy="3970654"/>
          </a:xfrm>
        </p:grpSpPr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69960" y="1940560"/>
              <a:ext cx="1752853" cy="163347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30960" y="4950460"/>
              <a:ext cx="9121394" cy="960386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4376420" y="2184400"/>
            <a:ext cx="980440" cy="815340"/>
          </a:xfrm>
          <a:prstGeom prst="rect">
            <a:avLst/>
          </a:prstGeom>
          <a:solidFill>
            <a:srgbClr val="C3D2E9"/>
          </a:solidFill>
        </p:spPr>
        <p:txBody>
          <a:bodyPr vert="horz" wrap="square" lIns="0" tIns="53975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425"/>
              </a:spcBef>
            </a:pPr>
            <a:r>
              <a:rPr sz="1500" b="1" spc="5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endParaRPr sz="1500">
              <a:latin typeface="Arial"/>
              <a:cs typeface="Arial"/>
            </a:endParaRPr>
          </a:p>
          <a:p>
            <a:pPr marL="4445" algn="ctr">
              <a:lnSpc>
                <a:spcPct val="100000"/>
              </a:lnSpc>
              <a:spcBef>
                <a:spcPts val="20"/>
              </a:spcBef>
            </a:pP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5-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х</a:t>
            </a:r>
            <a:endParaRPr sz="14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классов</a:t>
            </a:r>
            <a:endParaRPr sz="15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81800" y="2184400"/>
            <a:ext cx="977900" cy="815340"/>
          </a:xfrm>
          <a:prstGeom prst="rect">
            <a:avLst/>
          </a:prstGeom>
          <a:solidFill>
            <a:srgbClr val="C3D2E9"/>
          </a:solidFill>
        </p:spPr>
        <p:txBody>
          <a:bodyPr vert="horz" wrap="square" lIns="0" tIns="539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25"/>
              </a:spcBef>
            </a:pPr>
            <a:r>
              <a:rPr sz="1500" b="1" spc="5" dirty="0">
                <a:solidFill>
                  <a:srgbClr val="1F3863"/>
                </a:solidFill>
                <a:latin typeface="Arial"/>
                <a:cs typeface="Arial"/>
              </a:rPr>
              <a:t>для</a:t>
            </a:r>
            <a:endParaRPr sz="15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20"/>
              </a:spcBef>
            </a:pP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6-9-</a:t>
            </a:r>
            <a:r>
              <a:rPr sz="1400" b="1" spc="-5" dirty="0">
                <a:solidFill>
                  <a:srgbClr val="1F3863"/>
                </a:solidFill>
                <a:latin typeface="Arial"/>
                <a:cs typeface="Arial"/>
              </a:rPr>
              <a:t>х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классов</a:t>
            </a:r>
            <a:endParaRPr sz="15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121140" y="2275839"/>
            <a:ext cx="952500" cy="632460"/>
          </a:xfrm>
          <a:prstGeom prst="rect">
            <a:avLst/>
          </a:prstGeom>
          <a:solidFill>
            <a:srgbClr val="C3D2E9"/>
          </a:solidFill>
        </p:spPr>
        <p:txBody>
          <a:bodyPr vert="horz" wrap="square" lIns="0" tIns="90170" rIns="0" bIns="0" rtlCol="0">
            <a:spAutoFit/>
          </a:bodyPr>
          <a:lstStyle/>
          <a:p>
            <a:pPr marL="224154">
              <a:lnSpc>
                <a:spcPct val="100000"/>
              </a:lnSpc>
              <a:spcBef>
                <a:spcPts val="710"/>
              </a:spcBef>
            </a:pPr>
            <a:r>
              <a:rPr sz="1600" b="1" spc="-45" dirty="0">
                <a:solidFill>
                  <a:srgbClr val="1F3863"/>
                </a:solidFill>
                <a:latin typeface="Arial"/>
                <a:cs typeface="Arial"/>
              </a:rPr>
              <a:t>10-11</a:t>
            </a:r>
            <a:endParaRPr sz="1600">
              <a:latin typeface="Arial"/>
              <a:cs typeface="Arial"/>
            </a:endParaRPr>
          </a:p>
          <a:p>
            <a:pPr marL="206375">
              <a:lnSpc>
                <a:spcPct val="100000"/>
              </a:lnSpc>
              <a:spcBef>
                <a:spcPts val="100"/>
              </a:spcBef>
            </a:pPr>
            <a:r>
              <a:rPr sz="1500" b="1" spc="5" dirty="0">
                <a:solidFill>
                  <a:srgbClr val="1F3863"/>
                </a:solidFill>
                <a:latin typeface="Arial"/>
                <a:cs typeface="Arial"/>
              </a:rPr>
              <a:t>класс</a:t>
            </a:r>
            <a:endParaRPr sz="15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965960" y="2184400"/>
            <a:ext cx="988060" cy="815340"/>
          </a:xfrm>
          <a:prstGeom prst="rect">
            <a:avLst/>
          </a:prstGeom>
          <a:solidFill>
            <a:srgbClr val="C3D2E9"/>
          </a:solidFill>
        </p:spPr>
        <p:txBody>
          <a:bodyPr vert="horz" wrap="square" lIns="0" tIns="539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25"/>
              </a:spcBef>
            </a:pPr>
            <a:r>
              <a:rPr sz="1500" b="1" spc="5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endParaRPr sz="1500">
              <a:latin typeface="Arial"/>
              <a:cs typeface="Arial"/>
            </a:endParaRPr>
          </a:p>
          <a:p>
            <a:pPr marL="635" algn="ctr">
              <a:lnSpc>
                <a:spcPts val="1900"/>
              </a:lnSpc>
              <a:spcBef>
                <a:spcPts val="20"/>
              </a:spcBef>
            </a:pP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1-4-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х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ts val="1780"/>
              </a:lnSpc>
            </a:pPr>
            <a:r>
              <a:rPr sz="1500" b="1" spc="5" dirty="0">
                <a:solidFill>
                  <a:srgbClr val="C00000"/>
                </a:solidFill>
                <a:latin typeface="Arial"/>
                <a:cs typeface="Arial"/>
              </a:rPr>
              <a:t>классов</a:t>
            </a:r>
            <a:endParaRPr sz="15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4699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668"/>
            <a:ext cx="10363199" cy="307777"/>
          </a:xfrm>
        </p:spPr>
        <p:txBody>
          <a:bodyPr/>
          <a:lstStyle/>
          <a:p>
            <a:r>
              <a:rPr lang="ru-RU" dirty="0" smtClean="0"/>
              <a:t>Нормативные документы  ООП ,реализуемых в 2022-2-23 учебном году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6724" y="1155677"/>
            <a:ext cx="11258550" cy="6309420"/>
          </a:xfrm>
        </p:spPr>
        <p:txBody>
          <a:bodyPr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 МП РФ (ООП разрабатывается на уровень образования)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-1-4 классы - №286 от 31.05.2021 года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-5 классы-№287 от 31.05.2021 года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-6-9 классы-№1897 от 17.12.2010 года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-10-11 классы-№413 от 17.05.2012 года</a:t>
            </a:r>
          </a:p>
          <a:p>
            <a:pPr marL="571500" indent="-57150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Адаптированные</a:t>
            </a:r>
          </a:p>
          <a:p>
            <a:pPr marL="571500" indent="-57150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1-4 класс-№1598 от 19.12.2014 года</a:t>
            </a:r>
          </a:p>
          <a:p>
            <a:pPr marL="571500" indent="-57150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1-9 классы-№1599 от 19.12.2014 года</a:t>
            </a:r>
          </a:p>
          <a:p>
            <a:pPr marL="571500" indent="-57150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классы-№287 от 31.05.2021 года</a:t>
            </a:r>
          </a:p>
          <a:p>
            <a:pPr marL="571500" indent="-57150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10-11 классы-№1897 от 17.12.2010 года</a:t>
            </a:r>
          </a:p>
          <a:p>
            <a:pPr marL="571500" indent="-571500">
              <a:buFontTx/>
              <a:buChar char="-"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7235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600" y="101600"/>
            <a:ext cx="683260" cy="68072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00579" y="159384"/>
            <a:ext cx="78689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I.</a:t>
            </a:r>
            <a:r>
              <a:rPr spc="5" dirty="0"/>
              <a:t> </a:t>
            </a:r>
            <a:r>
              <a:rPr spc="-5" dirty="0"/>
              <a:t>Целевой</a:t>
            </a:r>
            <a:r>
              <a:rPr spc="20" dirty="0"/>
              <a:t> </a:t>
            </a:r>
            <a:r>
              <a:rPr spc="-5" dirty="0"/>
              <a:t>раздел</a:t>
            </a:r>
            <a:r>
              <a:rPr spc="25" dirty="0"/>
              <a:t> </a:t>
            </a:r>
            <a:r>
              <a:rPr dirty="0"/>
              <a:t>ООП</a:t>
            </a:r>
            <a:r>
              <a:rPr spc="-25" dirty="0"/>
              <a:t> </a:t>
            </a:r>
            <a:r>
              <a:rPr dirty="0"/>
              <a:t>НОО</a:t>
            </a:r>
            <a:r>
              <a:rPr spc="-10" dirty="0"/>
              <a:t> </a:t>
            </a:r>
            <a:r>
              <a:rPr dirty="0"/>
              <a:t>и</a:t>
            </a:r>
            <a:r>
              <a:rPr spc="-5" dirty="0"/>
              <a:t> ООО</a:t>
            </a:r>
            <a:r>
              <a:rPr spc="-30" dirty="0"/>
              <a:t> </a:t>
            </a:r>
            <a:r>
              <a:rPr spc="-5" dirty="0"/>
              <a:t>по</a:t>
            </a:r>
            <a:r>
              <a:rPr spc="-25" dirty="0"/>
              <a:t> </a:t>
            </a:r>
            <a:r>
              <a:rPr dirty="0"/>
              <a:t>ФГОС</a:t>
            </a:r>
            <a:r>
              <a:rPr spc="-10" dirty="0"/>
              <a:t> </a:t>
            </a:r>
            <a:r>
              <a:rPr dirty="0"/>
              <a:t>2021г.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19646" y="745019"/>
            <a:ext cx="4895480" cy="75927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728465" y="766190"/>
            <a:ext cx="4199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НОО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п.30,</a:t>
            </a: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ООО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п.31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08819" y="2242045"/>
            <a:ext cx="6217246" cy="72022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114415" y="2267648"/>
            <a:ext cx="556133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Цели,</a:t>
            </a:r>
            <a:r>
              <a:rPr sz="22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принципы,</a:t>
            </a:r>
            <a:r>
              <a:rPr sz="22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общая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 характеристика</a:t>
            </a:r>
            <a:r>
              <a:rPr sz="22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ООП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98650" y="3067757"/>
            <a:ext cx="6212175" cy="1743013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106414" y="3093973"/>
            <a:ext cx="45142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093595" algn="l"/>
                <a:tab pos="2415540" algn="l"/>
              </a:tabLst>
            </a:pP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2200" b="1" spc="-3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яз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ь</a:t>
            </a:r>
            <a:r>
              <a:rPr sz="22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5" dirty="0">
                <a:solidFill>
                  <a:srgbClr val="001F5F"/>
                </a:solidFill>
                <a:latin typeface="Calibri"/>
                <a:cs typeface="Calibri"/>
              </a:rPr>
              <a:t>Ф</a:t>
            </a:r>
            <a:r>
              <a:rPr sz="2200" b="1" spc="-55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22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ОО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О		о</a:t>
            </a:r>
            <a:r>
              <a:rPr sz="2200" b="1" spc="5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зо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2200" b="1" spc="-20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2200" b="1" spc="-50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льн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я 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деятельность	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система</a:t>
            </a:r>
            <a:r>
              <a:rPr sz="2200" b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оценки.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06414" y="3764216"/>
            <a:ext cx="5621655" cy="69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0" dirty="0">
                <a:solidFill>
                  <a:srgbClr val="001F5F"/>
                </a:solidFill>
                <a:latin typeface="Calibri"/>
                <a:cs typeface="Calibri"/>
              </a:rPr>
              <a:t>Содержательная</a:t>
            </a:r>
            <a:r>
              <a:rPr sz="2200" b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 критериальная</a:t>
            </a:r>
            <a:r>
              <a:rPr sz="2200" b="1" spc="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основа</a:t>
            </a:r>
            <a:r>
              <a:rPr sz="22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разработки…</a:t>
            </a:r>
            <a:r>
              <a:rPr sz="22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программ</a:t>
            </a:r>
            <a:r>
              <a:rPr sz="22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системы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698650" y="3604259"/>
            <a:ext cx="6212205" cy="3251835"/>
            <a:chOff x="5698650" y="3604259"/>
            <a:chExt cx="6212205" cy="3251835"/>
          </a:xfrm>
        </p:grpSpPr>
        <p:sp>
          <p:nvSpPr>
            <p:cNvPr id="12" name="object 12"/>
            <p:cNvSpPr/>
            <p:nvPr/>
          </p:nvSpPr>
          <p:spPr>
            <a:xfrm>
              <a:off x="7834629" y="3610609"/>
              <a:ext cx="276860" cy="106680"/>
            </a:xfrm>
            <a:custGeom>
              <a:avLst/>
              <a:gdLst/>
              <a:ahLst/>
              <a:cxnLst/>
              <a:rect l="l" t="t" r="r" b="b"/>
              <a:pathLst>
                <a:path w="276859" h="106679">
                  <a:moveTo>
                    <a:pt x="223520" y="0"/>
                  </a:moveTo>
                  <a:lnTo>
                    <a:pt x="223520" y="26669"/>
                  </a:lnTo>
                  <a:lnTo>
                    <a:pt x="0" y="26669"/>
                  </a:lnTo>
                  <a:lnTo>
                    <a:pt x="0" y="80009"/>
                  </a:lnTo>
                  <a:lnTo>
                    <a:pt x="223520" y="80009"/>
                  </a:lnTo>
                  <a:lnTo>
                    <a:pt x="223520" y="106679"/>
                  </a:lnTo>
                  <a:lnTo>
                    <a:pt x="276860" y="53339"/>
                  </a:lnTo>
                  <a:lnTo>
                    <a:pt x="22352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34629" y="3610609"/>
              <a:ext cx="276860" cy="106680"/>
            </a:xfrm>
            <a:custGeom>
              <a:avLst/>
              <a:gdLst/>
              <a:ahLst/>
              <a:cxnLst/>
              <a:rect l="l" t="t" r="r" b="b"/>
              <a:pathLst>
                <a:path w="276859" h="106679">
                  <a:moveTo>
                    <a:pt x="0" y="26669"/>
                  </a:moveTo>
                  <a:lnTo>
                    <a:pt x="223520" y="26669"/>
                  </a:lnTo>
                  <a:lnTo>
                    <a:pt x="223520" y="0"/>
                  </a:lnTo>
                  <a:lnTo>
                    <a:pt x="276860" y="53339"/>
                  </a:lnTo>
                  <a:lnTo>
                    <a:pt x="223520" y="106679"/>
                  </a:lnTo>
                  <a:lnTo>
                    <a:pt x="223520" y="80009"/>
                  </a:lnTo>
                  <a:lnTo>
                    <a:pt x="0" y="80009"/>
                  </a:lnTo>
                  <a:lnTo>
                    <a:pt x="0" y="26669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98650" y="4909234"/>
              <a:ext cx="6212175" cy="194648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6106414" y="4935854"/>
            <a:ext cx="5473700" cy="1702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Отражает</a:t>
            </a:r>
            <a:r>
              <a:rPr sz="22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001F5F"/>
                </a:solidFill>
                <a:latin typeface="Calibri"/>
                <a:cs typeface="Calibri"/>
              </a:rPr>
              <a:t>содержание</a:t>
            </a:r>
            <a:r>
              <a:rPr sz="22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критерии</a:t>
            </a:r>
            <a:r>
              <a:rPr sz="22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оценки;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предметные</a:t>
            </a:r>
            <a:r>
              <a:rPr sz="22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метапредметные</a:t>
            </a:r>
            <a:r>
              <a:rPr sz="22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001F5F"/>
                </a:solidFill>
                <a:latin typeface="Calibri"/>
                <a:cs typeface="Calibri"/>
              </a:rPr>
              <a:t>результаты; </a:t>
            </a:r>
            <a:r>
              <a:rPr sz="2200" b="1" spc="-48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оценка</a:t>
            </a:r>
            <a:r>
              <a:rPr sz="22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динамики</a:t>
            </a:r>
            <a:r>
              <a:rPr sz="22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учебных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достижений;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объективная</a:t>
            </a:r>
            <a:r>
              <a:rPr sz="2200" b="1" spc="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информация</a:t>
            </a:r>
            <a:r>
              <a:rPr sz="22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качестве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подготовки</a:t>
            </a:r>
            <a:r>
              <a:rPr sz="22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обучающихся…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0" y="1336039"/>
            <a:ext cx="6017260" cy="5520055"/>
            <a:chOff x="0" y="1336039"/>
            <a:chExt cx="6017260" cy="5520055"/>
          </a:xfrm>
        </p:grpSpPr>
        <p:sp>
          <p:nvSpPr>
            <p:cNvPr id="17" name="object 17"/>
            <p:cNvSpPr/>
            <p:nvPr/>
          </p:nvSpPr>
          <p:spPr>
            <a:xfrm>
              <a:off x="5701029" y="2350769"/>
              <a:ext cx="297180" cy="236220"/>
            </a:xfrm>
            <a:custGeom>
              <a:avLst/>
              <a:gdLst/>
              <a:ahLst/>
              <a:cxnLst/>
              <a:rect l="l" t="t" r="r" b="b"/>
              <a:pathLst>
                <a:path w="297179" h="236219">
                  <a:moveTo>
                    <a:pt x="179070" y="0"/>
                  </a:moveTo>
                  <a:lnTo>
                    <a:pt x="179070" y="59054"/>
                  </a:lnTo>
                  <a:lnTo>
                    <a:pt x="0" y="59054"/>
                  </a:lnTo>
                  <a:lnTo>
                    <a:pt x="0" y="177164"/>
                  </a:lnTo>
                  <a:lnTo>
                    <a:pt x="179070" y="177164"/>
                  </a:lnTo>
                  <a:lnTo>
                    <a:pt x="179070" y="236219"/>
                  </a:lnTo>
                  <a:lnTo>
                    <a:pt x="297180" y="118109"/>
                  </a:lnTo>
                  <a:lnTo>
                    <a:pt x="17907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701029" y="2350769"/>
              <a:ext cx="297180" cy="236220"/>
            </a:xfrm>
            <a:custGeom>
              <a:avLst/>
              <a:gdLst/>
              <a:ahLst/>
              <a:cxnLst/>
              <a:rect l="l" t="t" r="r" b="b"/>
              <a:pathLst>
                <a:path w="297179" h="236219">
                  <a:moveTo>
                    <a:pt x="0" y="59054"/>
                  </a:moveTo>
                  <a:lnTo>
                    <a:pt x="179070" y="59054"/>
                  </a:lnTo>
                  <a:lnTo>
                    <a:pt x="179070" y="0"/>
                  </a:lnTo>
                  <a:lnTo>
                    <a:pt x="297180" y="118109"/>
                  </a:lnTo>
                  <a:lnTo>
                    <a:pt x="179070" y="236219"/>
                  </a:lnTo>
                  <a:lnTo>
                    <a:pt x="179070" y="177164"/>
                  </a:lnTo>
                  <a:lnTo>
                    <a:pt x="0" y="177164"/>
                  </a:lnTo>
                  <a:lnTo>
                    <a:pt x="0" y="59054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688329" y="3572510"/>
              <a:ext cx="297180" cy="233679"/>
            </a:xfrm>
            <a:custGeom>
              <a:avLst/>
              <a:gdLst/>
              <a:ahLst/>
              <a:cxnLst/>
              <a:rect l="l" t="t" r="r" b="b"/>
              <a:pathLst>
                <a:path w="297179" h="233679">
                  <a:moveTo>
                    <a:pt x="180340" y="0"/>
                  </a:moveTo>
                  <a:lnTo>
                    <a:pt x="180340" y="58419"/>
                  </a:lnTo>
                  <a:lnTo>
                    <a:pt x="0" y="58419"/>
                  </a:lnTo>
                  <a:lnTo>
                    <a:pt x="0" y="175259"/>
                  </a:lnTo>
                  <a:lnTo>
                    <a:pt x="180340" y="175259"/>
                  </a:lnTo>
                  <a:lnTo>
                    <a:pt x="180340" y="233679"/>
                  </a:lnTo>
                  <a:lnTo>
                    <a:pt x="297180" y="116839"/>
                  </a:lnTo>
                  <a:lnTo>
                    <a:pt x="18034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688329" y="3572510"/>
              <a:ext cx="297180" cy="233679"/>
            </a:xfrm>
            <a:custGeom>
              <a:avLst/>
              <a:gdLst/>
              <a:ahLst/>
              <a:cxnLst/>
              <a:rect l="l" t="t" r="r" b="b"/>
              <a:pathLst>
                <a:path w="297179" h="233679">
                  <a:moveTo>
                    <a:pt x="0" y="58419"/>
                  </a:moveTo>
                  <a:lnTo>
                    <a:pt x="180340" y="58419"/>
                  </a:lnTo>
                  <a:lnTo>
                    <a:pt x="180340" y="0"/>
                  </a:lnTo>
                  <a:lnTo>
                    <a:pt x="297180" y="116839"/>
                  </a:lnTo>
                  <a:lnTo>
                    <a:pt x="180340" y="233679"/>
                  </a:lnTo>
                  <a:lnTo>
                    <a:pt x="180340" y="175259"/>
                  </a:lnTo>
                  <a:lnTo>
                    <a:pt x="0" y="175259"/>
                  </a:lnTo>
                  <a:lnTo>
                    <a:pt x="0" y="58419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713729" y="5596890"/>
              <a:ext cx="297180" cy="233679"/>
            </a:xfrm>
            <a:custGeom>
              <a:avLst/>
              <a:gdLst/>
              <a:ahLst/>
              <a:cxnLst/>
              <a:rect l="l" t="t" r="r" b="b"/>
              <a:pathLst>
                <a:path w="297179" h="233679">
                  <a:moveTo>
                    <a:pt x="180340" y="0"/>
                  </a:moveTo>
                  <a:lnTo>
                    <a:pt x="180340" y="58420"/>
                  </a:lnTo>
                  <a:lnTo>
                    <a:pt x="0" y="58420"/>
                  </a:lnTo>
                  <a:lnTo>
                    <a:pt x="0" y="175260"/>
                  </a:lnTo>
                  <a:lnTo>
                    <a:pt x="180340" y="175260"/>
                  </a:lnTo>
                  <a:lnTo>
                    <a:pt x="180340" y="233680"/>
                  </a:lnTo>
                  <a:lnTo>
                    <a:pt x="297180" y="116840"/>
                  </a:lnTo>
                  <a:lnTo>
                    <a:pt x="18034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13729" y="5596890"/>
              <a:ext cx="297180" cy="233679"/>
            </a:xfrm>
            <a:custGeom>
              <a:avLst/>
              <a:gdLst/>
              <a:ahLst/>
              <a:cxnLst/>
              <a:rect l="l" t="t" r="r" b="b"/>
              <a:pathLst>
                <a:path w="297179" h="233679">
                  <a:moveTo>
                    <a:pt x="0" y="58420"/>
                  </a:moveTo>
                  <a:lnTo>
                    <a:pt x="180340" y="58420"/>
                  </a:lnTo>
                  <a:lnTo>
                    <a:pt x="180340" y="0"/>
                  </a:lnTo>
                  <a:lnTo>
                    <a:pt x="297180" y="116840"/>
                  </a:lnTo>
                  <a:lnTo>
                    <a:pt x="180340" y="233680"/>
                  </a:lnTo>
                  <a:lnTo>
                    <a:pt x="180340" y="175260"/>
                  </a:lnTo>
                  <a:lnTo>
                    <a:pt x="0" y="175260"/>
                  </a:lnTo>
                  <a:lnTo>
                    <a:pt x="0" y="58420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336039"/>
              <a:ext cx="5773674" cy="5519674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402590" y="1392237"/>
            <a:ext cx="4264660" cy="1275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Целевой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раздел</a:t>
            </a:r>
            <a:r>
              <a:rPr sz="24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ООП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НОО/ООО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должен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включать: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6235" algn="l"/>
              </a:tabLst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пояснительную</a:t>
            </a:r>
            <a:r>
              <a:rPr sz="24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записку;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02590" y="3114992"/>
            <a:ext cx="5090160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6235" algn="l"/>
              </a:tabLst>
            </a:pP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планируемые</a:t>
            </a:r>
            <a:r>
              <a:rPr sz="24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результаты</a:t>
            </a:r>
            <a:r>
              <a:rPr sz="24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освоения</a:t>
            </a:r>
            <a:endParaRPr sz="2400">
              <a:latin typeface="Calibri"/>
              <a:cs typeface="Calibri"/>
            </a:endParaRPr>
          </a:p>
          <a:p>
            <a:pPr marL="355600" marR="637540"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обучающимися программы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начального/основного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общего </a:t>
            </a:r>
            <a:r>
              <a:rPr sz="2400" b="1" spc="-5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образования;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02590" y="5066347"/>
            <a:ext cx="516953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6235" algn="l"/>
              </a:tabLst>
            </a:pP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систему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 оценки</a:t>
            </a:r>
            <a:r>
              <a:rPr sz="24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достижения</a:t>
            </a:r>
            <a:endParaRPr sz="240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  <a:spcBef>
                <a:spcPts val="5"/>
              </a:spcBef>
            </a:pP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планируемых</a:t>
            </a:r>
            <a:r>
              <a:rPr sz="24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результатов</a:t>
            </a:r>
            <a:r>
              <a:rPr sz="24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освоения </a:t>
            </a:r>
            <a:r>
              <a:rPr sz="2400" b="1" spc="-5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программы начального/основного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общего</a:t>
            </a:r>
            <a:r>
              <a:rPr sz="24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образования.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8183880" y="3241039"/>
            <a:ext cx="289560" cy="119380"/>
            <a:chOff x="8183880" y="3241039"/>
            <a:chExt cx="289560" cy="119380"/>
          </a:xfrm>
        </p:grpSpPr>
        <p:sp>
          <p:nvSpPr>
            <p:cNvPr id="28" name="object 28"/>
            <p:cNvSpPr/>
            <p:nvPr/>
          </p:nvSpPr>
          <p:spPr>
            <a:xfrm>
              <a:off x="8190230" y="3247389"/>
              <a:ext cx="276860" cy="106680"/>
            </a:xfrm>
            <a:custGeom>
              <a:avLst/>
              <a:gdLst/>
              <a:ahLst/>
              <a:cxnLst/>
              <a:rect l="l" t="t" r="r" b="b"/>
              <a:pathLst>
                <a:path w="276859" h="106679">
                  <a:moveTo>
                    <a:pt x="223520" y="0"/>
                  </a:moveTo>
                  <a:lnTo>
                    <a:pt x="223520" y="26670"/>
                  </a:lnTo>
                  <a:lnTo>
                    <a:pt x="0" y="26670"/>
                  </a:lnTo>
                  <a:lnTo>
                    <a:pt x="0" y="80010"/>
                  </a:lnTo>
                  <a:lnTo>
                    <a:pt x="223520" y="80010"/>
                  </a:lnTo>
                  <a:lnTo>
                    <a:pt x="223520" y="106680"/>
                  </a:lnTo>
                  <a:lnTo>
                    <a:pt x="276860" y="53339"/>
                  </a:lnTo>
                  <a:lnTo>
                    <a:pt x="22352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190230" y="3247389"/>
              <a:ext cx="276860" cy="106680"/>
            </a:xfrm>
            <a:custGeom>
              <a:avLst/>
              <a:gdLst/>
              <a:ahLst/>
              <a:cxnLst/>
              <a:rect l="l" t="t" r="r" b="b"/>
              <a:pathLst>
                <a:path w="276859" h="106679">
                  <a:moveTo>
                    <a:pt x="0" y="26670"/>
                  </a:moveTo>
                  <a:lnTo>
                    <a:pt x="223520" y="26670"/>
                  </a:lnTo>
                  <a:lnTo>
                    <a:pt x="223520" y="0"/>
                  </a:lnTo>
                  <a:lnTo>
                    <a:pt x="276860" y="53339"/>
                  </a:lnTo>
                  <a:lnTo>
                    <a:pt x="223520" y="106680"/>
                  </a:lnTo>
                  <a:lnTo>
                    <a:pt x="223520" y="80010"/>
                  </a:lnTo>
                  <a:lnTo>
                    <a:pt x="0" y="80010"/>
                  </a:lnTo>
                  <a:lnTo>
                    <a:pt x="0" y="26670"/>
                  </a:lnTo>
                  <a:close/>
                </a:path>
              </a:pathLst>
            </a:custGeom>
            <a:ln w="12699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59745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81045" y="193611"/>
            <a:ext cx="70662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ЛИЧНОСТНЫЕ</a:t>
            </a:r>
            <a:r>
              <a:rPr dirty="0"/>
              <a:t> </a:t>
            </a:r>
            <a:r>
              <a:rPr spc="-5" dirty="0"/>
              <a:t>РЕЗУЛЬТАТЫ</a:t>
            </a:r>
            <a:r>
              <a:rPr spc="10" dirty="0"/>
              <a:t> </a:t>
            </a:r>
            <a:r>
              <a:rPr spc="-5" dirty="0"/>
              <a:t>ФГОС</a:t>
            </a:r>
            <a:r>
              <a:rPr spc="10" dirty="0"/>
              <a:t> </a:t>
            </a:r>
            <a:r>
              <a:rPr dirty="0"/>
              <a:t>НОО</a:t>
            </a:r>
            <a:r>
              <a:rPr spc="-25" dirty="0"/>
              <a:t> </a:t>
            </a:r>
            <a:r>
              <a:rPr dirty="0"/>
              <a:t>и</a:t>
            </a:r>
            <a:r>
              <a:rPr spc="-15" dirty="0"/>
              <a:t> </a:t>
            </a:r>
            <a:r>
              <a:rPr dirty="0"/>
              <a:t>ООО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11480" y="848360"/>
            <a:ext cx="2687320" cy="3716020"/>
          </a:xfrm>
          <a:prstGeom prst="rect">
            <a:avLst/>
          </a:prstGeom>
          <a:solidFill>
            <a:srgbClr val="F1F1F1"/>
          </a:solidFill>
          <a:ln w="10160">
            <a:solidFill>
              <a:srgbClr val="AEABAB"/>
            </a:solidFill>
          </a:ln>
        </p:spPr>
        <p:txBody>
          <a:bodyPr vert="horz" wrap="square" lIns="0" tIns="39369" rIns="0" bIns="0" rtlCol="0">
            <a:spAutoFit/>
          </a:bodyPr>
          <a:lstStyle/>
          <a:p>
            <a:pPr marL="657860">
              <a:lnSpc>
                <a:spcPct val="100000"/>
              </a:lnSpc>
              <a:spcBef>
                <a:spcPts val="309"/>
              </a:spcBef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ФГОС</a:t>
            </a:r>
            <a:r>
              <a:rPr sz="18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40" dirty="0">
                <a:solidFill>
                  <a:srgbClr val="C00000"/>
                </a:solidFill>
                <a:latin typeface="Arial"/>
                <a:cs typeface="Arial"/>
              </a:rPr>
              <a:t>2010г.</a:t>
            </a:r>
            <a:endParaRPr sz="1800">
              <a:latin typeface="Arial"/>
              <a:cs typeface="Arial"/>
            </a:endParaRPr>
          </a:p>
          <a:p>
            <a:pPr marL="91440">
              <a:lnSpc>
                <a:spcPct val="100000"/>
              </a:lnSpc>
              <a:spcBef>
                <a:spcPts val="140"/>
              </a:spcBef>
            </a:pPr>
            <a:r>
              <a:rPr sz="1800" b="1" spc="-20" dirty="0">
                <a:solidFill>
                  <a:srgbClr val="1F3863"/>
                </a:solidFill>
                <a:latin typeface="Arial"/>
                <a:cs typeface="Arial"/>
              </a:rPr>
              <a:t>Внеурочная</a:t>
            </a:r>
            <a:endParaRPr sz="1800">
              <a:latin typeface="Arial"/>
              <a:cs typeface="Arial"/>
            </a:endParaRPr>
          </a:p>
          <a:p>
            <a:pPr marL="91440">
              <a:lnSpc>
                <a:spcPct val="100000"/>
              </a:lnSpc>
              <a:spcBef>
                <a:spcPts val="160"/>
              </a:spcBef>
            </a:pP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деятельность</a:t>
            </a:r>
            <a:endParaRPr sz="1800">
              <a:latin typeface="Arial"/>
              <a:cs typeface="Arial"/>
            </a:endParaRPr>
          </a:p>
          <a:p>
            <a:pPr marL="91440" marR="739140">
              <a:lnSpc>
                <a:spcPts val="2320"/>
              </a:lnSpc>
              <a:spcBef>
                <a:spcPts val="85"/>
              </a:spcBef>
            </a:pPr>
            <a:r>
              <a:rPr sz="1800" b="1" spc="-20" dirty="0">
                <a:solidFill>
                  <a:srgbClr val="1F3863"/>
                </a:solidFill>
                <a:latin typeface="Arial"/>
                <a:cs typeface="Arial"/>
              </a:rPr>
              <a:t>организуется</a:t>
            </a:r>
            <a:r>
              <a:rPr sz="18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F3863"/>
                </a:solidFill>
                <a:latin typeface="Arial"/>
                <a:cs typeface="Arial"/>
              </a:rPr>
              <a:t>по </a:t>
            </a:r>
            <a:r>
              <a:rPr sz="1800" b="1" spc="-484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u="heavy" spc="-10" dirty="0">
                <a:solidFill>
                  <a:srgbClr val="1F3863"/>
                </a:solidFill>
                <a:uFill>
                  <a:solidFill>
                    <a:srgbClr val="1F3863"/>
                  </a:solidFill>
                </a:uFill>
                <a:latin typeface="Arial"/>
                <a:cs typeface="Arial"/>
              </a:rPr>
              <a:t>направлениям</a:t>
            </a:r>
            <a:endParaRPr sz="1800">
              <a:latin typeface="Arial"/>
              <a:cs typeface="Arial"/>
            </a:endParaRPr>
          </a:p>
          <a:p>
            <a:pPr marL="91440">
              <a:lnSpc>
                <a:spcPct val="100000"/>
              </a:lnSpc>
              <a:spcBef>
                <a:spcPts val="40"/>
              </a:spcBef>
            </a:pPr>
            <a:r>
              <a:rPr sz="1800" b="1" u="heavy" spc="-5" dirty="0">
                <a:solidFill>
                  <a:srgbClr val="1F3863"/>
                </a:solidFill>
                <a:uFill>
                  <a:solidFill>
                    <a:srgbClr val="1F3863"/>
                  </a:solidFill>
                </a:uFill>
                <a:latin typeface="Arial"/>
                <a:cs typeface="Arial"/>
              </a:rPr>
              <a:t>развития</a:t>
            </a:r>
            <a:r>
              <a:rPr sz="1800" b="1" u="heavy" spc="20" dirty="0">
                <a:solidFill>
                  <a:srgbClr val="1F3863"/>
                </a:solidFill>
                <a:uFill>
                  <a:solidFill>
                    <a:srgbClr val="1F3863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spc="-10" dirty="0">
                <a:solidFill>
                  <a:srgbClr val="1F3863"/>
                </a:solidFill>
                <a:uFill>
                  <a:solidFill>
                    <a:srgbClr val="1F3863"/>
                  </a:solidFill>
                </a:uFill>
                <a:latin typeface="Arial"/>
                <a:cs typeface="Arial"/>
              </a:rPr>
              <a:t>личности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91440" marR="217170">
              <a:lnSpc>
                <a:spcPct val="107300"/>
              </a:lnSpc>
              <a:spcBef>
                <a:spcPts val="20"/>
              </a:spcBef>
            </a:pPr>
            <a:r>
              <a:rPr sz="1600" b="1" spc="20" dirty="0">
                <a:solidFill>
                  <a:srgbClr val="1F3863"/>
                </a:solidFill>
                <a:latin typeface="Arial"/>
                <a:cs typeface="Arial"/>
              </a:rPr>
              <a:t>д</a:t>
            </a:r>
            <a:r>
              <a:rPr sz="1600" b="1" spc="-30" dirty="0">
                <a:solidFill>
                  <a:srgbClr val="1F3863"/>
                </a:solidFill>
                <a:latin typeface="Arial"/>
                <a:cs typeface="Arial"/>
              </a:rPr>
              <a:t>у</a:t>
            </a:r>
            <a:r>
              <a:rPr sz="1600" b="1" spc="-50" dirty="0">
                <a:solidFill>
                  <a:srgbClr val="1F3863"/>
                </a:solidFill>
                <a:latin typeface="Arial"/>
                <a:cs typeface="Arial"/>
              </a:rPr>
              <a:t>х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ов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н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о</a:t>
            </a:r>
            <a:r>
              <a:rPr sz="1600" b="1" spc="5" dirty="0">
                <a:solidFill>
                  <a:srgbClr val="1F3863"/>
                </a:solidFill>
                <a:latin typeface="Arial"/>
                <a:cs typeface="Arial"/>
              </a:rPr>
              <a:t>-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н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р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а</a:t>
            </a:r>
            <a:r>
              <a:rPr sz="1600" b="1" spc="-45" dirty="0">
                <a:solidFill>
                  <a:srgbClr val="1F3863"/>
                </a:solidFill>
                <a:latin typeface="Arial"/>
                <a:cs typeface="Arial"/>
              </a:rPr>
              <a:t>в</a:t>
            </a:r>
            <a:r>
              <a:rPr sz="1600" b="1" spc="5" dirty="0">
                <a:solidFill>
                  <a:srgbClr val="1F3863"/>
                </a:solidFill>
                <a:latin typeface="Arial"/>
                <a:cs typeface="Arial"/>
              </a:rPr>
              <a:t>с</a:t>
            </a:r>
            <a:r>
              <a:rPr sz="1600" b="1" spc="-45" dirty="0">
                <a:solidFill>
                  <a:srgbClr val="1F3863"/>
                </a:solidFill>
                <a:latin typeface="Arial"/>
                <a:cs typeface="Arial"/>
              </a:rPr>
              <a:t>т</a:t>
            </a:r>
            <a:r>
              <a:rPr sz="1600" b="1" spc="-25" dirty="0">
                <a:solidFill>
                  <a:srgbClr val="1F3863"/>
                </a:solidFill>
                <a:latin typeface="Arial"/>
                <a:cs typeface="Arial"/>
              </a:rPr>
              <a:t>в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е</a:t>
            </a:r>
            <a:r>
              <a:rPr sz="1600" b="1" spc="10" dirty="0">
                <a:solidFill>
                  <a:srgbClr val="1F3863"/>
                </a:solidFill>
                <a:latin typeface="Arial"/>
                <a:cs typeface="Arial"/>
              </a:rPr>
              <a:t>н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н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о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е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,  </a:t>
            </a:r>
            <a:r>
              <a:rPr sz="1600" b="1" spc="-25" dirty="0">
                <a:solidFill>
                  <a:srgbClr val="1F3863"/>
                </a:solidFill>
                <a:latin typeface="Arial"/>
                <a:cs typeface="Arial"/>
              </a:rPr>
              <a:t>физкультурно-</a:t>
            </a:r>
            <a:endParaRPr sz="1600">
              <a:latin typeface="Arial"/>
              <a:cs typeface="Arial"/>
            </a:endParaRPr>
          </a:p>
          <a:p>
            <a:pPr marL="91440" marR="738505">
              <a:lnSpc>
                <a:spcPct val="106800"/>
              </a:lnSpc>
              <a:spcBef>
                <a:spcPts val="10"/>
              </a:spcBef>
            </a:pP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спортивное</a:t>
            </a:r>
            <a:r>
              <a:rPr sz="1600" b="1" spc="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и </a:t>
            </a:r>
            <a:r>
              <a:rPr sz="16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1F3863"/>
                </a:solidFill>
                <a:latin typeface="Arial"/>
                <a:cs typeface="Arial"/>
              </a:rPr>
              <a:t>о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з</a:t>
            </a:r>
            <a:r>
              <a:rPr sz="1600" b="1" spc="5" dirty="0">
                <a:solidFill>
                  <a:srgbClr val="1F3863"/>
                </a:solidFill>
                <a:latin typeface="Arial"/>
                <a:cs typeface="Arial"/>
              </a:rPr>
              <a:t>д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оров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и</a:t>
            </a:r>
            <a:r>
              <a:rPr sz="1600" b="1" spc="-45" dirty="0">
                <a:solidFill>
                  <a:srgbClr val="1F3863"/>
                </a:solidFill>
                <a:latin typeface="Arial"/>
                <a:cs typeface="Arial"/>
              </a:rPr>
              <a:t>т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е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ль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н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о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е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,  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социальное,</a:t>
            </a:r>
            <a:endParaRPr sz="1600">
              <a:latin typeface="Arial"/>
              <a:cs typeface="Arial"/>
            </a:endParaRPr>
          </a:p>
          <a:p>
            <a:pPr marL="91440" marR="138430">
              <a:lnSpc>
                <a:spcPts val="2060"/>
              </a:lnSpc>
              <a:spcBef>
                <a:spcPts val="90"/>
              </a:spcBef>
            </a:pP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о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б</a:t>
            </a:r>
            <a:r>
              <a:rPr sz="1600" b="1" spc="5" dirty="0">
                <a:solidFill>
                  <a:srgbClr val="1F3863"/>
                </a:solidFill>
                <a:latin typeface="Arial"/>
                <a:cs typeface="Arial"/>
              </a:rPr>
              <a:t>щ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е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и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н</a:t>
            </a:r>
            <a:r>
              <a:rPr sz="1600" b="1" spc="-45" dirty="0">
                <a:solidFill>
                  <a:srgbClr val="1F3863"/>
                </a:solidFill>
                <a:latin typeface="Arial"/>
                <a:cs typeface="Arial"/>
              </a:rPr>
              <a:t>т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е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л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л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е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к</a:t>
            </a:r>
            <a:r>
              <a:rPr sz="1600" b="1" spc="10" dirty="0">
                <a:solidFill>
                  <a:srgbClr val="1F3863"/>
                </a:solidFill>
                <a:latin typeface="Arial"/>
                <a:cs typeface="Arial"/>
              </a:rPr>
              <a:t>т</a:t>
            </a:r>
            <a:r>
              <a:rPr sz="1600" b="1" spc="-30" dirty="0">
                <a:solidFill>
                  <a:srgbClr val="1F3863"/>
                </a:solidFill>
                <a:latin typeface="Arial"/>
                <a:cs typeface="Arial"/>
              </a:rPr>
              <a:t>у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а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ль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н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о</a:t>
            </a:r>
            <a:r>
              <a:rPr sz="1600" b="1" spc="15" dirty="0">
                <a:solidFill>
                  <a:srgbClr val="1F3863"/>
                </a:solidFill>
                <a:latin typeface="Arial"/>
                <a:cs typeface="Arial"/>
              </a:rPr>
              <a:t>е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,  </a:t>
            </a:r>
            <a:r>
              <a:rPr sz="1600" b="1" spc="-20" dirty="0">
                <a:solidFill>
                  <a:srgbClr val="1F3863"/>
                </a:solidFill>
                <a:latin typeface="Arial"/>
                <a:cs typeface="Arial"/>
              </a:rPr>
              <a:t>общекультурное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36895" y="841232"/>
            <a:ext cx="6131883" cy="254442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940300" y="867409"/>
            <a:ext cx="5602605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4960">
              <a:lnSpc>
                <a:spcPct val="100000"/>
              </a:lnSpc>
              <a:spcBef>
                <a:spcPts val="100"/>
              </a:spcBef>
              <a:tabLst>
                <a:tab pos="3046095" algn="l"/>
              </a:tabLst>
            </a:pPr>
            <a:r>
              <a:rPr sz="2000" b="1" spc="-20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0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НОО-2021</a:t>
            </a:r>
            <a:r>
              <a:rPr sz="20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п.41;	</a:t>
            </a:r>
            <a:r>
              <a:rPr sz="2000" b="1" spc="-20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0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5" dirty="0">
                <a:solidFill>
                  <a:srgbClr val="C00000"/>
                </a:solidFill>
                <a:latin typeface="Calibri"/>
                <a:cs typeface="Calibri"/>
              </a:rPr>
              <a:t>ООО-2021</a:t>
            </a:r>
            <a:r>
              <a:rPr sz="20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п.42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1.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Личностные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результаты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освоения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программы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основного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общего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образования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должны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отражать </a:t>
            </a:r>
            <a:r>
              <a:rPr sz="2000" b="1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готовность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… и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расширение опыта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деятельности</a:t>
            </a:r>
            <a:r>
              <a:rPr sz="20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…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процессе</a:t>
            </a:r>
            <a:r>
              <a:rPr sz="20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реализации</a:t>
            </a:r>
            <a:endParaRPr sz="2000">
              <a:latin typeface="Calibri"/>
              <a:cs typeface="Calibri"/>
            </a:endParaRPr>
          </a:p>
          <a:p>
            <a:pPr marL="12700" marR="115824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основных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направлений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воспитательной </a:t>
            </a:r>
            <a:r>
              <a:rPr sz="2000" b="1" spc="-4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деятельности,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т.ч.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 части: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36887" y="6223418"/>
            <a:ext cx="6126797" cy="63229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940300" y="6252845"/>
            <a:ext cx="42672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ООО</a:t>
            </a:r>
            <a:r>
              <a:rPr sz="20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1.8.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Ценности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научного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познания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50079" y="3233420"/>
            <a:ext cx="6218174" cy="328447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940300" y="3280409"/>
            <a:ext cx="5043170" cy="276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4184" lvl="1" indent="-45212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4820" algn="l"/>
              </a:tabLst>
            </a:pP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Гражданского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воспитания</a:t>
            </a:r>
            <a:endParaRPr sz="2000">
              <a:latin typeface="Calibri"/>
              <a:cs typeface="Calibri"/>
            </a:endParaRPr>
          </a:p>
          <a:p>
            <a:pPr marL="464184" lvl="1" indent="-452120">
              <a:lnSpc>
                <a:spcPct val="100000"/>
              </a:lnSpc>
              <a:buAutoNum type="arabicPeriod"/>
              <a:tabLst>
                <a:tab pos="46482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Патриотического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воспитания</a:t>
            </a:r>
            <a:endParaRPr sz="2000">
              <a:latin typeface="Calibri"/>
              <a:cs typeface="Calibri"/>
            </a:endParaRPr>
          </a:p>
          <a:p>
            <a:pPr marL="464184" lvl="1" indent="-452120">
              <a:lnSpc>
                <a:spcPct val="100000"/>
              </a:lnSpc>
              <a:buAutoNum type="arabicPeriod"/>
              <a:tabLst>
                <a:tab pos="46482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Духовно-нравственного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воспитания</a:t>
            </a:r>
            <a:endParaRPr sz="2000">
              <a:latin typeface="Calibri"/>
              <a:cs typeface="Calibri"/>
            </a:endParaRPr>
          </a:p>
          <a:p>
            <a:pPr marL="464184" lvl="1" indent="-452120">
              <a:lnSpc>
                <a:spcPct val="100000"/>
              </a:lnSpc>
              <a:buAutoNum type="arabicPeriod"/>
              <a:tabLst>
                <a:tab pos="46482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Эстетического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воспитания</a:t>
            </a:r>
            <a:endParaRPr sz="2000">
              <a:latin typeface="Calibri"/>
              <a:cs typeface="Calibri"/>
            </a:endParaRPr>
          </a:p>
          <a:p>
            <a:pPr marL="464184" lvl="1" indent="-452120">
              <a:lnSpc>
                <a:spcPct val="100000"/>
              </a:lnSpc>
              <a:buAutoNum type="arabicPeriod"/>
              <a:tabLst>
                <a:tab pos="46482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Физического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воспитания,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формирования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культуры</a:t>
            </a:r>
            <a:r>
              <a:rPr sz="20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здоровья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эмоционального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благополучия</a:t>
            </a:r>
            <a:endParaRPr sz="2000">
              <a:latin typeface="Calibri"/>
              <a:cs typeface="Calibri"/>
            </a:endParaRPr>
          </a:p>
          <a:p>
            <a:pPr marL="464184" lvl="1" indent="-452120">
              <a:lnSpc>
                <a:spcPct val="100000"/>
              </a:lnSpc>
              <a:buAutoNum type="arabicPeriod" startAt="6"/>
              <a:tabLst>
                <a:tab pos="464820" algn="l"/>
              </a:tabLst>
            </a:pP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Трудового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воспитания</a:t>
            </a:r>
            <a:endParaRPr sz="2000">
              <a:latin typeface="Calibri"/>
              <a:cs typeface="Calibri"/>
            </a:endParaRPr>
          </a:p>
          <a:p>
            <a:pPr marL="464184" lvl="1" indent="-452120">
              <a:lnSpc>
                <a:spcPct val="100000"/>
              </a:lnSpc>
              <a:buAutoNum type="arabicPeriod" startAt="6"/>
              <a:tabLst>
                <a:tab pos="464820" algn="l"/>
              </a:tabLst>
            </a:pP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Экологического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воспитания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54779" y="5953759"/>
            <a:ext cx="825766" cy="75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77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6116" y="82232"/>
            <a:ext cx="7198995" cy="745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" algn="ctr">
              <a:lnSpc>
                <a:spcPts val="283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1F3863"/>
                </a:solidFill>
                <a:latin typeface="Arial"/>
                <a:cs typeface="Arial"/>
              </a:rPr>
              <a:t>МЕТАПРЕДМЕТНЫЕ</a:t>
            </a:r>
            <a:r>
              <a:rPr sz="2400" b="1" spc="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2400" b="1" spc="-80" dirty="0">
                <a:solidFill>
                  <a:srgbClr val="1F3863"/>
                </a:solidFill>
                <a:latin typeface="Arial"/>
                <a:cs typeface="Arial"/>
              </a:rPr>
              <a:t>РЕЗУЛЬТАТЫ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ts val="2830"/>
              </a:lnSpc>
              <a:tabLst>
                <a:tab pos="3723004" algn="l"/>
              </a:tabLst>
            </a:pPr>
            <a:r>
              <a:rPr sz="2400" b="1" dirty="0">
                <a:solidFill>
                  <a:srgbClr val="244060"/>
                </a:solidFill>
                <a:latin typeface="Calibri"/>
                <a:cs typeface="Calibri"/>
              </a:rPr>
              <a:t>ФГОС</a:t>
            </a:r>
            <a:r>
              <a:rPr sz="2400" b="1" spc="1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44060"/>
                </a:solidFill>
                <a:latin typeface="Calibri"/>
                <a:cs typeface="Calibri"/>
              </a:rPr>
              <a:t>НОО</a:t>
            </a:r>
            <a:r>
              <a:rPr sz="2400" b="1" spc="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44060"/>
                </a:solidFill>
                <a:latin typeface="Calibri"/>
                <a:cs typeface="Calibri"/>
              </a:rPr>
              <a:t>2021г.</a:t>
            </a:r>
            <a:r>
              <a:rPr sz="2400" b="1" spc="-6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244060"/>
                </a:solidFill>
                <a:latin typeface="Calibri"/>
                <a:cs typeface="Calibri"/>
              </a:rPr>
              <a:t>п.9,</a:t>
            </a:r>
            <a:r>
              <a:rPr sz="2400" b="1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244060"/>
                </a:solidFill>
                <a:latin typeface="Calibri"/>
                <a:cs typeface="Calibri"/>
              </a:rPr>
              <a:t>п.40;	</a:t>
            </a:r>
            <a:r>
              <a:rPr sz="2400" b="1" dirty="0">
                <a:solidFill>
                  <a:srgbClr val="244060"/>
                </a:solidFill>
                <a:latin typeface="Calibri"/>
                <a:cs typeface="Calibri"/>
              </a:rPr>
              <a:t>ФГОС</a:t>
            </a:r>
            <a:r>
              <a:rPr sz="2400" b="1" spc="-2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244060"/>
                </a:solidFill>
                <a:latin typeface="Calibri"/>
                <a:cs typeface="Calibri"/>
              </a:rPr>
              <a:t>ООО</a:t>
            </a:r>
            <a:r>
              <a:rPr sz="2400" b="1" spc="-1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44060"/>
                </a:solidFill>
                <a:latin typeface="Calibri"/>
                <a:cs typeface="Calibri"/>
              </a:rPr>
              <a:t>2021г.</a:t>
            </a:r>
            <a:r>
              <a:rPr sz="2400" b="1" spc="-5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244060"/>
                </a:solidFill>
                <a:latin typeface="Calibri"/>
                <a:cs typeface="Calibri"/>
              </a:rPr>
              <a:t>п.8,</a:t>
            </a:r>
            <a:r>
              <a:rPr sz="2400" b="1" spc="-2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244060"/>
                </a:solidFill>
                <a:latin typeface="Calibri"/>
                <a:cs typeface="Calibri"/>
              </a:rPr>
              <a:t>п.43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806840"/>
            <a:ext cx="12051030" cy="5048885"/>
            <a:chOff x="0" y="1806840"/>
            <a:chExt cx="12051030" cy="50488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806840"/>
              <a:ext cx="4389885" cy="149487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04409" y="5002221"/>
              <a:ext cx="3146124" cy="185349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308465" y="5024501"/>
            <a:ext cx="244602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+</a:t>
            </a:r>
            <a:r>
              <a:rPr sz="24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эмоциональный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интеллект,</a:t>
            </a:r>
            <a:endParaRPr sz="2400">
              <a:latin typeface="Calibri"/>
              <a:cs typeface="Calibri"/>
            </a:endParaRPr>
          </a:p>
          <a:p>
            <a:pPr marL="12700" marR="263525">
              <a:lnSpc>
                <a:spcPct val="100000"/>
              </a:lnSpc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принятие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себя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2400" b="1" spc="-5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других</a:t>
            </a:r>
            <a:r>
              <a:rPr sz="2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ООО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48479" y="1043927"/>
            <a:ext cx="4516374" cy="95022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724144" y="1102359"/>
            <a:ext cx="2117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5480" algn="l"/>
              </a:tabLst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У</a:t>
            </a:r>
            <a:r>
              <a:rPr sz="2400" b="1" spc="-175" dirty="0">
                <a:solidFill>
                  <a:srgbClr val="C00000"/>
                </a:solidFill>
                <a:latin typeface="Calibri"/>
                <a:cs typeface="Calibri"/>
              </a:rPr>
              <a:t>У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Д	НОО/ООО: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3182620"/>
            <a:ext cx="4394454" cy="204749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28612" y="3240722"/>
            <a:ext cx="3837304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овладение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универсальными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учебными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коммуникативными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действиями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4965700"/>
            <a:ext cx="4394454" cy="168173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328612" y="5024501"/>
            <a:ext cx="3837304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овладение</a:t>
            </a:r>
            <a:r>
              <a:rPr sz="24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универсальными </a:t>
            </a:r>
            <a:r>
              <a:rPr sz="2400" b="1" spc="-5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учебными</a:t>
            </a:r>
            <a:r>
              <a:rPr sz="24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регулятивными 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действиями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049007"/>
            <a:ext cx="4394454" cy="950226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28612" y="1106106"/>
            <a:ext cx="3890645" cy="184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3640">
              <a:lnSpc>
                <a:spcPct val="100000"/>
              </a:lnSpc>
              <a:spcBef>
                <a:spcPts val="100"/>
              </a:spcBef>
              <a:tabLst>
                <a:tab pos="2273935" algn="l"/>
              </a:tabLst>
            </a:pP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ВИДЫ	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УУД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овладение универсальными </a:t>
            </a:r>
            <a:r>
              <a:rPr sz="2400" b="1" spc="-5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учебными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познавательными </a:t>
            </a:r>
            <a:r>
              <a:rPr sz="2400" b="1" spc="-5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действиями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64659" y="1772920"/>
            <a:ext cx="4600194" cy="1681733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4786376" y="1831975"/>
            <a:ext cx="384302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базовые</a:t>
            </a:r>
            <a:r>
              <a:rPr sz="24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логические,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базовые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исследовательские, </a:t>
            </a:r>
            <a:r>
              <a:rPr sz="2400" b="1" spc="-5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работа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информацией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290059" y="3215639"/>
            <a:ext cx="4600194" cy="1900174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4811395" y="3607180"/>
            <a:ext cx="34029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общение,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совместная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деятельность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290059" y="4965700"/>
            <a:ext cx="4600194" cy="1531874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4811395" y="5024501"/>
            <a:ext cx="24568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самоорганизация,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самоконтроль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785859" y="3182620"/>
            <a:ext cx="3269234" cy="1933193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9308465" y="3240722"/>
            <a:ext cx="1932939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+</a:t>
            </a:r>
            <a:r>
              <a:rPr sz="24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презентация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4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НОО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378959" y="2199639"/>
            <a:ext cx="360680" cy="3510279"/>
            <a:chOff x="4378959" y="2199639"/>
            <a:chExt cx="360680" cy="3510279"/>
          </a:xfrm>
        </p:grpSpPr>
        <p:sp>
          <p:nvSpPr>
            <p:cNvPr id="24" name="object 24"/>
            <p:cNvSpPr/>
            <p:nvPr/>
          </p:nvSpPr>
          <p:spPr>
            <a:xfrm>
              <a:off x="4385309" y="2205989"/>
              <a:ext cx="297180" cy="236220"/>
            </a:xfrm>
            <a:custGeom>
              <a:avLst/>
              <a:gdLst/>
              <a:ahLst/>
              <a:cxnLst/>
              <a:rect l="l" t="t" r="r" b="b"/>
              <a:pathLst>
                <a:path w="297179" h="236219">
                  <a:moveTo>
                    <a:pt x="179069" y="0"/>
                  </a:moveTo>
                  <a:lnTo>
                    <a:pt x="179069" y="59055"/>
                  </a:lnTo>
                  <a:lnTo>
                    <a:pt x="0" y="59055"/>
                  </a:lnTo>
                  <a:lnTo>
                    <a:pt x="0" y="177164"/>
                  </a:lnTo>
                  <a:lnTo>
                    <a:pt x="179069" y="177164"/>
                  </a:lnTo>
                  <a:lnTo>
                    <a:pt x="179069" y="236220"/>
                  </a:lnTo>
                  <a:lnTo>
                    <a:pt x="297179" y="118110"/>
                  </a:lnTo>
                  <a:lnTo>
                    <a:pt x="179069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385309" y="2205989"/>
              <a:ext cx="297180" cy="236220"/>
            </a:xfrm>
            <a:custGeom>
              <a:avLst/>
              <a:gdLst/>
              <a:ahLst/>
              <a:cxnLst/>
              <a:rect l="l" t="t" r="r" b="b"/>
              <a:pathLst>
                <a:path w="297179" h="236219">
                  <a:moveTo>
                    <a:pt x="0" y="59055"/>
                  </a:moveTo>
                  <a:lnTo>
                    <a:pt x="179069" y="59055"/>
                  </a:lnTo>
                  <a:lnTo>
                    <a:pt x="179069" y="0"/>
                  </a:lnTo>
                  <a:lnTo>
                    <a:pt x="297179" y="118110"/>
                  </a:lnTo>
                  <a:lnTo>
                    <a:pt x="179069" y="236220"/>
                  </a:lnTo>
                  <a:lnTo>
                    <a:pt x="179069" y="177164"/>
                  </a:lnTo>
                  <a:lnTo>
                    <a:pt x="0" y="177164"/>
                  </a:lnTo>
                  <a:lnTo>
                    <a:pt x="0" y="59055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410709" y="3895089"/>
              <a:ext cx="297180" cy="236220"/>
            </a:xfrm>
            <a:custGeom>
              <a:avLst/>
              <a:gdLst/>
              <a:ahLst/>
              <a:cxnLst/>
              <a:rect l="l" t="t" r="r" b="b"/>
              <a:pathLst>
                <a:path w="297179" h="236220">
                  <a:moveTo>
                    <a:pt x="179069" y="0"/>
                  </a:moveTo>
                  <a:lnTo>
                    <a:pt x="179069" y="59055"/>
                  </a:lnTo>
                  <a:lnTo>
                    <a:pt x="0" y="59055"/>
                  </a:lnTo>
                  <a:lnTo>
                    <a:pt x="0" y="177165"/>
                  </a:lnTo>
                  <a:lnTo>
                    <a:pt x="179069" y="177165"/>
                  </a:lnTo>
                  <a:lnTo>
                    <a:pt x="179069" y="236220"/>
                  </a:lnTo>
                  <a:lnTo>
                    <a:pt x="297179" y="118110"/>
                  </a:lnTo>
                  <a:lnTo>
                    <a:pt x="179069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410709" y="3895089"/>
              <a:ext cx="297180" cy="236220"/>
            </a:xfrm>
            <a:custGeom>
              <a:avLst/>
              <a:gdLst/>
              <a:ahLst/>
              <a:cxnLst/>
              <a:rect l="l" t="t" r="r" b="b"/>
              <a:pathLst>
                <a:path w="297179" h="236220">
                  <a:moveTo>
                    <a:pt x="0" y="59055"/>
                  </a:moveTo>
                  <a:lnTo>
                    <a:pt x="179069" y="59055"/>
                  </a:lnTo>
                  <a:lnTo>
                    <a:pt x="179069" y="0"/>
                  </a:lnTo>
                  <a:lnTo>
                    <a:pt x="297179" y="118110"/>
                  </a:lnTo>
                  <a:lnTo>
                    <a:pt x="179069" y="236220"/>
                  </a:lnTo>
                  <a:lnTo>
                    <a:pt x="179069" y="177165"/>
                  </a:lnTo>
                  <a:lnTo>
                    <a:pt x="0" y="177165"/>
                  </a:lnTo>
                  <a:lnTo>
                    <a:pt x="0" y="59055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436109" y="5469889"/>
              <a:ext cx="297180" cy="233679"/>
            </a:xfrm>
            <a:custGeom>
              <a:avLst/>
              <a:gdLst/>
              <a:ahLst/>
              <a:cxnLst/>
              <a:rect l="l" t="t" r="r" b="b"/>
              <a:pathLst>
                <a:path w="297179" h="233679">
                  <a:moveTo>
                    <a:pt x="180339" y="0"/>
                  </a:moveTo>
                  <a:lnTo>
                    <a:pt x="180339" y="58420"/>
                  </a:lnTo>
                  <a:lnTo>
                    <a:pt x="0" y="58420"/>
                  </a:lnTo>
                  <a:lnTo>
                    <a:pt x="0" y="175260"/>
                  </a:lnTo>
                  <a:lnTo>
                    <a:pt x="180339" y="175260"/>
                  </a:lnTo>
                  <a:lnTo>
                    <a:pt x="180339" y="233680"/>
                  </a:lnTo>
                  <a:lnTo>
                    <a:pt x="297179" y="116840"/>
                  </a:lnTo>
                  <a:lnTo>
                    <a:pt x="180339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436109" y="5469889"/>
              <a:ext cx="297180" cy="233679"/>
            </a:xfrm>
            <a:custGeom>
              <a:avLst/>
              <a:gdLst/>
              <a:ahLst/>
              <a:cxnLst/>
              <a:rect l="l" t="t" r="r" b="b"/>
              <a:pathLst>
                <a:path w="297179" h="233679">
                  <a:moveTo>
                    <a:pt x="0" y="58420"/>
                  </a:moveTo>
                  <a:lnTo>
                    <a:pt x="180339" y="58420"/>
                  </a:lnTo>
                  <a:lnTo>
                    <a:pt x="180339" y="0"/>
                  </a:lnTo>
                  <a:lnTo>
                    <a:pt x="297179" y="116840"/>
                  </a:lnTo>
                  <a:lnTo>
                    <a:pt x="180339" y="233680"/>
                  </a:lnTo>
                  <a:lnTo>
                    <a:pt x="180339" y="175260"/>
                  </a:lnTo>
                  <a:lnTo>
                    <a:pt x="0" y="175260"/>
                  </a:lnTo>
                  <a:lnTo>
                    <a:pt x="0" y="58420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66680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05612" y="457999"/>
            <a:ext cx="3024459" cy="75017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29914" y="21208"/>
            <a:ext cx="51669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solidFill>
                  <a:srgbClr val="1F3863"/>
                </a:solidFill>
                <a:latin typeface="Arial"/>
                <a:cs typeface="Arial"/>
              </a:rPr>
              <a:t>МЕТАПРЕДМЕТНЫЕ</a:t>
            </a:r>
            <a:r>
              <a:rPr sz="2400" spc="6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2400" spc="-85" dirty="0">
                <a:solidFill>
                  <a:srgbClr val="1F3863"/>
                </a:solidFill>
                <a:latin typeface="Arial"/>
                <a:cs typeface="Arial"/>
              </a:rPr>
              <a:t>РЕЗУЛЬТАТЫ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20796" y="477837"/>
            <a:ext cx="23139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400" b="1" spc="-1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ООО-2021г.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421627"/>
            <a:ext cx="2777490" cy="5734685"/>
            <a:chOff x="0" y="421627"/>
            <a:chExt cx="2777490" cy="573468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030727"/>
              <a:ext cx="2776986" cy="512499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21627"/>
              <a:ext cx="2776474" cy="95022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64477" y="477837"/>
            <a:ext cx="2393315" cy="5305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400" b="1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ООО-2010г.</a:t>
            </a:r>
            <a:endParaRPr sz="2400">
              <a:latin typeface="Calibri"/>
              <a:cs typeface="Calibri"/>
            </a:endParaRPr>
          </a:p>
          <a:p>
            <a:pPr marL="12700" marR="85090">
              <a:lnSpc>
                <a:spcPct val="100000"/>
              </a:lnSpc>
              <a:spcBef>
                <a:spcPts val="1720"/>
              </a:spcBef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п.10.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Метапредметные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результаты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освоения</a:t>
            </a:r>
            <a:r>
              <a:rPr sz="11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основной</a:t>
            </a:r>
            <a:r>
              <a:rPr sz="11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образовательной </a:t>
            </a:r>
            <a:r>
              <a:rPr sz="1100" b="1" spc="-2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программы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основного</a:t>
            </a:r>
            <a:r>
              <a:rPr sz="11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общего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образования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должны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отражать:</a:t>
            </a:r>
            <a:endParaRPr sz="1100">
              <a:latin typeface="Calibri"/>
              <a:cs typeface="Calibri"/>
            </a:endParaRPr>
          </a:p>
          <a:p>
            <a:pPr marL="159385" indent="-147320">
              <a:lnSpc>
                <a:spcPct val="100000"/>
              </a:lnSpc>
              <a:buAutoNum type="arabicParenR"/>
              <a:tabLst>
                <a:tab pos="160020" algn="l"/>
              </a:tabLst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умение</a:t>
            </a:r>
            <a:r>
              <a:rPr sz="11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самостоятельно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определять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цели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своего</a:t>
            </a:r>
            <a:r>
              <a:rPr sz="11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обучения…</a:t>
            </a:r>
            <a:endParaRPr sz="1100">
              <a:latin typeface="Calibri"/>
              <a:cs typeface="Calibri"/>
            </a:endParaRPr>
          </a:p>
          <a:p>
            <a:pPr marL="159385" indent="-147320">
              <a:lnSpc>
                <a:spcPct val="100000"/>
              </a:lnSpc>
              <a:buAutoNum type="arabicParenR" startAt="2"/>
              <a:tabLst>
                <a:tab pos="160020" algn="l"/>
              </a:tabLst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умение</a:t>
            </a:r>
            <a:r>
              <a:rPr sz="11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самостоятельно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лан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иро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ва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ь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ст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ж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я</a:t>
            </a:r>
            <a:r>
              <a:rPr sz="11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ц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ей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…</a:t>
            </a:r>
            <a:endParaRPr sz="1100">
              <a:latin typeface="Calibri"/>
              <a:cs typeface="Calibri"/>
            </a:endParaRPr>
          </a:p>
          <a:p>
            <a:pPr marL="12700" marR="62230">
              <a:lnSpc>
                <a:spcPct val="100000"/>
              </a:lnSpc>
              <a:buAutoNum type="arabicParenR" startAt="3"/>
              <a:tabLst>
                <a:tab pos="160020" algn="l"/>
              </a:tabLst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умение</a:t>
            </a:r>
            <a:r>
              <a:rPr sz="11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соотносить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свои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действия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с </a:t>
            </a:r>
            <a:r>
              <a:rPr sz="1100" b="1" spc="-2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планируемыми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результатами…</a:t>
            </a:r>
            <a:endParaRPr sz="1100">
              <a:latin typeface="Calibri"/>
              <a:cs typeface="Calibri"/>
            </a:endParaRPr>
          </a:p>
          <a:p>
            <a:pPr marL="159385" indent="-147320">
              <a:lnSpc>
                <a:spcPct val="100000"/>
              </a:lnSpc>
              <a:buAutoNum type="arabicParenR" startAt="3"/>
              <a:tabLst>
                <a:tab pos="160020" algn="l"/>
              </a:tabLst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умение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оценивать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правильность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вы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п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я у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че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бн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й</a:t>
            </a:r>
            <a:r>
              <a:rPr sz="11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з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ач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…</a:t>
            </a:r>
            <a:endParaRPr sz="1100">
              <a:latin typeface="Calibri"/>
              <a:cs typeface="Calibri"/>
            </a:endParaRPr>
          </a:p>
          <a:p>
            <a:pPr marL="12700" marR="73025">
              <a:lnSpc>
                <a:spcPct val="100000"/>
              </a:lnSpc>
              <a:buAutoNum type="arabicParenR" startAt="5"/>
              <a:tabLst>
                <a:tab pos="160655" algn="l"/>
              </a:tabLst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владение основами самоконтроля, </a:t>
            </a:r>
            <a:r>
              <a:rPr sz="1100" b="1" spc="-2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самооценки…</a:t>
            </a:r>
            <a:endParaRPr sz="1100">
              <a:latin typeface="Calibri"/>
              <a:cs typeface="Calibri"/>
            </a:endParaRPr>
          </a:p>
          <a:p>
            <a:pPr marL="12700" marR="453390">
              <a:lnSpc>
                <a:spcPct val="100000"/>
              </a:lnSpc>
              <a:buAutoNum type="arabicParenR" startAt="5"/>
              <a:tabLst>
                <a:tab pos="160020" algn="l"/>
              </a:tabLst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умение</a:t>
            </a:r>
            <a:r>
              <a:rPr sz="11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определять</a:t>
            </a:r>
            <a:r>
              <a:rPr sz="11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понятия, </a:t>
            </a:r>
            <a:r>
              <a:rPr sz="1100" b="1" spc="-229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создавать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обобщения…</a:t>
            </a:r>
            <a:endParaRPr sz="1100">
              <a:latin typeface="Calibri"/>
              <a:cs typeface="Calibri"/>
            </a:endParaRPr>
          </a:p>
          <a:p>
            <a:pPr marL="12700" marR="279400">
              <a:lnSpc>
                <a:spcPct val="100000"/>
              </a:lnSpc>
              <a:buAutoNum type="arabicParenR" startAt="5"/>
              <a:tabLst>
                <a:tab pos="160020" algn="l"/>
              </a:tabLst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умение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создавать, применять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100" b="1" spc="-2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преобразовывать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знаки…</a:t>
            </a:r>
            <a:endParaRPr sz="1100">
              <a:latin typeface="Calibri"/>
              <a:cs typeface="Calibri"/>
            </a:endParaRPr>
          </a:p>
          <a:p>
            <a:pPr marL="160020" indent="-147955">
              <a:lnSpc>
                <a:spcPct val="100000"/>
              </a:lnSpc>
              <a:buAutoNum type="arabicParenR" startAt="5"/>
              <a:tabLst>
                <a:tab pos="160655" algn="l"/>
              </a:tabLst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смысловое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чтение…</a:t>
            </a:r>
            <a:endParaRPr sz="1100">
              <a:latin typeface="Calibri"/>
              <a:cs typeface="Calibri"/>
            </a:endParaRPr>
          </a:p>
          <a:p>
            <a:pPr marL="12700" marR="204470">
              <a:lnSpc>
                <a:spcPct val="100000"/>
              </a:lnSpc>
              <a:buAutoNum type="arabicParenR" startAt="5"/>
              <a:tabLst>
                <a:tab pos="160020" algn="l"/>
              </a:tabLst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умение</a:t>
            </a:r>
            <a:r>
              <a:rPr sz="11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организовывать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учебное </a:t>
            </a:r>
            <a:r>
              <a:rPr sz="1100" b="1" spc="-2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сотрудничество</a:t>
            </a:r>
            <a:r>
              <a:rPr sz="11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…</a:t>
            </a:r>
            <a:endParaRPr sz="1100">
              <a:latin typeface="Calibri"/>
              <a:cs typeface="Calibri"/>
            </a:endParaRPr>
          </a:p>
          <a:p>
            <a:pPr marL="231140" indent="-219075">
              <a:lnSpc>
                <a:spcPct val="100000"/>
              </a:lnSpc>
              <a:buAutoNum type="arabicParenR" startAt="5"/>
              <a:tabLst>
                <a:tab pos="231775" algn="l"/>
              </a:tabLst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умение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осознанно использовать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речевые</a:t>
            </a:r>
            <a:r>
              <a:rPr sz="11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средства…</a:t>
            </a:r>
            <a:endParaRPr sz="1100">
              <a:latin typeface="Calibri"/>
              <a:cs typeface="Calibri"/>
            </a:endParaRPr>
          </a:p>
          <a:p>
            <a:pPr marL="12700" marR="523875">
              <a:lnSpc>
                <a:spcPct val="100000"/>
              </a:lnSpc>
              <a:buAutoNum type="arabicParenR" startAt="11"/>
              <a:tabLst>
                <a:tab pos="231775" algn="l"/>
              </a:tabLst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ф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ро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ван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1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з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е 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компетентности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области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использования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ИКТ…</a:t>
            </a:r>
            <a:endParaRPr sz="1100">
              <a:latin typeface="Calibri"/>
              <a:cs typeface="Calibri"/>
            </a:endParaRPr>
          </a:p>
          <a:p>
            <a:pPr marL="12700" marR="523875">
              <a:lnSpc>
                <a:spcPts val="1320"/>
              </a:lnSpc>
              <a:spcBef>
                <a:spcPts val="40"/>
              </a:spcBef>
              <a:buAutoNum type="arabicParenR" startAt="11"/>
              <a:tabLst>
                <a:tab pos="231775" algn="l"/>
              </a:tabLst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ф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ро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ван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1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р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з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е  эк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ог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ч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ск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г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100" b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ышле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я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..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73679" y="1026160"/>
            <a:ext cx="9174734" cy="246405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3210941" y="1061973"/>
            <a:ext cx="69240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п.43.</a:t>
            </a:r>
            <a:r>
              <a:rPr sz="11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Метапредметные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результаты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освоения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программы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основного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общего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образования,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1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том числе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адаптиров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108877" y="1061973"/>
            <a:ext cx="16097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анной,</a:t>
            </a:r>
            <a:r>
              <a:rPr sz="11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должны</a:t>
            </a:r>
            <a:r>
              <a:rPr sz="11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отражать: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10941" y="1229740"/>
            <a:ext cx="5755005" cy="1367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43.1.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Овладение универсальными учебными</a:t>
            </a:r>
            <a:r>
              <a:rPr sz="11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C00000"/>
                </a:solidFill>
                <a:latin typeface="Calibri"/>
                <a:cs typeface="Calibri"/>
              </a:rPr>
              <a:t>познавательными</a:t>
            </a:r>
            <a:r>
              <a:rPr sz="1100" b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C00000"/>
                </a:solidFill>
                <a:latin typeface="Calibri"/>
                <a:cs typeface="Calibri"/>
              </a:rPr>
              <a:t>действиями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1)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базовые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логические</a:t>
            </a:r>
            <a:r>
              <a:rPr sz="11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действия:</a:t>
            </a:r>
            <a:endParaRPr sz="1100">
              <a:latin typeface="Calibri"/>
              <a:cs typeface="Calibri"/>
            </a:endParaRPr>
          </a:p>
          <a:p>
            <a:pPr marL="12700" marR="1210310">
              <a:lnSpc>
                <a:spcPct val="100000"/>
              </a:lnSpc>
            </a:pP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выявлять</a:t>
            </a:r>
            <a:r>
              <a:rPr sz="1100" b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характеризовать существенные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признаки</a:t>
            </a:r>
            <a:r>
              <a:rPr sz="11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объектов (явлений); </a:t>
            </a:r>
            <a:r>
              <a:rPr sz="1100" b="1" spc="-229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устанавливать</a:t>
            </a:r>
            <a:r>
              <a:rPr sz="11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существенный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признак</a:t>
            </a:r>
            <a:r>
              <a:rPr sz="11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классификации…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предлагать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критерии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выявления</a:t>
            </a:r>
            <a:r>
              <a:rPr sz="11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закономерностей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противоречий;</a:t>
            </a:r>
            <a:endParaRPr sz="11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выявлять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дефициты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информации,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данных, необходимых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для решения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поставленной задачи; </a:t>
            </a:r>
            <a:r>
              <a:rPr sz="1100" b="1" spc="-2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выявлять</a:t>
            </a:r>
            <a:r>
              <a:rPr sz="1100" b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причинно-следственные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связи</a:t>
            </a:r>
            <a:r>
              <a:rPr sz="11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изучении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явлений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и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процессов;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делать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выводы</a:t>
            </a:r>
            <a:r>
              <a:rPr sz="11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с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использованием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дедуктивных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индуктивных</a:t>
            </a:r>
            <a:r>
              <a:rPr sz="1100" b="1" spc="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умозаключений…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10941" y="2571115"/>
            <a:ext cx="8457565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самостоятельно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выбирать</a:t>
            </a:r>
            <a:r>
              <a:rPr sz="11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способ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решения</a:t>
            </a:r>
            <a:r>
              <a:rPr sz="11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учебной</a:t>
            </a:r>
            <a:r>
              <a:rPr sz="11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задач</a:t>
            </a:r>
            <a:r>
              <a:rPr sz="11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(сравнивать</a:t>
            </a:r>
            <a:r>
              <a:rPr sz="11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несколько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вариантов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решения,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выбирать</a:t>
            </a:r>
            <a:r>
              <a:rPr sz="11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наиболее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подходящий</a:t>
            </a:r>
            <a:r>
              <a:rPr sz="11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…</a:t>
            </a:r>
            <a:endParaRPr sz="1100">
              <a:latin typeface="Calibri"/>
              <a:cs typeface="Calibri"/>
            </a:endParaRPr>
          </a:p>
          <a:p>
            <a:pPr marL="159385" indent="-147320">
              <a:lnSpc>
                <a:spcPct val="100000"/>
              </a:lnSpc>
              <a:buAutoNum type="arabicParenR" startAt="2"/>
              <a:tabLst>
                <a:tab pos="160020" algn="l"/>
              </a:tabLst>
            </a:pP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базовые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исследовательские…</a:t>
            </a:r>
            <a:endParaRPr sz="1100">
              <a:latin typeface="Calibri"/>
              <a:cs typeface="Calibri"/>
            </a:endParaRPr>
          </a:p>
          <a:p>
            <a:pPr marL="159385" indent="-147320">
              <a:lnSpc>
                <a:spcPct val="100000"/>
              </a:lnSpc>
              <a:buAutoNum type="arabicParenR" startAt="2"/>
              <a:tabLst>
                <a:tab pos="160020" algn="l"/>
              </a:tabLst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работа</a:t>
            </a:r>
            <a:r>
              <a:rPr sz="11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информацией…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773679" y="3230879"/>
            <a:ext cx="9175115" cy="3625215"/>
            <a:chOff x="2773679" y="3230879"/>
            <a:chExt cx="9175115" cy="3625215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73679" y="3230879"/>
              <a:ext cx="9174734" cy="229895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73679" y="5267960"/>
              <a:ext cx="9174734" cy="1587754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210941" y="5305425"/>
            <a:ext cx="4583430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43.3.</a:t>
            </a:r>
            <a:r>
              <a:rPr sz="11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Овладение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универсальными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учебными</a:t>
            </a:r>
            <a:r>
              <a:rPr sz="1100" b="1" spc="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C00000"/>
                </a:solidFill>
                <a:latin typeface="Calibri"/>
                <a:cs typeface="Calibri"/>
              </a:rPr>
              <a:t>регулятивными</a:t>
            </a:r>
            <a:r>
              <a:rPr sz="1100" b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действиями: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1)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самоорганизация: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выявлять</a:t>
            </a:r>
            <a:r>
              <a:rPr sz="1100" b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проблемы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для решения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жизненных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учебных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ситуациях;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210941" y="5808662"/>
            <a:ext cx="69818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ориентироваться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1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различных подходах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принятия</a:t>
            </a:r>
            <a:r>
              <a:rPr sz="11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решений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(индивидуальное,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принятие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решения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1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группе,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приня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166174" y="5808662"/>
            <a:ext cx="14198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ре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ш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н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й</a:t>
            </a:r>
            <a:r>
              <a:rPr sz="11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гр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пп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ой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);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210941" y="5976302"/>
            <a:ext cx="823150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самостоятельно составлять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алгоритм решения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задачи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(или его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часть), выбирать способ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решения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учебной задачи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с учетом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имеющихся </a:t>
            </a:r>
            <a:r>
              <a:rPr sz="1100" b="1" spc="-2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ресурсов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собственных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возможностей,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аргументировать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предлагаемые</a:t>
            </a:r>
            <a:r>
              <a:rPr sz="11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варианты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решений;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210941" y="6311582"/>
            <a:ext cx="602678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составлять</a:t>
            </a:r>
            <a:r>
              <a:rPr sz="11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план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действий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(план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реализации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намеченного</a:t>
            </a:r>
            <a:r>
              <a:rPr sz="11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алгоритма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решения),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корректировать</a:t>
            </a:r>
            <a:r>
              <a:rPr sz="11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…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делать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выбор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брать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ответственность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за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решение;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890000" y="421640"/>
            <a:ext cx="3228594" cy="1453134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9383394" y="466725"/>
            <a:ext cx="249047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Критерии</a:t>
            </a:r>
            <a:r>
              <a:rPr sz="20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оценивания </a:t>
            </a:r>
            <a:r>
              <a:rPr sz="2000" b="1" spc="-43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сформированности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383394" y="1076578"/>
            <a:ext cx="20396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каждого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вида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360" dirty="0">
                <a:solidFill>
                  <a:srgbClr val="001F5F"/>
                </a:solidFill>
                <a:latin typeface="Calibri"/>
                <a:cs typeface="Calibri"/>
              </a:rPr>
              <a:t>УУД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890000" y="4859023"/>
            <a:ext cx="3281934" cy="1996694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3185541" y="3268345"/>
            <a:ext cx="8522970" cy="1892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43.2.</a:t>
            </a:r>
            <a:r>
              <a:rPr sz="11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Овладение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универсальными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учебными</a:t>
            </a:r>
            <a:r>
              <a:rPr sz="1100" b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C00000"/>
                </a:solidFill>
                <a:latin typeface="Calibri"/>
                <a:cs typeface="Calibri"/>
              </a:rPr>
              <a:t>коммуникативными</a:t>
            </a:r>
            <a:r>
              <a:rPr sz="1100" b="1" spc="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действиями:</a:t>
            </a:r>
            <a:endParaRPr sz="11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1)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общение:</a:t>
            </a:r>
            <a:endParaRPr sz="11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воспринимать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формулировать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суждения, выражать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эмоции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соответствии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целями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условиями</a:t>
            </a:r>
            <a:r>
              <a:rPr sz="11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общения;</a:t>
            </a:r>
            <a:endParaRPr sz="11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выражать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себя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(свою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точку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зрения)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устных</a:t>
            </a:r>
            <a:r>
              <a:rPr sz="11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письменных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текстах;</a:t>
            </a:r>
            <a:endParaRPr sz="1100">
              <a:latin typeface="Calibri"/>
              <a:cs typeface="Calibri"/>
            </a:endParaRPr>
          </a:p>
          <a:p>
            <a:pPr marL="38100" marR="30480">
              <a:lnSpc>
                <a:spcPct val="100000"/>
              </a:lnSpc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распознавать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невербальные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средства общения,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понимать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значение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социальных знаков,</a:t>
            </a:r>
            <a:r>
              <a:rPr sz="11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знать</a:t>
            </a:r>
            <a:r>
              <a:rPr sz="11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распознавать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предпосылки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конфликтных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ситуаций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смягчать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конфликты,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вести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переговоры;</a:t>
            </a:r>
            <a:endParaRPr sz="11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понимать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намерения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других,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проявлять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уважительное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отношение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1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собеседнику</a:t>
            </a:r>
            <a:r>
              <a:rPr sz="1100" b="1" spc="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…</a:t>
            </a:r>
            <a:endParaRPr sz="11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ходе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диалога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(или)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дискуссии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задавать</a:t>
            </a:r>
            <a:r>
              <a:rPr sz="11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вопросы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существу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обсуждаемой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темы</a:t>
            </a:r>
            <a:r>
              <a:rPr sz="1100" b="1" spc="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…</a:t>
            </a:r>
            <a:endParaRPr sz="11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сопоставлять</a:t>
            </a:r>
            <a:r>
              <a:rPr sz="11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свои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суждения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суждениями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других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участников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диалога,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обнаруживать различие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сходство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позиций;</a:t>
            </a:r>
            <a:endParaRPr sz="1100">
              <a:latin typeface="Calibri"/>
              <a:cs typeface="Calibri"/>
            </a:endParaRPr>
          </a:p>
          <a:p>
            <a:pPr marL="38100">
              <a:lnSpc>
                <a:spcPts val="869"/>
              </a:lnSpc>
              <a:spcBef>
                <a:spcPts val="5"/>
              </a:spcBef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публично</a:t>
            </a:r>
            <a:r>
              <a:rPr sz="11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представлять</a:t>
            </a:r>
            <a:r>
              <a:rPr sz="11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результаты</a:t>
            </a:r>
            <a:r>
              <a:rPr sz="11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выполненного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опыта</a:t>
            </a:r>
            <a:r>
              <a:rPr sz="11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(эксперимента,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исследования,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проекта);</a:t>
            </a:r>
            <a:endParaRPr sz="1100">
              <a:latin typeface="Calibri"/>
              <a:cs typeface="Calibri"/>
            </a:endParaRPr>
          </a:p>
          <a:p>
            <a:pPr marL="38100">
              <a:lnSpc>
                <a:spcPts val="1950"/>
              </a:lnSpc>
            </a:pP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самостоятельно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выбирать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формат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выступления</a:t>
            </a:r>
            <a:r>
              <a:rPr sz="11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с учетом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задач</a:t>
            </a:r>
            <a:r>
              <a:rPr sz="11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презентации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особенностей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114" dirty="0">
                <a:solidFill>
                  <a:srgbClr val="001F5F"/>
                </a:solidFill>
                <a:latin typeface="Calibri"/>
                <a:cs typeface="Calibri"/>
              </a:rPr>
              <a:t>аудитори</a:t>
            </a:r>
            <a:r>
              <a:rPr sz="3000" b="1" spc="-172" baseline="-16666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100" b="1" spc="-114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3000" b="1" spc="-172" baseline="-16666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100" b="1" spc="-114" dirty="0">
                <a:solidFill>
                  <a:srgbClr val="001F5F"/>
                </a:solidFill>
                <a:latin typeface="Calibri"/>
                <a:cs typeface="Calibri"/>
              </a:rPr>
              <a:t>…</a:t>
            </a:r>
            <a:r>
              <a:rPr sz="3000" b="1" spc="-172" baseline="-16666" dirty="0">
                <a:solidFill>
                  <a:srgbClr val="001F5F"/>
                </a:solidFill>
                <a:latin typeface="Calibri"/>
                <a:cs typeface="Calibri"/>
              </a:rPr>
              <a:t>здание</a:t>
            </a:r>
            <a:endParaRPr sz="3000" baseline="-16666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383394" y="5209540"/>
            <a:ext cx="26358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региональной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Рабочей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группы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составлению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383394" y="5819457"/>
            <a:ext cx="12858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95" dirty="0">
                <a:solidFill>
                  <a:srgbClr val="001F5F"/>
                </a:solidFill>
                <a:latin typeface="Calibri"/>
                <a:cs typeface="Calibri"/>
              </a:rPr>
              <a:t>Новигатора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383394" y="6124257"/>
            <a:ext cx="22136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формирования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УУД</a:t>
            </a:r>
            <a:endParaRPr sz="2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6439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67433" y="128015"/>
            <a:ext cx="95484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55720" algn="l"/>
              </a:tabLst>
            </a:pPr>
            <a:r>
              <a:rPr sz="2400" dirty="0"/>
              <a:t>ПРЕДМЕТНЫЕ</a:t>
            </a:r>
            <a:r>
              <a:rPr sz="2400" spc="-35" dirty="0"/>
              <a:t> </a:t>
            </a:r>
            <a:r>
              <a:rPr sz="2400" spc="-5" dirty="0"/>
              <a:t>РЕЗУЛЬТАТЫ	</a:t>
            </a:r>
            <a:r>
              <a:rPr sz="2400" dirty="0"/>
              <a:t>ФГОС</a:t>
            </a:r>
            <a:r>
              <a:rPr sz="2400" spc="5" dirty="0"/>
              <a:t> </a:t>
            </a:r>
            <a:r>
              <a:rPr sz="2400" dirty="0"/>
              <a:t>ООО-2021г.</a:t>
            </a:r>
            <a:r>
              <a:rPr sz="2400" spc="-45" dirty="0"/>
              <a:t> </a:t>
            </a:r>
            <a:r>
              <a:rPr sz="2400" dirty="0"/>
              <a:t>I.</a:t>
            </a:r>
            <a:r>
              <a:rPr sz="2400" spc="-15" dirty="0"/>
              <a:t> </a:t>
            </a:r>
            <a:r>
              <a:rPr sz="2400" spc="-5" dirty="0"/>
              <a:t>Общие</a:t>
            </a:r>
            <a:r>
              <a:rPr sz="2400" spc="-15" dirty="0"/>
              <a:t> </a:t>
            </a:r>
            <a:r>
              <a:rPr sz="2400" spc="-5" dirty="0"/>
              <a:t>положения.</a:t>
            </a:r>
            <a:r>
              <a:rPr sz="2400" spc="10" dirty="0"/>
              <a:t> </a:t>
            </a:r>
            <a:r>
              <a:rPr sz="2400" spc="-5" dirty="0"/>
              <a:t>п.9</a:t>
            </a:r>
            <a:endParaRPr sz="2400"/>
          </a:p>
        </p:txBody>
      </p:sp>
      <p:grpSp>
        <p:nvGrpSpPr>
          <p:cNvPr id="4" name="object 4"/>
          <p:cNvGrpSpPr/>
          <p:nvPr/>
        </p:nvGrpSpPr>
        <p:grpSpPr>
          <a:xfrm>
            <a:off x="0" y="510540"/>
            <a:ext cx="12037695" cy="6345555"/>
            <a:chOff x="0" y="510540"/>
            <a:chExt cx="12037695" cy="634555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872471"/>
              <a:ext cx="12032744" cy="498324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8440" y="510540"/>
              <a:ext cx="11818874" cy="163601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06692" y="567054"/>
            <a:ext cx="11582400" cy="6085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753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ФГОС 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определяет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элементы</a:t>
            </a:r>
            <a:r>
              <a:rPr sz="1800" b="1" spc="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социального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опыта</a:t>
            </a:r>
            <a:r>
              <a:rPr sz="18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(знания,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умения</a:t>
            </a:r>
            <a:r>
              <a:rPr sz="18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8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навыки,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опыт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решения 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проблем</a:t>
            </a:r>
            <a:r>
              <a:rPr sz="1800" b="1" spc="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 marL="499109" marR="229235">
              <a:lnSpc>
                <a:spcPct val="100000"/>
              </a:lnSpc>
              <a:spcBef>
                <a:spcPts val="40"/>
              </a:spcBef>
            </a:pP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творческой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деятельности)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освоения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программ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ООО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учетом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необходимости</a:t>
            </a:r>
            <a:r>
              <a:rPr sz="1800" b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сохранения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фундаментального </a:t>
            </a:r>
            <a:r>
              <a:rPr sz="1800" b="1" spc="-3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характера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образования,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специфики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изучаемых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учебных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предметов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8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обеспечения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успешного</a:t>
            </a:r>
            <a:r>
              <a:rPr sz="18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обучения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</a:t>
            </a:r>
            <a:r>
              <a:rPr sz="18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на 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следующем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уровне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образования</a:t>
            </a:r>
            <a:r>
              <a:rPr sz="1800" b="1" spc="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- ПРЕДМЕТНЫЕ</a:t>
            </a:r>
            <a:r>
              <a:rPr sz="18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5" dirty="0">
                <a:solidFill>
                  <a:srgbClr val="001F5F"/>
                </a:solidFill>
                <a:latin typeface="Calibri"/>
                <a:cs typeface="Calibri"/>
              </a:rPr>
              <a:t>РЕЗУЛЬТАТЫ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spc="-15" dirty="0">
                <a:solidFill>
                  <a:srgbClr val="C00000"/>
                </a:solidFill>
                <a:latin typeface="Calibri"/>
                <a:cs typeface="Calibri"/>
              </a:rPr>
              <a:t>Требования</a:t>
            </a:r>
            <a:r>
              <a:rPr sz="20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к</a:t>
            </a:r>
            <a:r>
              <a:rPr sz="20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ПРЕДМЕТНЫМ</a:t>
            </a:r>
            <a:r>
              <a:rPr sz="2000" b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65" dirty="0">
                <a:solidFill>
                  <a:srgbClr val="C00000"/>
                </a:solidFill>
                <a:latin typeface="Calibri"/>
                <a:cs typeface="Calibri"/>
              </a:rPr>
              <a:t>РЕЗУЛЬТАТАМ</a:t>
            </a:r>
            <a:r>
              <a:rPr sz="2000" b="1" spc="-65" dirty="0">
                <a:solidFill>
                  <a:srgbClr val="001F5F"/>
                </a:solidFill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формулируются</a:t>
            </a:r>
            <a:r>
              <a:rPr sz="20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20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деятельностной</a:t>
            </a:r>
            <a:r>
              <a:rPr sz="20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форме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усилением</a:t>
            </a:r>
            <a:r>
              <a:rPr sz="20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акцента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на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применение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знаний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конкретных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умений;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5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формулируются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основе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документов</a:t>
            </a:r>
            <a:r>
              <a:rPr sz="20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стратегического</a:t>
            </a:r>
            <a:r>
              <a:rPr sz="20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планирования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учетом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результатов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проводимых</a:t>
            </a:r>
            <a:r>
              <a:rPr sz="20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федеральном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уровне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процедур</a:t>
            </a:r>
            <a:r>
              <a:rPr sz="20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оценки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качества</a:t>
            </a:r>
            <a:r>
              <a:rPr sz="20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образования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(ВПР,</a:t>
            </a:r>
            <a:r>
              <a:rPr sz="20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НИКО,</a:t>
            </a:r>
            <a:r>
              <a:rPr sz="20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МСИ);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определяют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минимум</a:t>
            </a:r>
            <a:r>
              <a:rPr sz="2000" b="1" spc="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C00000"/>
                </a:solidFill>
                <a:latin typeface="Calibri"/>
                <a:cs typeface="Calibri"/>
              </a:rPr>
              <a:t>содержания</a:t>
            </a:r>
            <a:r>
              <a:rPr sz="20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основного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 общего</a:t>
            </a:r>
            <a:r>
              <a:rPr sz="2000" b="1" spc="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образования,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изучение 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которого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гарантирует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государство,</a:t>
            </a:r>
            <a:r>
              <a:rPr sz="20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построенного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логике</a:t>
            </a:r>
            <a:r>
              <a:rPr sz="20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изучения 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каждого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учебного</a:t>
            </a:r>
            <a:r>
              <a:rPr sz="20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предмета;</a:t>
            </a:r>
            <a:endParaRPr sz="2000">
              <a:latin typeface="Calibri"/>
              <a:cs typeface="Calibri"/>
            </a:endParaRPr>
          </a:p>
          <a:p>
            <a:pPr marL="355600" marR="212090" indent="-34290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определяют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требования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результатам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освоения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программ основного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общего</a:t>
            </a:r>
            <a:r>
              <a:rPr sz="20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образования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по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учебным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предметам</a:t>
            </a:r>
            <a:r>
              <a:rPr sz="20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"Математика",</a:t>
            </a:r>
            <a:r>
              <a:rPr sz="20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"Информатика",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"Физика",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"Химия",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"Биология"</a:t>
            </a:r>
            <a:r>
              <a:rPr sz="2000" b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на</a:t>
            </a:r>
            <a:r>
              <a:rPr sz="20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базовом</a:t>
            </a:r>
            <a:r>
              <a:rPr sz="20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и </a:t>
            </a:r>
            <a:r>
              <a:rPr sz="2000" b="1" spc="-4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C00000"/>
                </a:solidFill>
                <a:latin typeface="Calibri"/>
                <a:cs typeface="Calibri"/>
              </a:rPr>
              <a:t>углубленном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уровнях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5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усиливают акценты</a:t>
            </a:r>
            <a:r>
              <a:rPr sz="20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изучение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явлений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и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процессов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современной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России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мира в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целом,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современного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состояния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науки;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учитывают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особенности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реализации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адаптированных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программ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ООО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</a:t>
            </a:r>
            <a:r>
              <a:rPr sz="20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ОВЗ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различных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нозологических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групп</a:t>
            </a:r>
            <a:endParaRPr sz="2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0578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87829" y="83565"/>
            <a:ext cx="7543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ПРЕДМЕТНЫЕ</a:t>
            </a:r>
            <a:r>
              <a:rPr sz="2400" spc="-45" dirty="0"/>
              <a:t> </a:t>
            </a:r>
            <a:r>
              <a:rPr sz="2400" spc="-5" dirty="0"/>
              <a:t>РЕЗУЛЬТАТЫ </a:t>
            </a:r>
            <a:r>
              <a:rPr sz="2400" dirty="0"/>
              <a:t>В</a:t>
            </a:r>
            <a:r>
              <a:rPr sz="2400" spc="-15" dirty="0"/>
              <a:t> </a:t>
            </a:r>
            <a:r>
              <a:rPr sz="2400" spc="-5" dirty="0"/>
              <a:t>ДЕЯТЕЛЬНОСТНОЙ </a:t>
            </a:r>
            <a:r>
              <a:rPr sz="2400" dirty="0"/>
              <a:t>ФОРМЕ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314959" y="821690"/>
            <a:ext cx="4093845" cy="3470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0" algn="ctr">
              <a:lnSpc>
                <a:spcPct val="100000"/>
              </a:lnSpc>
              <a:spcBef>
                <a:spcPts val="100"/>
              </a:spcBef>
            </a:pPr>
            <a:r>
              <a:rPr sz="1600" b="1" u="heavy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ФГОС</a:t>
            </a:r>
            <a:r>
              <a:rPr sz="1600" b="1" u="heavy" spc="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ООО-2010г.</a:t>
            </a:r>
            <a:r>
              <a:rPr sz="1600" b="1" spc="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География:</a:t>
            </a:r>
            <a:endParaRPr sz="1600" dirty="0">
              <a:latin typeface="Arial"/>
              <a:cs typeface="Arial"/>
            </a:endParaRPr>
          </a:p>
          <a:p>
            <a:pPr marL="236854" indent="-224790">
              <a:lnSpc>
                <a:spcPct val="100000"/>
              </a:lnSpc>
              <a:buAutoNum type="arabicParenR"/>
              <a:tabLst>
                <a:tab pos="237490" algn="l"/>
              </a:tabLst>
            </a:pP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формирование</a:t>
            </a:r>
            <a:r>
              <a:rPr sz="1500" b="1" spc="-6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представлений</a:t>
            </a:r>
            <a:endParaRPr sz="1500" dirty="0">
              <a:latin typeface="Arial"/>
              <a:cs typeface="Arial"/>
            </a:endParaRPr>
          </a:p>
          <a:p>
            <a:pPr marL="236854" indent="-224790">
              <a:lnSpc>
                <a:spcPct val="100000"/>
              </a:lnSpc>
              <a:buAutoNum type="arabicParenR"/>
              <a:tabLst>
                <a:tab pos="237490" algn="l"/>
              </a:tabLst>
            </a:pP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формирование</a:t>
            </a:r>
            <a:r>
              <a:rPr sz="1500" b="1" spc="-7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первичных</a:t>
            </a:r>
            <a:r>
              <a:rPr sz="1500" b="1" spc="-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компетенций</a:t>
            </a:r>
            <a:endParaRPr sz="1500" dirty="0">
              <a:latin typeface="Arial"/>
              <a:cs typeface="Arial"/>
            </a:endParaRPr>
          </a:p>
          <a:p>
            <a:pPr marL="12700" marR="43180">
              <a:lnSpc>
                <a:spcPct val="100000"/>
              </a:lnSpc>
              <a:buAutoNum type="arabicParenR"/>
              <a:tabLst>
                <a:tab pos="237490" algn="l"/>
              </a:tabLst>
            </a:pP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формирование</a:t>
            </a:r>
            <a:r>
              <a:rPr sz="1500" b="1" spc="-4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представлений</a:t>
            </a:r>
            <a:r>
              <a:rPr sz="1500" b="1" spc="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и </a:t>
            </a:r>
            <a:r>
              <a:rPr sz="15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основополагающих</a:t>
            </a:r>
            <a:r>
              <a:rPr sz="1500" b="1" spc="-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теоретических</a:t>
            </a:r>
            <a:r>
              <a:rPr sz="1500" b="1" spc="6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знаний</a:t>
            </a:r>
            <a:endParaRPr sz="1500" dirty="0">
              <a:latin typeface="Arial"/>
              <a:cs typeface="Arial"/>
            </a:endParaRPr>
          </a:p>
          <a:p>
            <a:pPr marL="12700" marR="1242695">
              <a:lnSpc>
                <a:spcPct val="100000"/>
              </a:lnSpc>
              <a:buAutoNum type="arabicParenR"/>
              <a:tabLst>
                <a:tab pos="237490" algn="l"/>
              </a:tabLst>
            </a:pP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овладение</a:t>
            </a:r>
            <a:r>
              <a:rPr sz="1500" b="1" spc="-8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элементарными </a:t>
            </a:r>
            <a:r>
              <a:rPr sz="1500" b="1" spc="-40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практическими</a:t>
            </a:r>
            <a:r>
              <a:rPr sz="1500" b="1" spc="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умениями</a:t>
            </a:r>
            <a:endParaRPr sz="1500" dirty="0">
              <a:latin typeface="Arial"/>
              <a:cs typeface="Arial"/>
            </a:endParaRPr>
          </a:p>
          <a:p>
            <a:pPr marL="12700" marR="27940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237490" algn="l"/>
              </a:tabLst>
            </a:pP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овладение</a:t>
            </a:r>
            <a:r>
              <a:rPr sz="1500" b="1" spc="-8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основами</a:t>
            </a:r>
            <a:r>
              <a:rPr sz="1500" b="1" spc="-4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картографической </a:t>
            </a:r>
            <a:r>
              <a:rPr sz="1500" b="1" spc="-40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грамотности</a:t>
            </a:r>
            <a:endParaRPr sz="1500" dirty="0">
              <a:latin typeface="Arial"/>
              <a:cs typeface="Arial"/>
            </a:endParaRPr>
          </a:p>
          <a:p>
            <a:pPr marL="236854" indent="-224790">
              <a:lnSpc>
                <a:spcPct val="100000"/>
              </a:lnSpc>
              <a:buAutoNum type="arabicParenR"/>
              <a:tabLst>
                <a:tab pos="237490" algn="l"/>
              </a:tabLst>
            </a:pP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овладение</a:t>
            </a:r>
            <a:r>
              <a:rPr sz="1500" b="1" spc="-6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основными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навыками</a:t>
            </a:r>
            <a:endParaRPr sz="1500" dirty="0">
              <a:latin typeface="Arial"/>
              <a:cs typeface="Arial"/>
            </a:endParaRPr>
          </a:p>
          <a:p>
            <a:pPr marL="12700" marR="595630">
              <a:lnSpc>
                <a:spcPct val="100000"/>
              </a:lnSpc>
              <a:buAutoNum type="arabicParenR"/>
              <a:tabLst>
                <a:tab pos="237490" algn="l"/>
              </a:tabLst>
            </a:pP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формирование</a:t>
            </a:r>
            <a:r>
              <a:rPr sz="1500" b="1" spc="-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20" dirty="0">
                <a:solidFill>
                  <a:srgbClr val="1F3863"/>
                </a:solidFill>
                <a:latin typeface="Arial"/>
                <a:cs typeface="Arial"/>
              </a:rPr>
              <a:t>умений</a:t>
            </a:r>
            <a:r>
              <a:rPr sz="1500" b="1" spc="8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и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навыков </a:t>
            </a:r>
            <a:r>
              <a:rPr sz="1500" b="1" spc="-40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использования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 разнообразных</a:t>
            </a:r>
            <a:endParaRPr sz="1500" dirty="0">
              <a:latin typeface="Arial"/>
              <a:cs typeface="Arial"/>
            </a:endParaRPr>
          </a:p>
          <a:p>
            <a:pPr marL="12700" marR="231140">
              <a:lnSpc>
                <a:spcPct val="100000"/>
              </a:lnSpc>
            </a:pP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географических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знаний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в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повседневной </a:t>
            </a:r>
            <a:r>
              <a:rPr sz="1500" b="1" spc="-40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жизни</a:t>
            </a:r>
            <a:endParaRPr sz="1500" dirty="0">
              <a:latin typeface="Arial"/>
              <a:cs typeface="Arial"/>
            </a:endParaRPr>
          </a:p>
          <a:p>
            <a:pPr marL="236854" indent="-224790">
              <a:lnSpc>
                <a:spcPct val="100000"/>
              </a:lnSpc>
              <a:buAutoNum type="arabicParenR" startAt="8"/>
              <a:tabLst>
                <a:tab pos="237490" algn="l"/>
              </a:tabLst>
            </a:pP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формирование</a:t>
            </a:r>
            <a:r>
              <a:rPr sz="1500" b="1" spc="-6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представлений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09540" y="738123"/>
            <a:ext cx="7060565" cy="5758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81480">
              <a:lnSpc>
                <a:spcPct val="100000"/>
              </a:lnSpc>
              <a:spcBef>
                <a:spcPts val="100"/>
              </a:spcBef>
            </a:pPr>
            <a:r>
              <a:rPr sz="1600" b="1" u="heavy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ФГОС</a:t>
            </a:r>
            <a:r>
              <a:rPr sz="1600" b="1" u="heavy" spc="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ООО-2021г.</a:t>
            </a:r>
            <a:r>
              <a:rPr sz="1600" b="1" u="heavy" spc="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п.45.6.3.</a:t>
            </a:r>
            <a:r>
              <a:rPr sz="1600" b="1" spc="6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География:</a:t>
            </a:r>
            <a:endParaRPr sz="1600">
              <a:latin typeface="Arial"/>
              <a:cs typeface="Arial"/>
            </a:endParaRPr>
          </a:p>
          <a:p>
            <a:pPr marL="12700" marR="374015">
              <a:lnSpc>
                <a:spcPct val="100000"/>
              </a:lnSpc>
              <a:buClr>
                <a:srgbClr val="1F3863"/>
              </a:buClr>
              <a:buAutoNum type="arabicParenR"/>
              <a:tabLst>
                <a:tab pos="236220" algn="l"/>
              </a:tabLst>
            </a:pP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освоение</a:t>
            </a:r>
            <a:r>
              <a:rPr sz="15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5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C00000"/>
                </a:solidFill>
                <a:latin typeface="Arial"/>
                <a:cs typeface="Arial"/>
              </a:rPr>
              <a:t>применение</a:t>
            </a:r>
            <a:r>
              <a:rPr sz="15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системы</a:t>
            </a:r>
            <a:r>
              <a:rPr sz="1500" b="1" spc="6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знаний</a:t>
            </a:r>
            <a:r>
              <a:rPr sz="15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о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размещении</a:t>
            </a:r>
            <a:r>
              <a:rPr sz="15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и</a:t>
            </a:r>
            <a:r>
              <a:rPr sz="1500" b="1" spc="-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основных </a:t>
            </a:r>
            <a:r>
              <a:rPr sz="1500" b="1" spc="-40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свойствах</a:t>
            </a:r>
            <a:r>
              <a:rPr sz="1500" b="1" spc="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географических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 объектов,</a:t>
            </a:r>
            <a:r>
              <a:rPr sz="15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понимание</a:t>
            </a:r>
            <a:endParaRPr sz="1500">
              <a:latin typeface="Arial"/>
              <a:cs typeface="Arial"/>
            </a:endParaRPr>
          </a:p>
          <a:p>
            <a:pPr marL="235585" indent="-223520">
              <a:lnSpc>
                <a:spcPct val="100000"/>
              </a:lnSpc>
              <a:buClr>
                <a:srgbClr val="1F3863"/>
              </a:buClr>
              <a:buAutoNum type="arabicParenR"/>
              <a:tabLst>
                <a:tab pos="236220" algn="l"/>
              </a:tabLst>
            </a:pP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освоение</a:t>
            </a:r>
            <a:r>
              <a:rPr sz="15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5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C00000"/>
                </a:solidFill>
                <a:latin typeface="Arial"/>
                <a:cs typeface="Arial"/>
              </a:rPr>
              <a:t>применение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системы</a:t>
            </a:r>
            <a:r>
              <a:rPr sz="1500" b="1" spc="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знаний</a:t>
            </a:r>
            <a:endParaRPr sz="1500">
              <a:latin typeface="Arial"/>
              <a:cs typeface="Arial"/>
            </a:endParaRPr>
          </a:p>
          <a:p>
            <a:pPr marL="235585" indent="-223520">
              <a:lnSpc>
                <a:spcPct val="100000"/>
              </a:lnSpc>
              <a:buClr>
                <a:srgbClr val="1F3863"/>
              </a:buClr>
              <a:buAutoNum type="arabicParenR"/>
              <a:tabLst>
                <a:tab pos="236220" algn="l"/>
              </a:tabLst>
            </a:pPr>
            <a:r>
              <a:rPr sz="1500" b="1" spc="-5" dirty="0">
                <a:solidFill>
                  <a:srgbClr val="C00000"/>
                </a:solidFill>
                <a:latin typeface="Arial"/>
                <a:cs typeface="Arial"/>
              </a:rPr>
              <a:t>овладение</a:t>
            </a:r>
            <a:r>
              <a:rPr sz="15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базовыми</a:t>
            </a:r>
            <a:r>
              <a:rPr sz="1500" b="1" spc="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географическими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понятиями</a:t>
            </a:r>
            <a:r>
              <a:rPr sz="1500" b="1" spc="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и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знаниями</a:t>
            </a:r>
            <a:endParaRPr sz="15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географической</a:t>
            </a:r>
            <a:r>
              <a:rPr sz="1500" b="1" spc="-4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терминологии</a:t>
            </a:r>
            <a:r>
              <a:rPr sz="1500" b="1" spc="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и их</a:t>
            </a:r>
            <a:r>
              <a:rPr sz="15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использование</a:t>
            </a:r>
            <a:r>
              <a:rPr sz="15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для</a:t>
            </a:r>
            <a:r>
              <a:rPr sz="1500" b="1" spc="-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решения</a:t>
            </a:r>
            <a:r>
              <a:rPr sz="15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учебных </a:t>
            </a:r>
            <a:r>
              <a:rPr sz="1500" b="1" spc="-40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и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практических</a:t>
            </a:r>
            <a:r>
              <a:rPr sz="1500" b="1" spc="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задач;</a:t>
            </a:r>
            <a:endParaRPr sz="1500">
              <a:latin typeface="Arial"/>
              <a:cs typeface="Arial"/>
            </a:endParaRPr>
          </a:p>
          <a:p>
            <a:pPr marL="235585" indent="-223520">
              <a:lnSpc>
                <a:spcPct val="100000"/>
              </a:lnSpc>
              <a:spcBef>
                <a:spcPts val="5"/>
              </a:spcBef>
              <a:buClr>
                <a:srgbClr val="1F3863"/>
              </a:buClr>
              <a:buAutoNum type="arabicParenR" startAt="4"/>
              <a:tabLst>
                <a:tab pos="236220" algn="l"/>
              </a:tabLst>
            </a:pPr>
            <a:r>
              <a:rPr sz="1500" b="1" spc="-20" dirty="0">
                <a:solidFill>
                  <a:srgbClr val="C00000"/>
                </a:solidFill>
                <a:latin typeface="Arial"/>
                <a:cs typeface="Arial"/>
              </a:rPr>
              <a:t>умение</a:t>
            </a:r>
            <a:r>
              <a:rPr sz="15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сравнивать</a:t>
            </a:r>
            <a:endParaRPr sz="1500">
              <a:latin typeface="Arial"/>
              <a:cs typeface="Arial"/>
            </a:endParaRPr>
          </a:p>
          <a:p>
            <a:pPr marL="235585" indent="-223520">
              <a:lnSpc>
                <a:spcPct val="100000"/>
              </a:lnSpc>
              <a:buClr>
                <a:srgbClr val="1F3863"/>
              </a:buClr>
              <a:buAutoNum type="arabicParenR" startAt="4"/>
              <a:tabLst>
                <a:tab pos="236220" algn="l"/>
              </a:tabLst>
            </a:pPr>
            <a:r>
              <a:rPr sz="1500" b="1" spc="-20" dirty="0">
                <a:solidFill>
                  <a:srgbClr val="C00000"/>
                </a:solidFill>
                <a:latin typeface="Arial"/>
                <a:cs typeface="Arial"/>
              </a:rPr>
              <a:t>умение</a:t>
            </a:r>
            <a:r>
              <a:rPr sz="15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C00000"/>
                </a:solidFill>
                <a:latin typeface="Arial"/>
                <a:cs typeface="Arial"/>
              </a:rPr>
              <a:t>классифицировать</a:t>
            </a:r>
            <a:endParaRPr sz="1500">
              <a:latin typeface="Arial"/>
              <a:cs typeface="Arial"/>
            </a:endParaRPr>
          </a:p>
          <a:p>
            <a:pPr marL="235585" indent="-223520">
              <a:lnSpc>
                <a:spcPct val="100000"/>
              </a:lnSpc>
              <a:buClr>
                <a:srgbClr val="1F3863"/>
              </a:buClr>
              <a:buAutoNum type="arabicParenR" startAt="4"/>
              <a:tabLst>
                <a:tab pos="236220" algn="l"/>
              </a:tabLst>
            </a:pPr>
            <a:r>
              <a:rPr sz="1500" b="1" spc="-20" dirty="0">
                <a:solidFill>
                  <a:srgbClr val="C00000"/>
                </a:solidFill>
                <a:latin typeface="Arial"/>
                <a:cs typeface="Arial"/>
              </a:rPr>
              <a:t>умение</a:t>
            </a:r>
            <a:r>
              <a:rPr sz="1500" b="1" spc="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20" dirty="0">
                <a:solidFill>
                  <a:srgbClr val="C00000"/>
                </a:solidFill>
                <a:latin typeface="Arial"/>
                <a:cs typeface="Arial"/>
              </a:rPr>
              <a:t>устанавливать</a:t>
            </a:r>
            <a:r>
              <a:rPr sz="1500" b="1" spc="1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C00000"/>
                </a:solidFill>
                <a:latin typeface="Arial"/>
                <a:cs typeface="Arial"/>
              </a:rPr>
              <a:t>взаимосвязи</a:t>
            </a:r>
            <a:endParaRPr sz="1500">
              <a:latin typeface="Arial"/>
              <a:cs typeface="Arial"/>
            </a:endParaRPr>
          </a:p>
          <a:p>
            <a:pPr marL="12700" marR="808990">
              <a:lnSpc>
                <a:spcPct val="100000"/>
              </a:lnSpc>
              <a:buClr>
                <a:srgbClr val="1F3863"/>
              </a:buClr>
              <a:buAutoNum type="arabicParenR" startAt="4"/>
              <a:tabLst>
                <a:tab pos="236220" algn="l"/>
              </a:tabLst>
            </a:pPr>
            <a:r>
              <a:rPr sz="1500" b="1" spc="-20" dirty="0">
                <a:solidFill>
                  <a:srgbClr val="C00000"/>
                </a:solidFill>
                <a:latin typeface="Arial"/>
                <a:cs typeface="Arial"/>
              </a:rPr>
              <a:t>умение</a:t>
            </a:r>
            <a:r>
              <a:rPr sz="1500" b="1" spc="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C00000"/>
                </a:solidFill>
                <a:latin typeface="Arial"/>
                <a:cs typeface="Arial"/>
              </a:rPr>
              <a:t>использовать</a:t>
            </a:r>
            <a:r>
              <a:rPr sz="1500" b="1" spc="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географические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знания</a:t>
            </a:r>
            <a:r>
              <a:rPr sz="15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для</a:t>
            </a:r>
            <a:r>
              <a:rPr sz="1500" b="1" spc="-4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описания </a:t>
            </a:r>
            <a:r>
              <a:rPr sz="15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существенных</a:t>
            </a:r>
            <a:r>
              <a:rPr sz="1500" b="1" spc="7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признаков</a:t>
            </a:r>
            <a:r>
              <a:rPr sz="1500" b="1" spc="-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разнообразных</a:t>
            </a:r>
            <a:r>
              <a:rPr sz="1500" b="1" spc="-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явлений</a:t>
            </a:r>
            <a:r>
              <a:rPr sz="1500" b="1" spc="-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и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 процессов</a:t>
            </a:r>
            <a:r>
              <a:rPr sz="1500" b="1" spc="-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в</a:t>
            </a:r>
            <a:endParaRPr sz="1500">
              <a:latin typeface="Arial"/>
              <a:cs typeface="Arial"/>
            </a:endParaRPr>
          </a:p>
          <a:p>
            <a:pPr marL="12700" marR="509270">
              <a:lnSpc>
                <a:spcPct val="100000"/>
              </a:lnSpc>
            </a:pP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повседневной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жизни,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положения</a:t>
            </a:r>
            <a:r>
              <a:rPr sz="1500" b="1" spc="-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и</a:t>
            </a:r>
            <a:r>
              <a:rPr sz="15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взаиморасположения</a:t>
            </a:r>
            <a:r>
              <a:rPr sz="1500" b="1" spc="-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объектов</a:t>
            </a:r>
            <a:r>
              <a:rPr sz="1500" b="1" spc="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и </a:t>
            </a:r>
            <a:r>
              <a:rPr sz="1500" b="1" spc="-40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явлений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в</a:t>
            </a:r>
            <a:r>
              <a:rPr sz="1500" b="1" spc="-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пространстве;</a:t>
            </a:r>
            <a:endParaRPr sz="1500">
              <a:latin typeface="Arial"/>
              <a:cs typeface="Arial"/>
            </a:endParaRPr>
          </a:p>
          <a:p>
            <a:pPr marL="12700" marR="94615">
              <a:lnSpc>
                <a:spcPct val="100000"/>
              </a:lnSpc>
              <a:buClr>
                <a:srgbClr val="1F3863"/>
              </a:buClr>
              <a:buAutoNum type="arabicParenR" startAt="8"/>
              <a:tabLst>
                <a:tab pos="236220" algn="l"/>
              </a:tabLst>
            </a:pPr>
            <a:r>
              <a:rPr sz="1500" b="1" spc="-20" dirty="0">
                <a:solidFill>
                  <a:srgbClr val="C00000"/>
                </a:solidFill>
                <a:latin typeface="Arial"/>
                <a:cs typeface="Arial"/>
              </a:rPr>
              <a:t>умение</a:t>
            </a:r>
            <a:r>
              <a:rPr sz="1500" b="1" spc="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C00000"/>
                </a:solidFill>
                <a:latin typeface="Arial"/>
                <a:cs typeface="Arial"/>
              </a:rPr>
              <a:t>объяснять</a:t>
            </a:r>
            <a:r>
              <a:rPr sz="15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влияние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изученных</a:t>
            </a:r>
            <a:r>
              <a:rPr sz="1500" b="1" spc="6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географических</a:t>
            </a:r>
            <a:r>
              <a:rPr sz="1500" b="1" spc="-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объектов</a:t>
            </a:r>
            <a:r>
              <a:rPr sz="1500" b="1" spc="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и </a:t>
            </a:r>
            <a:r>
              <a:rPr sz="15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явлений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на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20" dirty="0">
                <a:solidFill>
                  <a:srgbClr val="1F3863"/>
                </a:solidFill>
                <a:latin typeface="Arial"/>
                <a:cs typeface="Arial"/>
              </a:rPr>
              <a:t>качество</a:t>
            </a:r>
            <a:r>
              <a:rPr sz="1500" b="1" spc="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жизни</a:t>
            </a:r>
            <a:r>
              <a:rPr sz="15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человека</a:t>
            </a:r>
            <a:r>
              <a:rPr sz="1500" b="1" spc="-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и</a:t>
            </a:r>
            <a:r>
              <a:rPr sz="15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20" dirty="0">
                <a:solidFill>
                  <a:srgbClr val="1F3863"/>
                </a:solidFill>
                <a:latin typeface="Arial"/>
                <a:cs typeface="Arial"/>
              </a:rPr>
              <a:t>качество</a:t>
            </a:r>
            <a:r>
              <a:rPr sz="1500" b="1" spc="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окружающей</a:t>
            </a:r>
            <a:r>
              <a:rPr sz="1500" b="1" spc="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его</a:t>
            </a:r>
            <a:r>
              <a:rPr sz="15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среды;</a:t>
            </a:r>
            <a:endParaRPr sz="1500">
              <a:latin typeface="Arial"/>
              <a:cs typeface="Arial"/>
            </a:endParaRPr>
          </a:p>
          <a:p>
            <a:pPr marL="235585" indent="-223520">
              <a:lnSpc>
                <a:spcPct val="100000"/>
              </a:lnSpc>
              <a:spcBef>
                <a:spcPts val="5"/>
              </a:spcBef>
              <a:buClr>
                <a:srgbClr val="1F3863"/>
              </a:buClr>
              <a:buAutoNum type="arabicParenR" startAt="8"/>
              <a:tabLst>
                <a:tab pos="236220" algn="l"/>
              </a:tabLst>
            </a:pPr>
            <a:r>
              <a:rPr sz="1500" b="1" spc="-20" dirty="0">
                <a:solidFill>
                  <a:srgbClr val="C00000"/>
                </a:solidFill>
                <a:latin typeface="Arial"/>
                <a:cs typeface="Arial"/>
              </a:rPr>
              <a:t>умение</a:t>
            </a:r>
            <a:r>
              <a:rPr sz="1500" b="1" spc="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выбирать</a:t>
            </a:r>
            <a:r>
              <a:rPr sz="15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и </a:t>
            </a:r>
            <a:r>
              <a:rPr sz="1500" b="1" spc="-15" dirty="0">
                <a:solidFill>
                  <a:srgbClr val="C00000"/>
                </a:solidFill>
                <a:latin typeface="Arial"/>
                <a:cs typeface="Arial"/>
              </a:rPr>
              <a:t>использовать</a:t>
            </a:r>
            <a:r>
              <a:rPr sz="1500" b="1" spc="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источники</a:t>
            </a:r>
            <a:r>
              <a:rPr sz="1500" b="1" spc="4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географической</a:t>
            </a:r>
            <a:endParaRPr sz="1500">
              <a:latin typeface="Arial"/>
              <a:cs typeface="Arial"/>
            </a:endParaRPr>
          </a:p>
          <a:p>
            <a:pPr marL="12700" marR="358140">
              <a:lnSpc>
                <a:spcPct val="100000"/>
              </a:lnSpc>
            </a:pP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информации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(картографические,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статистические,</a:t>
            </a:r>
            <a:r>
              <a:rPr sz="1500" b="1" spc="8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текстовые,</a:t>
            </a:r>
            <a:r>
              <a:rPr sz="1500" b="1" spc="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5" dirty="0">
                <a:solidFill>
                  <a:srgbClr val="1F3863"/>
                </a:solidFill>
                <a:latin typeface="Arial"/>
                <a:cs typeface="Arial"/>
              </a:rPr>
              <a:t>видео-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и </a:t>
            </a:r>
            <a:r>
              <a:rPr sz="1500" b="1" spc="-40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фотоизображения,</a:t>
            </a:r>
            <a:r>
              <a:rPr sz="15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компьютерные</a:t>
            </a:r>
            <a:r>
              <a:rPr sz="1500" b="1" spc="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базы</a:t>
            </a:r>
            <a:r>
              <a:rPr sz="15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данных),</a:t>
            </a:r>
            <a:r>
              <a:rPr sz="1500" b="1" spc="-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необходимые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для</a:t>
            </a:r>
            <a:endParaRPr sz="1500">
              <a:latin typeface="Arial"/>
              <a:cs typeface="Arial"/>
            </a:endParaRPr>
          </a:p>
          <a:p>
            <a:pPr marL="12700" marR="19050">
              <a:lnSpc>
                <a:spcPct val="100000"/>
              </a:lnSpc>
            </a:pP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решения</a:t>
            </a:r>
            <a:r>
              <a:rPr sz="15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1F3863"/>
                </a:solidFill>
                <a:latin typeface="Arial"/>
                <a:cs typeface="Arial"/>
              </a:rPr>
              <a:t>учебных,</a:t>
            </a:r>
            <a:r>
              <a:rPr sz="1500" b="1" spc="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практико-ориентированных</a:t>
            </a:r>
            <a:r>
              <a:rPr sz="1500" b="1" spc="8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задач,</a:t>
            </a:r>
            <a:r>
              <a:rPr sz="1500" b="1" spc="-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практических</a:t>
            </a:r>
            <a:r>
              <a:rPr sz="1500" b="1" spc="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задач </a:t>
            </a:r>
            <a:r>
              <a:rPr sz="1500" b="1" spc="-40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в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повседневной</a:t>
            </a:r>
            <a:r>
              <a:rPr sz="1500" b="1" spc="-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жизни;</a:t>
            </a:r>
            <a:endParaRPr sz="1500">
              <a:latin typeface="Arial"/>
              <a:cs typeface="Arial"/>
            </a:endParaRPr>
          </a:p>
          <a:p>
            <a:pPr marL="340360" indent="-327660">
              <a:lnSpc>
                <a:spcPct val="100000"/>
              </a:lnSpc>
              <a:buClr>
                <a:srgbClr val="1F3863"/>
              </a:buClr>
              <a:buAutoNum type="arabicParenR" startAt="10"/>
              <a:tabLst>
                <a:tab pos="340360" algn="l"/>
              </a:tabLst>
            </a:pPr>
            <a:r>
              <a:rPr sz="1500" b="1" spc="-20" dirty="0">
                <a:solidFill>
                  <a:srgbClr val="C00000"/>
                </a:solidFill>
                <a:latin typeface="Arial"/>
                <a:cs typeface="Arial"/>
              </a:rPr>
              <a:t>умение</a:t>
            </a:r>
            <a:r>
              <a:rPr sz="1500" b="1" spc="9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C00000"/>
                </a:solidFill>
                <a:latin typeface="Arial"/>
                <a:cs typeface="Arial"/>
              </a:rPr>
              <a:t>представлять</a:t>
            </a:r>
            <a:r>
              <a:rPr sz="1500" b="1" spc="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C00000"/>
                </a:solidFill>
                <a:latin typeface="Arial"/>
                <a:cs typeface="Arial"/>
              </a:rPr>
              <a:t>различных</a:t>
            </a:r>
            <a:r>
              <a:rPr sz="15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формах</a:t>
            </a:r>
            <a:endParaRPr sz="1500">
              <a:latin typeface="Arial"/>
              <a:cs typeface="Arial"/>
            </a:endParaRPr>
          </a:p>
          <a:p>
            <a:pPr marL="330200" indent="-317500">
              <a:lnSpc>
                <a:spcPct val="100000"/>
              </a:lnSpc>
              <a:buClr>
                <a:srgbClr val="1F3863"/>
              </a:buClr>
              <a:buAutoNum type="arabicParenR" startAt="10"/>
              <a:tabLst>
                <a:tab pos="330200" algn="l"/>
              </a:tabLst>
            </a:pPr>
            <a:r>
              <a:rPr sz="1500" b="1" spc="-20" dirty="0">
                <a:solidFill>
                  <a:srgbClr val="C00000"/>
                </a:solidFill>
                <a:latin typeface="Arial"/>
                <a:cs typeface="Arial"/>
              </a:rPr>
              <a:t>умение</a:t>
            </a:r>
            <a:r>
              <a:rPr sz="1500" b="1" spc="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C00000"/>
                </a:solidFill>
                <a:latin typeface="Arial"/>
                <a:cs typeface="Arial"/>
              </a:rPr>
              <a:t>оценивать</a:t>
            </a:r>
            <a:r>
              <a:rPr sz="1500" b="1" spc="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характер</a:t>
            </a:r>
            <a:r>
              <a:rPr sz="1500" b="1" spc="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взаимодействия</a:t>
            </a:r>
            <a:endParaRPr sz="1500">
              <a:latin typeface="Arial"/>
              <a:cs typeface="Arial"/>
            </a:endParaRPr>
          </a:p>
          <a:p>
            <a:pPr marL="12700" marR="212725">
              <a:lnSpc>
                <a:spcPct val="100000"/>
              </a:lnSpc>
              <a:spcBef>
                <a:spcPts val="5"/>
              </a:spcBef>
              <a:buClr>
                <a:srgbClr val="1F3863"/>
              </a:buClr>
              <a:buAutoNum type="arabicParenR" startAt="10"/>
              <a:tabLst>
                <a:tab pos="340360" algn="l"/>
              </a:tabLst>
            </a:pPr>
            <a:r>
              <a:rPr sz="1500" b="1" spc="-20" dirty="0">
                <a:solidFill>
                  <a:srgbClr val="C00000"/>
                </a:solidFill>
                <a:latin typeface="Arial"/>
                <a:cs typeface="Arial"/>
              </a:rPr>
              <a:t>умение</a:t>
            </a:r>
            <a:r>
              <a:rPr sz="1500" b="1" spc="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C00000"/>
                </a:solidFill>
                <a:latin typeface="Arial"/>
                <a:cs typeface="Arial"/>
              </a:rPr>
              <a:t>решать</a:t>
            </a:r>
            <a:r>
              <a:rPr sz="1500" b="1" spc="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практические</a:t>
            </a:r>
            <a:r>
              <a:rPr sz="15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задачи</a:t>
            </a:r>
            <a:r>
              <a:rPr sz="15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1F3863"/>
                </a:solidFill>
                <a:latin typeface="Arial"/>
                <a:cs typeface="Arial"/>
              </a:rPr>
              <a:t>геоэкологического</a:t>
            </a:r>
            <a:r>
              <a:rPr sz="1500" b="1" spc="-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содержания </a:t>
            </a:r>
            <a:r>
              <a:rPr sz="1500" b="1" spc="-40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для</a:t>
            </a:r>
            <a:r>
              <a:rPr sz="1500" b="1" spc="-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определения</a:t>
            </a:r>
            <a:r>
              <a:rPr sz="1500" b="1" spc="-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20" dirty="0">
                <a:solidFill>
                  <a:srgbClr val="1F3863"/>
                </a:solidFill>
                <a:latin typeface="Arial"/>
                <a:cs typeface="Arial"/>
              </a:rPr>
              <a:t>качества</a:t>
            </a:r>
            <a:r>
              <a:rPr sz="1500" b="1" spc="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окружающей</a:t>
            </a:r>
            <a:r>
              <a:rPr sz="1500" b="1" spc="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1F3863"/>
                </a:solidFill>
                <a:latin typeface="Arial"/>
                <a:cs typeface="Arial"/>
              </a:rPr>
              <a:t>среды</a:t>
            </a:r>
            <a:r>
              <a:rPr sz="1500" b="1" spc="-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1F3863"/>
                </a:solidFill>
                <a:latin typeface="Arial"/>
                <a:cs typeface="Arial"/>
              </a:rPr>
              <a:t>своей</a:t>
            </a:r>
            <a:r>
              <a:rPr sz="15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500" b="1" spc="-20" dirty="0">
                <a:solidFill>
                  <a:srgbClr val="1F3863"/>
                </a:solidFill>
                <a:latin typeface="Arial"/>
                <a:cs typeface="Arial"/>
              </a:rPr>
              <a:t>местности</a:t>
            </a:r>
            <a:endParaRPr sz="15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355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на 2022 год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8658092" cy="435992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До 01.03.2022 года Провести педсоветы по переходу на новые ФГОС</a:t>
            </a:r>
          </a:p>
          <a:p>
            <a:r>
              <a:rPr lang="ru-RU" dirty="0" smtClean="0"/>
              <a:t>До 01.04.2022 года  Утвердить ООП НОО</a:t>
            </a:r>
          </a:p>
          <a:p>
            <a:r>
              <a:rPr lang="ru-RU" dirty="0" smtClean="0"/>
              <a:t>До 25.05.2022года Утвердить ООП ООО</a:t>
            </a:r>
          </a:p>
          <a:p>
            <a:r>
              <a:rPr lang="ru-RU" dirty="0" smtClean="0"/>
              <a:t>До 01.09.2022 года отменить действие ООП НОО (2010г.)</a:t>
            </a:r>
          </a:p>
          <a:p>
            <a:r>
              <a:rPr lang="ru-RU" dirty="0" smtClean="0"/>
              <a:t>До 01.09.2022 года составить список ООП, рабочих программ, учебников и учебных пособий, которые будут использоваться в 2022-2023 учебном году с учетом детей с ОВЗ</a:t>
            </a:r>
          </a:p>
          <a:p>
            <a:r>
              <a:rPr lang="ru-RU" dirty="0" smtClean="0"/>
              <a:t>До 01.09.2022 года утвердить  </a:t>
            </a:r>
            <a:r>
              <a:rPr lang="ru-RU" dirty="0"/>
              <a:t>список ООП, рабочих программ, учебников и учебных пособий, которые будут использоваться в 2022-2023 учебном году с учетом детей с </a:t>
            </a:r>
            <a:r>
              <a:rPr lang="ru-RU" dirty="0" smtClean="0"/>
              <a:t>ОВЗ (на первом педсовете)</a:t>
            </a:r>
          </a:p>
          <a:p>
            <a:r>
              <a:rPr lang="ru-RU" dirty="0" smtClean="0"/>
              <a:t>Для детей с ОВЗ ООП разрабатывается не позднее даты в выписки из справки ПМПК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655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33500" y="150240"/>
            <a:ext cx="1025017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5" dirty="0"/>
              <a:t>Система</a:t>
            </a:r>
            <a:r>
              <a:rPr sz="2600" spc="10" dirty="0"/>
              <a:t> </a:t>
            </a:r>
            <a:r>
              <a:rPr sz="2600" spc="-5" dirty="0"/>
              <a:t>оценки</a:t>
            </a:r>
            <a:r>
              <a:rPr sz="2600" spc="20" dirty="0"/>
              <a:t> </a:t>
            </a:r>
            <a:r>
              <a:rPr sz="2600" spc="-5" dirty="0"/>
              <a:t>достижений планируемых</a:t>
            </a:r>
            <a:r>
              <a:rPr sz="2600" spc="45" dirty="0"/>
              <a:t> </a:t>
            </a:r>
            <a:r>
              <a:rPr sz="2600" spc="-5" dirty="0"/>
              <a:t>результатов</a:t>
            </a:r>
            <a:r>
              <a:rPr sz="2600" spc="25" dirty="0"/>
              <a:t> </a:t>
            </a:r>
            <a:r>
              <a:rPr sz="2600" spc="-5" dirty="0"/>
              <a:t>освоения</a:t>
            </a:r>
            <a:r>
              <a:rPr sz="2600" spc="30" dirty="0"/>
              <a:t> </a:t>
            </a:r>
            <a:r>
              <a:rPr sz="2600" spc="-5" dirty="0"/>
              <a:t>ООП</a:t>
            </a:r>
            <a:endParaRPr sz="26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0263" y="1582908"/>
            <a:ext cx="5044824" cy="499655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14057" y="1609407"/>
            <a:ext cx="4232275" cy="4599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Система</a:t>
            </a:r>
            <a:r>
              <a:rPr sz="20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оценки достижения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планируемых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результатов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освоения 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ООП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ООО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должна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включать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описание </a:t>
            </a:r>
            <a:r>
              <a:rPr sz="2000" b="1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организации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содержания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000" b="1" i="1" spc="-5" dirty="0">
                <a:solidFill>
                  <a:srgbClr val="001F5F"/>
                </a:solidFill>
                <a:latin typeface="Calibri"/>
                <a:cs typeface="Calibri"/>
              </a:rPr>
              <a:t>государственной</a:t>
            </a:r>
            <a:r>
              <a:rPr sz="2000" b="1" i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Calibri"/>
                <a:cs typeface="Calibri"/>
              </a:rPr>
              <a:t>итоговой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i="1" spc="-5" dirty="0">
                <a:solidFill>
                  <a:srgbClr val="001F5F"/>
                </a:solidFill>
                <a:latin typeface="Calibri"/>
                <a:cs typeface="Calibri"/>
              </a:rPr>
              <a:t>аттестации</a:t>
            </a:r>
            <a:r>
              <a:rPr sz="2000" b="1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промежуточной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аттестации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рамках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урочной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внеурочной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деятельности,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b="1" i="1" spc="-5" dirty="0">
                <a:solidFill>
                  <a:srgbClr val="001F5F"/>
                </a:solidFill>
                <a:latin typeface="Calibri"/>
                <a:cs typeface="Calibri"/>
              </a:rPr>
              <a:t>итоговой</a:t>
            </a:r>
            <a:r>
              <a:rPr sz="2000" b="1" i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001F5F"/>
                </a:solidFill>
                <a:latin typeface="Calibri"/>
                <a:cs typeface="Calibri"/>
              </a:rPr>
              <a:t>оценки</a:t>
            </a:r>
            <a:r>
              <a:rPr sz="2000" b="1" i="1" spc="-5" dirty="0">
                <a:solidFill>
                  <a:srgbClr val="001F5F"/>
                </a:solidFill>
                <a:latin typeface="Calibri"/>
                <a:cs typeface="Calibri"/>
              </a:rPr>
              <a:t> по</a:t>
            </a:r>
            <a:r>
              <a:rPr sz="2000" b="1" i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Calibri"/>
                <a:cs typeface="Calibri"/>
              </a:rPr>
              <a:t>предметам, </a:t>
            </a:r>
            <a:r>
              <a:rPr sz="2000" b="1" i="1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i="1" spc="-10" dirty="0">
                <a:solidFill>
                  <a:srgbClr val="001F5F"/>
                </a:solidFill>
                <a:latin typeface="Calibri"/>
                <a:cs typeface="Calibri"/>
              </a:rPr>
              <a:t>выносимым</a:t>
            </a:r>
            <a:r>
              <a:rPr sz="2000" b="1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2000" b="1" i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Calibri"/>
                <a:cs typeface="Calibri"/>
              </a:rPr>
              <a:t>ГИА,</a:t>
            </a:r>
            <a:endParaRPr sz="2000">
              <a:latin typeface="Calibri"/>
              <a:cs typeface="Calibri"/>
            </a:endParaRPr>
          </a:p>
          <a:p>
            <a:pPr marL="12700" marR="611505">
              <a:lnSpc>
                <a:spcPct val="100000"/>
              </a:lnSpc>
              <a:spcBef>
                <a:spcPts val="1205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оценки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проектной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деятельности </a:t>
            </a:r>
            <a:r>
              <a:rPr sz="2000" b="1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73266" y="1582908"/>
            <a:ext cx="5311040" cy="495083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779259" y="1609407"/>
            <a:ext cx="4794250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Система</a:t>
            </a:r>
            <a:r>
              <a:rPr sz="20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оценки достижения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планируемых </a:t>
            </a:r>
            <a:r>
              <a:rPr sz="2000" b="1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результатов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освоения ООП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ООО, </a:t>
            </a:r>
            <a:r>
              <a:rPr sz="2000" b="1" i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2000" b="1" i="1" spc="-5" dirty="0">
                <a:solidFill>
                  <a:srgbClr val="001F5F"/>
                </a:solidFill>
                <a:latin typeface="Calibri"/>
                <a:cs typeface="Calibri"/>
              </a:rPr>
              <a:t>том </a:t>
            </a:r>
            <a:r>
              <a:rPr sz="2000" b="1" i="1" dirty="0">
                <a:solidFill>
                  <a:srgbClr val="001F5F"/>
                </a:solidFill>
                <a:latin typeface="Calibri"/>
                <a:cs typeface="Calibri"/>
              </a:rPr>
              <a:t> числе </a:t>
            </a:r>
            <a:r>
              <a:rPr sz="2000" b="1" i="1" spc="-5" dirty="0">
                <a:solidFill>
                  <a:srgbClr val="001F5F"/>
                </a:solidFill>
                <a:latin typeface="Calibri"/>
                <a:cs typeface="Calibri"/>
              </a:rPr>
              <a:t>адаптированной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,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должна включать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описание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организации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содержания: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79259" y="3759454"/>
            <a:ext cx="465137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промежуточной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аттестации обучающихся </a:t>
            </a:r>
            <a:r>
              <a:rPr sz="2000" b="1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рамках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урочной и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внеурочной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деятельности;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79259" y="5527992"/>
            <a:ext cx="362521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оценки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проектной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деятельности </a:t>
            </a:r>
            <a:r>
              <a:rPr sz="2000" b="1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20139" y="911847"/>
            <a:ext cx="2786634" cy="95022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180580" y="911847"/>
            <a:ext cx="2786633" cy="950226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642110" y="969327"/>
            <a:ext cx="81978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73140" algn="l"/>
              </a:tabLst>
            </a:pP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ООО-2010	</a:t>
            </a: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400" b="1" spc="-1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ООО-2021</a:t>
            </a:r>
            <a:endParaRPr sz="2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7149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7602" y="159384"/>
            <a:ext cx="97891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II.</a:t>
            </a:r>
            <a:r>
              <a:rPr spc="10" dirty="0"/>
              <a:t> </a:t>
            </a:r>
            <a:r>
              <a:rPr spc="-5" dirty="0"/>
              <a:t>СОДЕРЖАТЕЛЬНЫЙ</a:t>
            </a:r>
            <a:r>
              <a:rPr spc="15" dirty="0"/>
              <a:t> </a:t>
            </a:r>
            <a:r>
              <a:rPr spc="-5" dirty="0"/>
              <a:t>РАЗДЕЛ </a:t>
            </a:r>
            <a:r>
              <a:rPr dirty="0"/>
              <a:t>ООП</a:t>
            </a:r>
            <a:r>
              <a:rPr spc="-20" dirty="0"/>
              <a:t> </a:t>
            </a:r>
            <a:r>
              <a:rPr dirty="0"/>
              <a:t>НОО</a:t>
            </a:r>
            <a:r>
              <a:rPr spc="-30" dirty="0"/>
              <a:t> </a:t>
            </a:r>
            <a:r>
              <a:rPr dirty="0"/>
              <a:t>и ООО</a:t>
            </a:r>
            <a:r>
              <a:rPr spc="-25" dirty="0"/>
              <a:t> </a:t>
            </a:r>
            <a:r>
              <a:rPr spc="-5" dirty="0"/>
              <a:t>по</a:t>
            </a:r>
            <a:r>
              <a:rPr spc="-10" dirty="0"/>
              <a:t> </a:t>
            </a:r>
            <a:r>
              <a:rPr dirty="0"/>
              <a:t>ФГОС</a:t>
            </a:r>
            <a:r>
              <a:rPr spc="5" dirty="0"/>
              <a:t> </a:t>
            </a:r>
            <a:r>
              <a:rPr dirty="0"/>
              <a:t>2021г.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85188" y="1941047"/>
            <a:ext cx="5586962" cy="469473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8331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Содержательный</a:t>
            </a:r>
            <a:r>
              <a:rPr spc="-5" dirty="0"/>
              <a:t> </a:t>
            </a:r>
            <a:r>
              <a:rPr spc="-20" dirty="0"/>
              <a:t>раздел</a:t>
            </a:r>
            <a:r>
              <a:rPr spc="20" dirty="0"/>
              <a:t> </a:t>
            </a:r>
            <a:r>
              <a:rPr dirty="0"/>
              <a:t>ООП</a:t>
            </a:r>
            <a:r>
              <a:rPr spc="-50" dirty="0"/>
              <a:t> </a:t>
            </a:r>
            <a:r>
              <a:rPr dirty="0"/>
              <a:t>ООО </a:t>
            </a:r>
            <a:r>
              <a:rPr spc="-434" dirty="0"/>
              <a:t> </a:t>
            </a:r>
            <a:r>
              <a:rPr spc="-10" dirty="0"/>
              <a:t>включает следующие</a:t>
            </a:r>
            <a:r>
              <a:rPr spc="-25" dirty="0"/>
              <a:t> </a:t>
            </a:r>
            <a:r>
              <a:rPr spc="-5" dirty="0"/>
              <a:t>программы:</a:t>
            </a:r>
          </a:p>
          <a:p>
            <a:pPr marL="355600" marR="5080" indent="-342900" algn="just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</a:tabLst>
            </a:pPr>
            <a:r>
              <a:rPr spc="-5" dirty="0"/>
              <a:t>рабочие </a:t>
            </a:r>
            <a:r>
              <a:rPr spc="-10" dirty="0"/>
              <a:t>программы </a:t>
            </a:r>
            <a:r>
              <a:rPr spc="-5" dirty="0"/>
              <a:t>учебных </a:t>
            </a:r>
            <a:r>
              <a:rPr spc="-10" dirty="0"/>
              <a:t>предметов, </a:t>
            </a:r>
            <a:r>
              <a:rPr spc="-440" dirty="0"/>
              <a:t> </a:t>
            </a:r>
            <a:r>
              <a:rPr spc="-5" dirty="0"/>
              <a:t>учебных курсов </a:t>
            </a:r>
            <a:r>
              <a:rPr dirty="0"/>
              <a:t>(в </a:t>
            </a:r>
            <a:r>
              <a:rPr spc="-10" dirty="0"/>
              <a:t>том </a:t>
            </a:r>
            <a:r>
              <a:rPr dirty="0"/>
              <a:t>числе </a:t>
            </a:r>
            <a:r>
              <a:rPr spc="-5" dirty="0"/>
              <a:t>внеурочной </a:t>
            </a:r>
            <a:r>
              <a:rPr dirty="0"/>
              <a:t> </a:t>
            </a:r>
            <a:r>
              <a:rPr spc="-10" dirty="0"/>
              <a:t>деятельности),</a:t>
            </a:r>
            <a:r>
              <a:rPr dirty="0"/>
              <a:t> </a:t>
            </a:r>
            <a:r>
              <a:rPr spc="-5" dirty="0"/>
              <a:t>учебных </a:t>
            </a:r>
            <a:r>
              <a:rPr spc="-25" dirty="0"/>
              <a:t>модулей;</a:t>
            </a:r>
          </a:p>
          <a:p>
            <a:pPr marL="355600" marR="648335" indent="-342900">
              <a:lnSpc>
                <a:spcPct val="100000"/>
              </a:lnSpc>
              <a:spcBef>
                <a:spcPts val="1205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pc="-10" dirty="0"/>
              <a:t>программу</a:t>
            </a:r>
            <a:r>
              <a:rPr spc="10" dirty="0"/>
              <a:t> </a:t>
            </a:r>
            <a:r>
              <a:rPr spc="-5" dirty="0"/>
              <a:t>формирования </a:t>
            </a:r>
            <a:r>
              <a:rPr dirty="0"/>
              <a:t> </a:t>
            </a:r>
            <a:r>
              <a:rPr spc="-5" dirty="0"/>
              <a:t>универсальных учебных </a:t>
            </a:r>
            <a:r>
              <a:rPr spc="-10" dirty="0"/>
              <a:t>действий </a:t>
            </a:r>
            <a:r>
              <a:rPr dirty="0"/>
              <a:t>у </a:t>
            </a:r>
            <a:r>
              <a:rPr spc="-440" dirty="0"/>
              <a:t> </a:t>
            </a:r>
            <a:r>
              <a:rPr spc="-10" dirty="0"/>
              <a:t>обучающихся;</a:t>
            </a: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pc="-5" dirty="0"/>
              <a:t>рабочую</a:t>
            </a:r>
            <a:r>
              <a:rPr spc="-15" dirty="0"/>
              <a:t> </a:t>
            </a:r>
            <a:r>
              <a:rPr spc="-10" dirty="0"/>
              <a:t>программу</a:t>
            </a:r>
            <a:r>
              <a:rPr spc="10" dirty="0"/>
              <a:t> </a:t>
            </a:r>
            <a:r>
              <a:rPr dirty="0"/>
              <a:t>воспитания;</a:t>
            </a:r>
          </a:p>
          <a:p>
            <a:pPr marL="355600" marR="337820" indent="-342900">
              <a:lnSpc>
                <a:spcPct val="100400"/>
              </a:lnSpc>
              <a:spcBef>
                <a:spcPts val="1195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pc="-10" dirty="0"/>
              <a:t>программу </a:t>
            </a:r>
            <a:r>
              <a:rPr spc="-5" dirty="0"/>
              <a:t>коррекционной работы </a:t>
            </a:r>
            <a:r>
              <a:rPr dirty="0"/>
              <a:t> </a:t>
            </a:r>
            <a:r>
              <a:rPr sz="1600" spc="-5" dirty="0"/>
              <a:t>(</a:t>
            </a:r>
            <a:r>
              <a:rPr sz="1600" i="1" spc="-5" dirty="0">
                <a:latin typeface="Calibri"/>
                <a:cs typeface="Calibri"/>
              </a:rPr>
              <a:t>разрабатывается</a:t>
            </a:r>
            <a:r>
              <a:rPr sz="1600" i="1" spc="7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при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наличии</a:t>
            </a:r>
            <a:r>
              <a:rPr sz="1600" i="1" spc="4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в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Организации </a:t>
            </a:r>
            <a:r>
              <a:rPr sz="1600" i="1" spc="-35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обучающихся </a:t>
            </a:r>
            <a:r>
              <a:rPr sz="1600" i="1" dirty="0">
                <a:latin typeface="Calibri"/>
                <a:cs typeface="Calibri"/>
              </a:rPr>
              <a:t>с </a:t>
            </a:r>
            <a:r>
              <a:rPr sz="1600" i="1" spc="-5" dirty="0">
                <a:latin typeface="Calibri"/>
                <a:cs typeface="Calibri"/>
              </a:rPr>
              <a:t>ОВЗ</a:t>
            </a:r>
            <a:r>
              <a:rPr sz="1600" spc="-5" dirty="0"/>
              <a:t>).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11760" y="1219826"/>
            <a:ext cx="5639435" cy="4772660"/>
            <a:chOff x="111760" y="1219826"/>
            <a:chExt cx="5639435" cy="477266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0769" y="1219826"/>
              <a:ext cx="2554756" cy="7556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760" y="1922780"/>
              <a:ext cx="5639054" cy="406933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ФГОС</a:t>
            </a:r>
            <a:r>
              <a:rPr spc="-50" dirty="0"/>
              <a:t> </a:t>
            </a:r>
            <a:r>
              <a:rPr dirty="0"/>
              <a:t>НОО</a:t>
            </a:r>
            <a:r>
              <a:rPr spc="-30" dirty="0"/>
              <a:t> </a:t>
            </a:r>
            <a:r>
              <a:rPr spc="-5" dirty="0"/>
              <a:t>п.31</a:t>
            </a: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00"/>
          </a:p>
          <a:p>
            <a:pPr marL="12700" marR="1097280">
              <a:lnSpc>
                <a:spcPct val="100000"/>
              </a:lnSpc>
              <a:spcBef>
                <a:spcPts val="5"/>
              </a:spcBef>
            </a:pPr>
            <a:r>
              <a:rPr sz="2000" spc="-15" dirty="0">
                <a:solidFill>
                  <a:srgbClr val="001F5F"/>
                </a:solidFill>
              </a:rPr>
              <a:t>Содержательный </a:t>
            </a:r>
            <a:r>
              <a:rPr sz="2000" spc="-20" dirty="0">
                <a:solidFill>
                  <a:srgbClr val="001F5F"/>
                </a:solidFill>
              </a:rPr>
              <a:t>раздел </a:t>
            </a:r>
            <a:r>
              <a:rPr sz="2000" dirty="0">
                <a:solidFill>
                  <a:srgbClr val="001F5F"/>
                </a:solidFill>
              </a:rPr>
              <a:t>ООП НОО </a:t>
            </a:r>
            <a:r>
              <a:rPr sz="2000" spc="-440" dirty="0">
                <a:solidFill>
                  <a:srgbClr val="001F5F"/>
                </a:solidFill>
              </a:rPr>
              <a:t> </a:t>
            </a:r>
            <a:r>
              <a:rPr sz="2000" spc="-10" dirty="0">
                <a:solidFill>
                  <a:srgbClr val="001F5F"/>
                </a:solidFill>
              </a:rPr>
              <a:t>включает следующие</a:t>
            </a:r>
            <a:r>
              <a:rPr sz="2000" spc="-35" dirty="0">
                <a:solidFill>
                  <a:srgbClr val="001F5F"/>
                </a:solidFill>
              </a:rPr>
              <a:t> </a:t>
            </a:r>
            <a:r>
              <a:rPr sz="2000" spc="-5" dirty="0">
                <a:solidFill>
                  <a:srgbClr val="001F5F"/>
                </a:solidFill>
              </a:rPr>
              <a:t>программы:</a:t>
            </a:r>
            <a:endParaRPr sz="2000"/>
          </a:p>
          <a:p>
            <a:pPr marL="355600" marR="5080" indent="-342900" algn="just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</a:rPr>
              <a:t>рабочие </a:t>
            </a:r>
            <a:r>
              <a:rPr sz="2000" spc="-10" dirty="0">
                <a:solidFill>
                  <a:srgbClr val="001F5F"/>
                </a:solidFill>
              </a:rPr>
              <a:t>программы </a:t>
            </a:r>
            <a:r>
              <a:rPr sz="2000" spc="-5" dirty="0">
                <a:solidFill>
                  <a:srgbClr val="001F5F"/>
                </a:solidFill>
              </a:rPr>
              <a:t>учебных </a:t>
            </a:r>
            <a:r>
              <a:rPr sz="2000" spc="-10" dirty="0">
                <a:solidFill>
                  <a:srgbClr val="001F5F"/>
                </a:solidFill>
              </a:rPr>
              <a:t>предметов, </a:t>
            </a:r>
            <a:r>
              <a:rPr sz="2000" spc="-440" dirty="0">
                <a:solidFill>
                  <a:srgbClr val="001F5F"/>
                </a:solidFill>
              </a:rPr>
              <a:t> </a:t>
            </a:r>
            <a:r>
              <a:rPr sz="2000" spc="-5" dirty="0">
                <a:solidFill>
                  <a:srgbClr val="001F5F"/>
                </a:solidFill>
              </a:rPr>
              <a:t>учебных курсов </a:t>
            </a:r>
            <a:r>
              <a:rPr sz="2000" dirty="0">
                <a:solidFill>
                  <a:srgbClr val="001F5F"/>
                </a:solidFill>
              </a:rPr>
              <a:t>(в </a:t>
            </a:r>
            <a:r>
              <a:rPr sz="2000" spc="-10" dirty="0">
                <a:solidFill>
                  <a:srgbClr val="001F5F"/>
                </a:solidFill>
              </a:rPr>
              <a:t>том </a:t>
            </a:r>
            <a:r>
              <a:rPr sz="2000" dirty="0">
                <a:solidFill>
                  <a:srgbClr val="001F5F"/>
                </a:solidFill>
              </a:rPr>
              <a:t>числе </a:t>
            </a:r>
            <a:r>
              <a:rPr sz="2000" spc="-5" dirty="0">
                <a:solidFill>
                  <a:srgbClr val="001F5F"/>
                </a:solidFill>
              </a:rPr>
              <a:t>внеурочной </a:t>
            </a:r>
            <a:r>
              <a:rPr sz="2000" dirty="0">
                <a:solidFill>
                  <a:srgbClr val="001F5F"/>
                </a:solidFill>
              </a:rPr>
              <a:t> </a:t>
            </a:r>
            <a:r>
              <a:rPr sz="2000" spc="-10" dirty="0">
                <a:solidFill>
                  <a:srgbClr val="001F5F"/>
                </a:solidFill>
              </a:rPr>
              <a:t>деятельности),</a:t>
            </a:r>
            <a:r>
              <a:rPr sz="2000" dirty="0">
                <a:solidFill>
                  <a:srgbClr val="001F5F"/>
                </a:solidFill>
              </a:rPr>
              <a:t> </a:t>
            </a:r>
            <a:r>
              <a:rPr sz="2000" spc="-5" dirty="0">
                <a:solidFill>
                  <a:srgbClr val="001F5F"/>
                </a:solidFill>
              </a:rPr>
              <a:t>учебных </a:t>
            </a:r>
            <a:r>
              <a:rPr sz="2000" spc="-25" dirty="0">
                <a:solidFill>
                  <a:srgbClr val="001F5F"/>
                </a:solidFill>
              </a:rPr>
              <a:t>модулей;</a:t>
            </a:r>
            <a:endParaRPr sz="2000"/>
          </a:p>
          <a:p>
            <a:pPr marL="355600" marR="649605" indent="-342900">
              <a:lnSpc>
                <a:spcPct val="100000"/>
              </a:lnSpc>
              <a:spcBef>
                <a:spcPts val="1205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001F5F"/>
                </a:solidFill>
              </a:rPr>
              <a:t>программу</a:t>
            </a:r>
            <a:r>
              <a:rPr sz="2000" spc="10" dirty="0">
                <a:solidFill>
                  <a:srgbClr val="001F5F"/>
                </a:solidFill>
              </a:rPr>
              <a:t> </a:t>
            </a:r>
            <a:r>
              <a:rPr sz="2000" spc="-5" dirty="0">
                <a:solidFill>
                  <a:srgbClr val="001F5F"/>
                </a:solidFill>
              </a:rPr>
              <a:t>формирования </a:t>
            </a:r>
            <a:r>
              <a:rPr sz="2000" dirty="0">
                <a:solidFill>
                  <a:srgbClr val="001F5F"/>
                </a:solidFill>
              </a:rPr>
              <a:t> </a:t>
            </a:r>
            <a:r>
              <a:rPr sz="2000" spc="-5" dirty="0">
                <a:solidFill>
                  <a:srgbClr val="001F5F"/>
                </a:solidFill>
              </a:rPr>
              <a:t>универсальных учебных </a:t>
            </a:r>
            <a:r>
              <a:rPr sz="2000" spc="-10" dirty="0">
                <a:solidFill>
                  <a:srgbClr val="001F5F"/>
                </a:solidFill>
              </a:rPr>
              <a:t>действий </a:t>
            </a:r>
            <a:r>
              <a:rPr sz="2000" dirty="0">
                <a:solidFill>
                  <a:srgbClr val="001F5F"/>
                </a:solidFill>
              </a:rPr>
              <a:t>у </a:t>
            </a:r>
            <a:r>
              <a:rPr sz="2000" spc="-440" dirty="0">
                <a:solidFill>
                  <a:srgbClr val="001F5F"/>
                </a:solidFill>
              </a:rPr>
              <a:t> </a:t>
            </a:r>
            <a:r>
              <a:rPr sz="2000" spc="-10" dirty="0">
                <a:solidFill>
                  <a:srgbClr val="001F5F"/>
                </a:solidFill>
              </a:rPr>
              <a:t>обучающихся;</a:t>
            </a:r>
            <a:endParaRPr sz="2000"/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</a:rPr>
              <a:t>рабочую</a:t>
            </a:r>
            <a:r>
              <a:rPr sz="2000" spc="-15" dirty="0">
                <a:solidFill>
                  <a:srgbClr val="001F5F"/>
                </a:solidFill>
              </a:rPr>
              <a:t> </a:t>
            </a:r>
            <a:r>
              <a:rPr sz="2000" spc="-10" dirty="0">
                <a:solidFill>
                  <a:srgbClr val="001F5F"/>
                </a:solidFill>
              </a:rPr>
              <a:t>программу</a:t>
            </a:r>
            <a:r>
              <a:rPr sz="2000" spc="10" dirty="0">
                <a:solidFill>
                  <a:srgbClr val="001F5F"/>
                </a:solidFill>
              </a:rPr>
              <a:t> </a:t>
            </a:r>
            <a:r>
              <a:rPr sz="2000" dirty="0">
                <a:solidFill>
                  <a:srgbClr val="001F5F"/>
                </a:solidFill>
              </a:rPr>
              <a:t>воспитания.</a:t>
            </a:r>
            <a:endParaRPr sz="2000"/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72479" y="1183627"/>
            <a:ext cx="2763774" cy="950226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394450" y="1242440"/>
            <a:ext cx="20472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ООО</a:t>
            </a:r>
            <a:r>
              <a:rPr sz="24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п.32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773919" y="1206487"/>
            <a:ext cx="2266315" cy="1334135"/>
            <a:chOff x="9773919" y="1206487"/>
            <a:chExt cx="2266315" cy="133413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09859" y="1452867"/>
              <a:ext cx="564133" cy="108738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73919" y="1206487"/>
              <a:ext cx="2265933" cy="1064526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0250551" y="1246822"/>
            <a:ext cx="1686560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C00000"/>
                </a:solidFill>
                <a:latin typeface="Calibri"/>
                <a:cs typeface="Calibri"/>
              </a:rPr>
              <a:t>том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числе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адаптированной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71219" y="5760720"/>
            <a:ext cx="3998213" cy="1094994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346200" y="5802629"/>
            <a:ext cx="3326765" cy="790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Адаптированные</a:t>
            </a:r>
            <a:r>
              <a:rPr sz="18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ООП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НОО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(Примерные</a:t>
            </a:r>
            <a:r>
              <a:rPr sz="16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C00000"/>
                </a:solidFill>
                <a:latin typeface="Calibri"/>
                <a:cs typeface="Calibri"/>
              </a:rPr>
              <a:t>АООП</a:t>
            </a:r>
            <a:r>
              <a:rPr sz="1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НОО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утверждены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spc="-20" dirty="0">
                <a:solidFill>
                  <a:srgbClr val="C00000"/>
                </a:solidFill>
                <a:latin typeface="Calibri"/>
                <a:cs typeface="Calibri"/>
              </a:rPr>
              <a:t>ФУМО,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 размещены </a:t>
            </a:r>
            <a:r>
              <a:rPr sz="1600" b="1" spc="-25" dirty="0">
                <a:solidFill>
                  <a:srgbClr val="C00000"/>
                </a:solidFill>
                <a:latin typeface="Calibri"/>
                <a:cs typeface="Calibri"/>
              </a:rPr>
              <a:t>fgosreestr.ru)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5260" y="6004561"/>
            <a:ext cx="825766" cy="75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9632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23086" y="159384"/>
            <a:ext cx="942213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СОДЕРЖАТЕЛЬНЫЙ РАЗДЕЛ</a:t>
            </a:r>
            <a:r>
              <a:rPr spc="10" dirty="0"/>
              <a:t> </a:t>
            </a:r>
            <a:r>
              <a:rPr dirty="0"/>
              <a:t>ООП</a:t>
            </a:r>
            <a:r>
              <a:rPr spc="-40" dirty="0"/>
              <a:t> </a:t>
            </a:r>
            <a:r>
              <a:rPr dirty="0"/>
              <a:t>НОО</a:t>
            </a:r>
            <a:r>
              <a:rPr spc="-5" dirty="0"/>
              <a:t> </a:t>
            </a:r>
            <a:r>
              <a:rPr dirty="0"/>
              <a:t>и</a:t>
            </a:r>
            <a:r>
              <a:rPr spc="-5" dirty="0"/>
              <a:t> ООО</a:t>
            </a:r>
            <a:r>
              <a:rPr spc="-25" dirty="0"/>
              <a:t> </a:t>
            </a:r>
            <a:r>
              <a:rPr spc="-5" dirty="0"/>
              <a:t>по</a:t>
            </a:r>
            <a:r>
              <a:rPr spc="-10" dirty="0"/>
              <a:t> </a:t>
            </a:r>
            <a:r>
              <a:rPr dirty="0"/>
              <a:t>ФГОС</a:t>
            </a:r>
            <a:r>
              <a:rPr spc="-5" dirty="0"/>
              <a:t> </a:t>
            </a:r>
            <a:r>
              <a:rPr dirty="0"/>
              <a:t>2021г.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416009"/>
            <a:ext cx="4892805" cy="386435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55282" y="2444496"/>
            <a:ext cx="4433570" cy="3470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4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Проект Примерной</a:t>
            </a:r>
            <a:r>
              <a:rPr sz="20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ООП</a:t>
            </a:r>
            <a:r>
              <a:rPr sz="20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ООО</a:t>
            </a:r>
            <a:r>
              <a:rPr sz="20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(2022г.)</a:t>
            </a:r>
            <a:endParaRPr sz="2000">
              <a:latin typeface="Calibri"/>
              <a:cs typeface="Calibri"/>
            </a:endParaRPr>
          </a:p>
          <a:p>
            <a:pPr marL="12700" marR="556260">
              <a:lnSpc>
                <a:spcPct val="100000"/>
              </a:lnSpc>
            </a:pP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Содержательный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раздел</a:t>
            </a:r>
            <a:r>
              <a:rPr sz="20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включает </a:t>
            </a:r>
            <a:r>
              <a:rPr sz="2000" b="1" spc="-43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т.ч.</a:t>
            </a:r>
            <a:endParaRPr sz="2000">
              <a:latin typeface="Calibri"/>
              <a:cs typeface="Calibri"/>
            </a:endParaRPr>
          </a:p>
          <a:p>
            <a:pPr marL="12700" marR="1125220">
              <a:lnSpc>
                <a:spcPct val="100000"/>
              </a:lnSpc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рабочие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программы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учебных </a:t>
            </a:r>
            <a:r>
              <a:rPr sz="2000" b="1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предметов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500" b="1" i="1" spc="-5" dirty="0">
                <a:solidFill>
                  <a:srgbClr val="767070"/>
                </a:solidFill>
                <a:latin typeface="Calibri"/>
                <a:cs typeface="Calibri"/>
              </a:rPr>
              <a:t>по</a:t>
            </a:r>
            <a:r>
              <a:rPr sz="1500" b="1" i="1" spc="-20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500" b="1" i="1" spc="-15" dirty="0">
                <a:solidFill>
                  <a:srgbClr val="767070"/>
                </a:solidFill>
                <a:latin typeface="Calibri"/>
                <a:cs typeface="Calibri"/>
              </a:rPr>
              <a:t>ФГОС:</a:t>
            </a:r>
            <a:r>
              <a:rPr sz="1500" b="1" i="1" spc="1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767070"/>
                </a:solidFill>
                <a:latin typeface="Calibri"/>
                <a:cs typeface="Calibri"/>
              </a:rPr>
              <a:t>учебных</a:t>
            </a:r>
            <a:r>
              <a:rPr sz="1500" b="1" i="1" spc="-3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500" b="1" i="1" dirty="0">
                <a:solidFill>
                  <a:srgbClr val="767070"/>
                </a:solidFill>
                <a:latin typeface="Calibri"/>
                <a:cs typeface="Calibri"/>
              </a:rPr>
              <a:t>курсов</a:t>
            </a:r>
            <a:r>
              <a:rPr sz="1500" b="1" i="1" spc="-50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767070"/>
                </a:solidFill>
                <a:latin typeface="Calibri"/>
                <a:cs typeface="Calibri"/>
              </a:rPr>
              <a:t>(в том</a:t>
            </a:r>
            <a:r>
              <a:rPr sz="1500" b="1" i="1" spc="-1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500" b="1" i="1" dirty="0">
                <a:solidFill>
                  <a:srgbClr val="767070"/>
                </a:solidFill>
                <a:latin typeface="Calibri"/>
                <a:cs typeface="Calibri"/>
              </a:rPr>
              <a:t>числе</a:t>
            </a:r>
            <a:r>
              <a:rPr sz="1500" b="1" i="1" spc="-2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500" b="1" i="1" dirty="0">
                <a:solidFill>
                  <a:srgbClr val="767070"/>
                </a:solidFill>
                <a:latin typeface="Calibri"/>
                <a:cs typeface="Calibri"/>
              </a:rPr>
              <a:t>внеурочной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00" b="1" i="1" spc="-5" dirty="0">
                <a:solidFill>
                  <a:srgbClr val="767070"/>
                </a:solidFill>
                <a:latin typeface="Calibri"/>
                <a:cs typeface="Calibri"/>
              </a:rPr>
              <a:t>деятельности),</a:t>
            </a:r>
            <a:r>
              <a:rPr sz="1500" b="1" i="1" spc="-4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767070"/>
                </a:solidFill>
                <a:latin typeface="Calibri"/>
                <a:cs typeface="Calibri"/>
              </a:rPr>
              <a:t>учебных</a:t>
            </a:r>
            <a:r>
              <a:rPr sz="1500" b="1" i="1" spc="-40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500" b="1" i="1" spc="-10" dirty="0">
                <a:solidFill>
                  <a:srgbClr val="767070"/>
                </a:solidFill>
                <a:latin typeface="Calibri"/>
                <a:cs typeface="Calibri"/>
              </a:rPr>
              <a:t>модулей;</a:t>
            </a:r>
            <a:endParaRPr sz="1500">
              <a:latin typeface="Calibri"/>
              <a:cs typeface="Calibri"/>
            </a:endParaRPr>
          </a:p>
          <a:p>
            <a:pPr marL="12700" marR="478790">
              <a:lnSpc>
                <a:spcPct val="100000"/>
              </a:lnSpc>
              <a:spcBef>
                <a:spcPts val="5"/>
              </a:spcBef>
            </a:pPr>
            <a:r>
              <a:rPr sz="1500" b="1" i="1" spc="-5" dirty="0">
                <a:solidFill>
                  <a:srgbClr val="001F5F"/>
                </a:solidFill>
                <a:latin typeface="Calibri"/>
                <a:cs typeface="Calibri"/>
              </a:rPr>
              <a:t>по факту </a:t>
            </a:r>
            <a:r>
              <a:rPr sz="1500" b="1" i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500" b="1" i="1" spc="-5" dirty="0">
                <a:solidFill>
                  <a:srgbClr val="001F5F"/>
                </a:solidFill>
                <a:latin typeface="Calibri"/>
                <a:cs typeface="Calibri"/>
              </a:rPr>
              <a:t>ПООП </a:t>
            </a:r>
            <a:r>
              <a:rPr sz="1500" b="1" i="1" dirty="0">
                <a:solidFill>
                  <a:srgbClr val="001F5F"/>
                </a:solidFill>
                <a:latin typeface="Calibri"/>
                <a:cs typeface="Calibri"/>
              </a:rPr>
              <a:t>– </a:t>
            </a:r>
            <a:r>
              <a:rPr sz="1500" b="1" i="1" spc="-5" dirty="0">
                <a:solidFill>
                  <a:srgbClr val="001F5F"/>
                </a:solidFill>
                <a:latin typeface="Calibri"/>
                <a:cs typeface="Calibri"/>
              </a:rPr>
              <a:t>обязательных предметов </a:t>
            </a:r>
            <a:r>
              <a:rPr sz="1500" b="1" i="1" spc="-3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001F5F"/>
                </a:solidFill>
                <a:latin typeface="Calibri"/>
                <a:cs typeface="Calibri"/>
              </a:rPr>
              <a:t>исключая</a:t>
            </a:r>
            <a:r>
              <a:rPr sz="1500" b="1" i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500" b="1" i="1" spc="-10" dirty="0">
                <a:solidFill>
                  <a:srgbClr val="001F5F"/>
                </a:solidFill>
                <a:latin typeface="Calibri"/>
                <a:cs typeface="Calibri"/>
              </a:rPr>
              <a:t>ОДНКНР</a:t>
            </a:r>
            <a:endParaRPr sz="15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содержание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учебного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предмета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планируемые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результаты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освоения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учебного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предмета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…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уровне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ООО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62774"/>
            <a:ext cx="3386589" cy="94049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14325" y="782891"/>
            <a:ext cx="27565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ООО-2010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п.14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554467"/>
            <a:ext cx="3391154" cy="100864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14325" y="1611248"/>
            <a:ext cx="27559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4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ООО-2021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п.32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60241" y="2416030"/>
            <a:ext cx="4790866" cy="4439683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661659" y="2444496"/>
            <a:ext cx="402907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Примерные рабочие</a:t>
            </a:r>
            <a:r>
              <a:rPr sz="20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программы</a:t>
            </a:r>
            <a:r>
              <a:rPr sz="2000" b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по </a:t>
            </a:r>
            <a:r>
              <a:rPr sz="2000" b="1" spc="-4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учебным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 предметам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20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принятые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ФУМО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28.09.2021г.,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spc="-20" dirty="0">
                <a:solidFill>
                  <a:srgbClr val="0462C1"/>
                </a:solidFill>
                <a:latin typeface="Calibri"/>
                <a:cs typeface="Calibri"/>
                <a:hlinkClick r:id="rId6"/>
              </a:rPr>
              <a:t>http://www.fgosreestr.ru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61659" y="4212272"/>
            <a:ext cx="29438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b="1" spc="-10" dirty="0">
                <a:solidFill>
                  <a:srgbClr val="767070"/>
                </a:solidFill>
                <a:latin typeface="Calibri"/>
                <a:cs typeface="Calibri"/>
              </a:rPr>
              <a:t>пояснительная</a:t>
            </a:r>
            <a:r>
              <a:rPr sz="2000" b="1" spc="-2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767070"/>
                </a:solidFill>
                <a:latin typeface="Calibri"/>
                <a:cs typeface="Calibri"/>
              </a:rPr>
              <a:t>записка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61659" y="4913693"/>
            <a:ext cx="4300855" cy="173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содержание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учебного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предмета</a:t>
            </a:r>
            <a:endParaRPr sz="20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планируемые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результаты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освоения </a:t>
            </a:r>
            <a:r>
              <a:rPr sz="2000" b="1" spc="-43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учебного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предмета</a:t>
            </a:r>
            <a:r>
              <a:rPr sz="20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…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уровне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ООО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440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b="1" spc="-15" dirty="0">
                <a:solidFill>
                  <a:srgbClr val="767070"/>
                </a:solidFill>
                <a:latin typeface="Calibri"/>
                <a:cs typeface="Calibri"/>
              </a:rPr>
              <a:t>тематическое</a:t>
            </a:r>
            <a:r>
              <a:rPr sz="2000" b="1" spc="1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767070"/>
                </a:solidFill>
                <a:latin typeface="Calibri"/>
                <a:cs typeface="Calibri"/>
              </a:rPr>
              <a:t>планирование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85160" y="749287"/>
            <a:ext cx="8712454" cy="1064526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3661664" y="788415"/>
            <a:ext cx="71342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Содержательный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раздел</a:t>
            </a:r>
            <a:r>
              <a:rPr sz="18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i="1" spc="-15" dirty="0">
                <a:solidFill>
                  <a:srgbClr val="001F5F"/>
                </a:solidFill>
                <a:latin typeface="Calibri"/>
                <a:cs typeface="Calibri"/>
              </a:rPr>
              <a:t>должен</a:t>
            </a:r>
            <a:r>
              <a:rPr sz="1800" b="1" i="1" spc="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001F5F"/>
                </a:solidFill>
                <a:latin typeface="Calibri"/>
                <a:cs typeface="Calibri"/>
              </a:rPr>
              <a:t>определять</a:t>
            </a:r>
            <a:r>
              <a:rPr sz="1800" b="1" i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i="1" spc="-5" dirty="0">
                <a:solidFill>
                  <a:srgbClr val="001F5F"/>
                </a:solidFill>
                <a:latin typeface="Calibri"/>
                <a:cs typeface="Calibri"/>
              </a:rPr>
              <a:t>общее</a:t>
            </a:r>
            <a:r>
              <a:rPr sz="1800" b="1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001F5F"/>
                </a:solidFill>
                <a:latin typeface="Calibri"/>
                <a:cs typeface="Calibri"/>
              </a:rPr>
              <a:t>содержание</a:t>
            </a:r>
            <a:r>
              <a:rPr sz="1800" b="1" i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i="1" spc="-5" dirty="0">
                <a:solidFill>
                  <a:srgbClr val="001F5F"/>
                </a:solidFill>
                <a:latin typeface="Calibri"/>
                <a:cs typeface="Calibri"/>
              </a:rPr>
              <a:t>ООО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включать</a:t>
            </a:r>
            <a:r>
              <a:rPr sz="18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образовательные</a:t>
            </a:r>
            <a:r>
              <a:rPr sz="18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программы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185160" y="1577339"/>
            <a:ext cx="8712454" cy="1064514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3661664" y="1616328"/>
            <a:ext cx="80168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Содержательный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раздел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включает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 программы: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развития</a:t>
            </a:r>
            <a:r>
              <a:rPr sz="18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УУД,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воспитания,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коррекционной</a:t>
            </a:r>
            <a:r>
              <a:rPr sz="18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работы,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i="1" spc="-5" dirty="0">
                <a:solidFill>
                  <a:srgbClr val="001F5F"/>
                </a:solidFill>
                <a:latin typeface="Calibri"/>
                <a:cs typeface="Calibri"/>
              </a:rPr>
              <a:t>учебных</a:t>
            </a:r>
            <a:r>
              <a:rPr sz="1800" b="1" i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i="1" spc="-5" dirty="0">
                <a:solidFill>
                  <a:srgbClr val="001F5F"/>
                </a:solidFill>
                <a:latin typeface="Calibri"/>
                <a:cs typeface="Calibri"/>
              </a:rPr>
              <a:t>предметов,</a:t>
            </a:r>
            <a:r>
              <a:rPr sz="1800" b="1" i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i="1" spc="-5" dirty="0">
                <a:solidFill>
                  <a:srgbClr val="001F5F"/>
                </a:solidFill>
                <a:latin typeface="Calibri"/>
                <a:cs typeface="Calibri"/>
              </a:rPr>
              <a:t>курсов,</a:t>
            </a:r>
            <a:r>
              <a:rPr sz="1800" b="1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800" b="1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i="1" spc="-5" dirty="0">
                <a:solidFill>
                  <a:srgbClr val="001F5F"/>
                </a:solidFill>
                <a:latin typeface="Calibri"/>
                <a:cs typeface="Calibri"/>
              </a:rPr>
              <a:t>т.ч.</a:t>
            </a:r>
            <a:r>
              <a:rPr sz="1800" b="1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i="1" spc="-5" dirty="0">
                <a:solidFill>
                  <a:srgbClr val="001F5F"/>
                </a:solidFill>
                <a:latin typeface="Calibri"/>
                <a:cs typeface="Calibri"/>
              </a:rPr>
              <a:t>интегрированных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602479" y="4894579"/>
            <a:ext cx="7384415" cy="1961514"/>
            <a:chOff x="4602479" y="4894579"/>
            <a:chExt cx="7384415" cy="1961514"/>
          </a:xfrm>
        </p:grpSpPr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02479" y="5166359"/>
              <a:ext cx="838466" cy="85370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115550" y="4913629"/>
              <a:ext cx="256540" cy="1821180"/>
            </a:xfrm>
            <a:custGeom>
              <a:avLst/>
              <a:gdLst/>
              <a:ahLst/>
              <a:cxnLst/>
              <a:rect l="l" t="t" r="r" b="b"/>
              <a:pathLst>
                <a:path w="256540" h="1821179">
                  <a:moveTo>
                    <a:pt x="0" y="0"/>
                  </a:moveTo>
                  <a:lnTo>
                    <a:pt x="49938" y="1672"/>
                  </a:lnTo>
                  <a:lnTo>
                    <a:pt x="90709" y="6238"/>
                  </a:lnTo>
                  <a:lnTo>
                    <a:pt x="118193" y="13019"/>
                  </a:lnTo>
                  <a:lnTo>
                    <a:pt x="128270" y="21336"/>
                  </a:lnTo>
                  <a:lnTo>
                    <a:pt x="128270" y="889215"/>
                  </a:lnTo>
                  <a:lnTo>
                    <a:pt x="138346" y="897533"/>
                  </a:lnTo>
                  <a:lnTo>
                    <a:pt x="165830" y="904327"/>
                  </a:lnTo>
                  <a:lnTo>
                    <a:pt x="206601" y="908909"/>
                  </a:lnTo>
                  <a:lnTo>
                    <a:pt x="256540" y="910590"/>
                  </a:lnTo>
                  <a:lnTo>
                    <a:pt x="206601" y="912270"/>
                  </a:lnTo>
                  <a:lnTo>
                    <a:pt x="165830" y="916852"/>
                  </a:lnTo>
                  <a:lnTo>
                    <a:pt x="138346" y="923646"/>
                  </a:lnTo>
                  <a:lnTo>
                    <a:pt x="128270" y="931964"/>
                  </a:lnTo>
                  <a:lnTo>
                    <a:pt x="128270" y="1799805"/>
                  </a:lnTo>
                  <a:lnTo>
                    <a:pt x="118193" y="1808123"/>
                  </a:lnTo>
                  <a:lnTo>
                    <a:pt x="90709" y="1814917"/>
                  </a:lnTo>
                  <a:lnTo>
                    <a:pt x="49938" y="1819499"/>
                  </a:lnTo>
                  <a:lnTo>
                    <a:pt x="0" y="1821180"/>
                  </a:lnTo>
                </a:path>
              </a:pathLst>
            </a:custGeom>
            <a:ln w="381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213339" y="4904743"/>
              <a:ext cx="1773174" cy="1950974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0674984" y="4940554"/>
            <a:ext cx="1165225" cy="173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b="1" spc="5" dirty="0">
                <a:solidFill>
                  <a:srgbClr val="001F5F"/>
                </a:solidFill>
                <a:latin typeface="Calibri"/>
                <a:cs typeface="Calibri"/>
              </a:rPr>
              <a:t>б</a:t>
            </a: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яз</a:t>
            </a:r>
            <a:r>
              <a:rPr sz="1600" b="1" spc="5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600" b="1" spc="-2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b="1" spc="-30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600" b="1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1600" b="1" spc="5" dirty="0">
                <a:solidFill>
                  <a:srgbClr val="001F5F"/>
                </a:solidFill>
                <a:latin typeface="Calibri"/>
                <a:cs typeface="Calibri"/>
              </a:rPr>
              <a:t>ьн</a:t>
            </a:r>
            <a:r>
              <a:rPr sz="1600" b="1" dirty="0">
                <a:solidFill>
                  <a:srgbClr val="001F5F"/>
                </a:solidFill>
                <a:latin typeface="Calibri"/>
                <a:cs typeface="Calibri"/>
              </a:rPr>
              <a:t>о  для рабочих </a:t>
            </a:r>
            <a:r>
              <a:rPr sz="1600" b="1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программ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001F5F"/>
                </a:solidFill>
                <a:latin typeface="Calibri"/>
                <a:cs typeface="Calibri"/>
              </a:rPr>
              <a:t>учебных</a:t>
            </a:r>
            <a:endParaRPr sz="1600">
              <a:latin typeface="Calibri"/>
              <a:cs typeface="Calibri"/>
            </a:endParaRPr>
          </a:p>
          <a:p>
            <a:pPr marL="12700" marR="121920">
              <a:lnSpc>
                <a:spcPct val="100000"/>
              </a:lnSpc>
            </a:pPr>
            <a:r>
              <a:rPr sz="1600" b="1" dirty="0">
                <a:solidFill>
                  <a:srgbClr val="001F5F"/>
                </a:solidFill>
                <a:latin typeface="Calibri"/>
                <a:cs typeface="Calibri"/>
              </a:rPr>
              <a:t>пр</a:t>
            </a:r>
            <a:r>
              <a:rPr sz="1600" b="1" spc="-25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600" b="1" spc="5" dirty="0">
                <a:solidFill>
                  <a:srgbClr val="001F5F"/>
                </a:solidFill>
                <a:latin typeface="Calibri"/>
                <a:cs typeface="Calibri"/>
              </a:rPr>
              <a:t>д</a:t>
            </a: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600" b="1" spc="-10" dirty="0">
                <a:solidFill>
                  <a:srgbClr val="001F5F"/>
                </a:solidFill>
                <a:latin typeface="Calibri"/>
                <a:cs typeface="Calibri"/>
              </a:rPr>
              <a:t>е</a:t>
            </a:r>
            <a:r>
              <a:rPr sz="1600" b="1" spc="-25" dirty="0">
                <a:solidFill>
                  <a:srgbClr val="001F5F"/>
                </a:solidFill>
                <a:latin typeface="Calibri"/>
                <a:cs typeface="Calibri"/>
              </a:rPr>
              <a:t>т</a:t>
            </a:r>
            <a:r>
              <a:rPr sz="1600" b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600" b="1" spc="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600" b="1" dirty="0">
                <a:solidFill>
                  <a:srgbClr val="001F5F"/>
                </a:solidFill>
                <a:latin typeface="Calibri"/>
                <a:cs typeface="Calibri"/>
              </a:rPr>
              <a:t>,  курсов, </a:t>
            </a:r>
            <a:r>
              <a:rPr sz="16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001F5F"/>
                </a:solidFill>
                <a:latin typeface="Calibri"/>
                <a:cs typeface="Calibri"/>
              </a:rPr>
              <a:t>модулей</a:t>
            </a:r>
            <a:endParaRPr sz="1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19733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600" y="101600"/>
            <a:ext cx="8400415" cy="6559550"/>
            <a:chOff x="101600" y="101600"/>
            <a:chExt cx="8400415" cy="65595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600" y="101600"/>
              <a:ext cx="683260" cy="6807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31026" y="1324301"/>
              <a:ext cx="6970626" cy="533652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24000" y="53340"/>
            <a:ext cx="1014349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III.</a:t>
            </a:r>
            <a:r>
              <a:rPr spc="30" dirty="0"/>
              <a:t> </a:t>
            </a:r>
            <a:r>
              <a:rPr spc="-5" dirty="0"/>
              <a:t>ОРГАНИЗАЦИОННЫЙ</a:t>
            </a:r>
            <a:r>
              <a:rPr spc="-20" dirty="0"/>
              <a:t> </a:t>
            </a:r>
            <a:r>
              <a:rPr spc="-5" dirty="0"/>
              <a:t>РАЗДЕЛ</a:t>
            </a:r>
            <a:r>
              <a:rPr dirty="0"/>
              <a:t> ООП</a:t>
            </a:r>
            <a:r>
              <a:rPr spc="-20" dirty="0"/>
              <a:t> </a:t>
            </a:r>
            <a:r>
              <a:rPr dirty="0"/>
              <a:t>НОО и </a:t>
            </a:r>
            <a:r>
              <a:rPr spc="-5" dirty="0"/>
              <a:t>ООО</a:t>
            </a:r>
            <a:r>
              <a:rPr spc="-25" dirty="0"/>
              <a:t> </a:t>
            </a:r>
            <a:r>
              <a:rPr spc="-5" dirty="0"/>
              <a:t>по </a:t>
            </a:r>
            <a:r>
              <a:rPr dirty="0"/>
              <a:t>ФГОС</a:t>
            </a:r>
            <a:r>
              <a:rPr spc="-5" dirty="0"/>
              <a:t> </a:t>
            </a:r>
            <a:r>
              <a:rPr dirty="0"/>
              <a:t>2021г.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943480" y="1345184"/>
            <a:ext cx="6181725" cy="36944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Организационный</a:t>
            </a:r>
            <a:r>
              <a:rPr sz="24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раздел</a:t>
            </a:r>
            <a:r>
              <a:rPr sz="24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ООП</a:t>
            </a:r>
            <a:endParaRPr sz="24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tabLst>
                <a:tab pos="2420620" algn="l"/>
              </a:tabLst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НОО/ООО	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должен</a:t>
            </a:r>
            <a:r>
              <a:rPr sz="2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включать: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учебный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 план;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план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внеурочной</a:t>
            </a:r>
            <a:r>
              <a:rPr sz="24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деятельности;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календарный</a:t>
            </a:r>
            <a:r>
              <a:rPr sz="2400" b="1" spc="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учебный</a:t>
            </a:r>
            <a:r>
              <a:rPr sz="24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график;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календарный</a:t>
            </a:r>
            <a:r>
              <a:rPr sz="2400" b="1" spc="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план</a:t>
            </a:r>
            <a:r>
              <a:rPr sz="24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воспитательной</a:t>
            </a:r>
            <a:r>
              <a:rPr sz="24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работы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endParaRPr sz="1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80"/>
              </a:spcBef>
            </a:pP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содержащий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перечень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событий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 и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мероприятий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воспитательной</a:t>
            </a:r>
            <a:endParaRPr sz="1400">
              <a:latin typeface="Calibri"/>
              <a:cs typeface="Calibri"/>
            </a:endParaRPr>
          </a:p>
          <a:p>
            <a:pPr marL="355600" marR="45720">
              <a:lnSpc>
                <a:spcPct val="100000"/>
              </a:lnSpc>
            </a:pP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направленности,</a:t>
            </a:r>
            <a:r>
              <a:rPr sz="1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которые</a:t>
            </a:r>
            <a:r>
              <a:rPr sz="1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организуются</a:t>
            </a:r>
            <a:r>
              <a:rPr sz="14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проводятся</a:t>
            </a:r>
            <a:r>
              <a:rPr sz="1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Организацией</a:t>
            </a:r>
            <a:r>
              <a:rPr sz="1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или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400" b="1" spc="-3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которых Организация принимает участие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учебном 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году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или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периоде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обучения;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43480" y="5156453"/>
            <a:ext cx="55714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характеристику</a:t>
            </a:r>
            <a:r>
              <a:rPr sz="24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условий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реализации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программы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НОО/ООО</a:t>
            </a:r>
            <a:r>
              <a:rPr sz="24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 соответствии</a:t>
            </a:r>
            <a:r>
              <a:rPr sz="24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с </a:t>
            </a:r>
            <a:r>
              <a:rPr sz="2400" b="1" spc="-5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требованиями</a:t>
            </a:r>
            <a:r>
              <a:rPr sz="24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ФГОС.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807707"/>
            <a:ext cx="2682494" cy="95276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21334" y="866775"/>
            <a:ext cx="2032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НОО</a:t>
            </a:r>
            <a:r>
              <a:rPr sz="2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п.32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034497" y="828839"/>
            <a:ext cx="2549421" cy="75927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9444101" y="849884"/>
            <a:ext cx="20459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ООО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п.33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779259" y="1391907"/>
            <a:ext cx="5306695" cy="843915"/>
            <a:chOff x="6779259" y="1391907"/>
            <a:chExt cx="5306695" cy="84391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79259" y="1503654"/>
              <a:ext cx="2255774" cy="56161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92439" y="1391907"/>
              <a:ext cx="3993134" cy="843546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583930" y="1437640"/>
            <a:ext cx="32207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20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том</a:t>
            </a:r>
            <a:r>
              <a:rPr sz="20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числе</a:t>
            </a:r>
            <a:r>
              <a:rPr sz="20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адаптированной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057140" y="5336540"/>
            <a:ext cx="7026275" cy="843915"/>
            <a:chOff x="5057140" y="5336540"/>
            <a:chExt cx="7026275" cy="843915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57140" y="5430520"/>
              <a:ext cx="4719573" cy="57430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89900" y="5336540"/>
              <a:ext cx="3993134" cy="843546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8581008" y="5384165"/>
            <a:ext cx="32207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20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том</a:t>
            </a:r>
            <a:r>
              <a:rPr sz="20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числе</a:t>
            </a:r>
            <a:r>
              <a:rPr sz="20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адаптированной</a:t>
            </a:r>
            <a:endParaRPr sz="2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29604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99691" y="102234"/>
            <a:ext cx="81997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Основные образовательные</a:t>
            </a:r>
            <a:r>
              <a:rPr spc="10" dirty="0"/>
              <a:t> </a:t>
            </a:r>
            <a:r>
              <a:rPr spc="-5" dirty="0"/>
              <a:t>программы </a:t>
            </a:r>
            <a:r>
              <a:rPr spc="-10" dirty="0"/>
              <a:t>НОО</a:t>
            </a:r>
            <a:r>
              <a:rPr spc="-30" dirty="0"/>
              <a:t> </a:t>
            </a:r>
            <a:r>
              <a:rPr dirty="0"/>
              <a:t>и ООО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0537" y="1733296"/>
            <a:ext cx="520001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solidFill>
                  <a:srgbClr val="1F3863"/>
                </a:solidFill>
                <a:latin typeface="Arial"/>
                <a:cs typeface="Arial"/>
              </a:rPr>
              <a:t>Статья 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12 п. 7.2. 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При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разработке 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ООП организация, </a:t>
            </a:r>
            <a:r>
              <a:rPr sz="1600" b="1" spc="-4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осуществляющая образовательную деятельность, </a:t>
            </a:r>
            <a:r>
              <a:rPr sz="1600" b="1" spc="-4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вправе</a:t>
            </a:r>
            <a:r>
              <a:rPr sz="1600" b="1" spc="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1F3863"/>
                </a:solidFill>
                <a:latin typeface="Arial"/>
                <a:cs typeface="Arial"/>
              </a:rPr>
              <a:t>предусмотреть</a:t>
            </a:r>
            <a:r>
              <a:rPr sz="1600" b="1" spc="8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применение</a:t>
            </a:r>
            <a:r>
              <a:rPr sz="1600" b="1" spc="4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при</a:t>
            </a:r>
            <a:endParaRPr sz="16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реализации</a:t>
            </a:r>
            <a:r>
              <a:rPr sz="1600" b="1" spc="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1F3863"/>
                </a:solidFill>
                <a:latin typeface="Arial"/>
                <a:cs typeface="Arial"/>
              </a:rPr>
              <a:t>соответствующей</a:t>
            </a:r>
            <a:r>
              <a:rPr sz="1600" b="1" spc="8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образовательной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программы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pc="-10" dirty="0">
                <a:solidFill>
                  <a:srgbClr val="1F3863"/>
                </a:solidFill>
              </a:rPr>
              <a:t>примерного</a:t>
            </a:r>
            <a:r>
              <a:rPr spc="15" dirty="0">
                <a:solidFill>
                  <a:srgbClr val="1F3863"/>
                </a:solidFill>
              </a:rPr>
              <a:t> </a:t>
            </a:r>
            <a:r>
              <a:rPr spc="-20" dirty="0"/>
              <a:t>учебного</a:t>
            </a:r>
            <a:r>
              <a:rPr spc="50" dirty="0"/>
              <a:t> </a:t>
            </a:r>
            <a:r>
              <a:rPr spc="-10" dirty="0"/>
              <a:t>плана</a:t>
            </a:r>
          </a:p>
          <a:p>
            <a:pPr marL="299720" indent="-287020">
              <a:lnSpc>
                <a:spcPts val="192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pc="-10" dirty="0">
                <a:solidFill>
                  <a:srgbClr val="1F3863"/>
                </a:solidFill>
              </a:rPr>
              <a:t>примерного</a:t>
            </a:r>
            <a:r>
              <a:rPr spc="20" dirty="0">
                <a:solidFill>
                  <a:srgbClr val="1F3863"/>
                </a:solidFill>
              </a:rPr>
              <a:t> </a:t>
            </a:r>
            <a:r>
              <a:rPr spc="-10" dirty="0"/>
              <a:t>календарного</a:t>
            </a:r>
            <a:r>
              <a:rPr spc="5" dirty="0"/>
              <a:t> </a:t>
            </a:r>
            <a:r>
              <a:rPr spc="-20" dirty="0"/>
              <a:t>учебного</a:t>
            </a:r>
            <a:r>
              <a:rPr spc="75" dirty="0"/>
              <a:t> </a:t>
            </a:r>
            <a:r>
              <a:rPr spc="-10" dirty="0"/>
              <a:t>графика</a:t>
            </a:r>
            <a:r>
              <a:rPr spc="-10" dirty="0">
                <a:solidFill>
                  <a:srgbClr val="1F3863"/>
                </a:solidFill>
              </a:rPr>
              <a:t>,</a:t>
            </a: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pc="-5" dirty="0">
                <a:solidFill>
                  <a:srgbClr val="1F3863"/>
                </a:solidFill>
              </a:rPr>
              <a:t>примерных</a:t>
            </a:r>
            <a:r>
              <a:rPr spc="10" dirty="0">
                <a:solidFill>
                  <a:srgbClr val="1F3863"/>
                </a:solidFill>
              </a:rPr>
              <a:t> </a:t>
            </a:r>
            <a:r>
              <a:rPr spc="-10" dirty="0"/>
              <a:t>рабочих</a:t>
            </a:r>
            <a:r>
              <a:rPr spc="5" dirty="0"/>
              <a:t> </a:t>
            </a:r>
            <a:r>
              <a:rPr spc="-5" dirty="0"/>
              <a:t>программ </a:t>
            </a:r>
            <a:r>
              <a:rPr spc="-20" dirty="0">
                <a:solidFill>
                  <a:srgbClr val="1F3863"/>
                </a:solidFill>
              </a:rPr>
              <a:t>учебных</a:t>
            </a:r>
          </a:p>
          <a:p>
            <a:pPr marL="299720">
              <a:lnSpc>
                <a:spcPct val="100000"/>
              </a:lnSpc>
            </a:pPr>
            <a:r>
              <a:rPr spc="-15" dirty="0">
                <a:solidFill>
                  <a:srgbClr val="1F3863"/>
                </a:solidFill>
              </a:rPr>
              <a:t>предметов,</a:t>
            </a:r>
            <a:r>
              <a:rPr spc="55" dirty="0">
                <a:solidFill>
                  <a:srgbClr val="1F3863"/>
                </a:solidFill>
              </a:rPr>
              <a:t> </a:t>
            </a:r>
            <a:r>
              <a:rPr spc="-15" dirty="0">
                <a:solidFill>
                  <a:srgbClr val="1F3863"/>
                </a:solidFill>
              </a:rPr>
              <a:t>курсов,</a:t>
            </a:r>
            <a:r>
              <a:rPr spc="60" dirty="0">
                <a:solidFill>
                  <a:srgbClr val="1F3863"/>
                </a:solidFill>
              </a:rPr>
              <a:t> </a:t>
            </a:r>
            <a:r>
              <a:rPr spc="-5" dirty="0">
                <a:solidFill>
                  <a:srgbClr val="1F3863"/>
                </a:solidFill>
              </a:rPr>
              <a:t>дисциплин</a:t>
            </a:r>
            <a:r>
              <a:rPr dirty="0">
                <a:solidFill>
                  <a:srgbClr val="1F3863"/>
                </a:solidFill>
              </a:rPr>
              <a:t> </a:t>
            </a:r>
            <a:r>
              <a:rPr spc="-15" dirty="0">
                <a:solidFill>
                  <a:srgbClr val="1F3863"/>
                </a:solidFill>
              </a:rPr>
              <a:t>(модулей),</a:t>
            </a:r>
          </a:p>
          <a:p>
            <a:pPr marL="299720" marR="5080">
              <a:lnSpc>
                <a:spcPct val="100000"/>
              </a:lnSpc>
            </a:pPr>
            <a:r>
              <a:rPr spc="-15" dirty="0">
                <a:solidFill>
                  <a:srgbClr val="1F3863"/>
                </a:solidFill>
              </a:rPr>
              <a:t>включенных</a:t>
            </a:r>
            <a:r>
              <a:rPr spc="15" dirty="0">
                <a:solidFill>
                  <a:srgbClr val="1F3863"/>
                </a:solidFill>
              </a:rPr>
              <a:t> </a:t>
            </a:r>
            <a:r>
              <a:rPr dirty="0">
                <a:solidFill>
                  <a:srgbClr val="1F3863"/>
                </a:solidFill>
              </a:rPr>
              <a:t>в</a:t>
            </a:r>
            <a:r>
              <a:rPr spc="5" dirty="0">
                <a:solidFill>
                  <a:srgbClr val="1F3863"/>
                </a:solidFill>
              </a:rPr>
              <a:t> </a:t>
            </a:r>
            <a:r>
              <a:rPr spc="-20" dirty="0">
                <a:solidFill>
                  <a:srgbClr val="1F3863"/>
                </a:solidFill>
              </a:rPr>
              <a:t>соответствующую</a:t>
            </a:r>
            <a:r>
              <a:rPr spc="85" dirty="0">
                <a:solidFill>
                  <a:srgbClr val="1F3863"/>
                </a:solidFill>
              </a:rPr>
              <a:t> </a:t>
            </a:r>
            <a:r>
              <a:rPr spc="-10" dirty="0">
                <a:solidFill>
                  <a:srgbClr val="1F3863"/>
                </a:solidFill>
              </a:rPr>
              <a:t>примерную </a:t>
            </a:r>
            <a:r>
              <a:rPr spc="-430" dirty="0">
                <a:solidFill>
                  <a:srgbClr val="1F3863"/>
                </a:solidFill>
              </a:rPr>
              <a:t> </a:t>
            </a:r>
            <a:r>
              <a:rPr spc="-15" dirty="0">
                <a:solidFill>
                  <a:srgbClr val="1F3863"/>
                </a:solidFill>
              </a:rPr>
              <a:t>основную</a:t>
            </a:r>
            <a:r>
              <a:rPr spc="15" dirty="0">
                <a:solidFill>
                  <a:srgbClr val="1F3863"/>
                </a:solidFill>
              </a:rPr>
              <a:t> </a:t>
            </a:r>
            <a:r>
              <a:rPr spc="-10" dirty="0">
                <a:solidFill>
                  <a:srgbClr val="1F3863"/>
                </a:solidFill>
              </a:rPr>
              <a:t>общеобразовательную</a:t>
            </a:r>
            <a:r>
              <a:rPr spc="50" dirty="0">
                <a:solidFill>
                  <a:srgbClr val="1F3863"/>
                </a:solidFill>
              </a:rPr>
              <a:t> </a:t>
            </a:r>
            <a:r>
              <a:rPr spc="-25" dirty="0">
                <a:solidFill>
                  <a:srgbClr val="1F3863"/>
                </a:solidFill>
              </a:rPr>
              <a:t>программу.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90537" y="4416425"/>
            <a:ext cx="42951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В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rgbClr val="1F3863"/>
                </a:solidFill>
                <a:latin typeface="Arial"/>
                <a:cs typeface="Arial"/>
              </a:rPr>
              <a:t>этом</a:t>
            </a:r>
            <a:r>
              <a:rPr sz="1600" b="1" spc="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1F3863"/>
                </a:solidFill>
                <a:latin typeface="Arial"/>
                <a:cs typeface="Arial"/>
              </a:rPr>
              <a:t>случае</a:t>
            </a:r>
            <a:r>
              <a:rPr sz="1600" b="1" spc="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такая</a:t>
            </a:r>
            <a:r>
              <a:rPr sz="1600" b="1" spc="7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учебно-методическая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документация</a:t>
            </a:r>
            <a:r>
              <a:rPr sz="1600" b="1" spc="9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не</a:t>
            </a:r>
            <a:r>
              <a:rPr sz="16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разрабатывается.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46215" y="1733296"/>
            <a:ext cx="506666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solidFill>
                  <a:srgbClr val="1F3863"/>
                </a:solidFill>
                <a:latin typeface="Arial"/>
                <a:cs typeface="Arial"/>
              </a:rPr>
              <a:t>Статья</a:t>
            </a:r>
            <a:r>
              <a:rPr sz="1600" b="1" spc="9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12.1.</a:t>
            </a:r>
            <a:r>
              <a:rPr sz="1600" b="1" spc="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п.</a:t>
            </a:r>
            <a:r>
              <a:rPr sz="16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4.</a:t>
            </a:r>
            <a:r>
              <a:rPr sz="1600" b="1" spc="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При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разработке</a:t>
            </a:r>
            <a:r>
              <a:rPr sz="1600" b="1" spc="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ООП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организация,</a:t>
            </a:r>
            <a:r>
              <a:rPr sz="1600" b="1" spc="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осуществляющая</a:t>
            </a:r>
            <a:r>
              <a:rPr sz="1600" b="1" spc="1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образовательную </a:t>
            </a:r>
            <a:r>
              <a:rPr sz="1600" b="1" spc="-4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деятельность,</a:t>
            </a:r>
            <a:r>
              <a:rPr sz="1600" b="1" spc="10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вправе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1F3863"/>
                </a:solidFill>
                <a:latin typeface="Arial"/>
                <a:cs typeface="Arial"/>
              </a:rPr>
              <a:t>предусмотреть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применение</a:t>
            </a:r>
            <a:r>
              <a:rPr sz="1600" b="1" spc="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при</a:t>
            </a:r>
            <a:r>
              <a:rPr sz="16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реализации</a:t>
            </a:r>
            <a:r>
              <a:rPr sz="1600" b="1" spc="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1F3863"/>
                </a:solidFill>
                <a:latin typeface="Arial"/>
                <a:cs typeface="Arial"/>
              </a:rPr>
              <a:t>соответствующей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образовательной</a:t>
            </a:r>
            <a:r>
              <a:rPr sz="1600" b="1" spc="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программы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46215" y="2953130"/>
            <a:ext cx="479107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примерной</a:t>
            </a:r>
            <a:r>
              <a:rPr sz="16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C00000"/>
                </a:solidFill>
                <a:latin typeface="Arial"/>
                <a:cs typeface="Arial"/>
              </a:rPr>
              <a:t>рабочей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программы</a:t>
            </a:r>
            <a:r>
              <a:rPr sz="16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C00000"/>
                </a:solidFill>
                <a:latin typeface="Arial"/>
                <a:cs typeface="Arial"/>
              </a:rPr>
              <a:t>воспитания</a:t>
            </a:r>
            <a:endParaRPr sz="1600">
              <a:latin typeface="Arial"/>
              <a:cs typeface="Arial"/>
            </a:endParaRPr>
          </a:p>
          <a:p>
            <a:pPr marL="299720" indent="-287020">
              <a:lnSpc>
                <a:spcPts val="192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примерного</a:t>
            </a:r>
            <a:r>
              <a:rPr sz="16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календарного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плана</a:t>
            </a:r>
            <a:endParaRPr sz="16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1600" b="1" spc="-15" dirty="0">
                <a:solidFill>
                  <a:srgbClr val="C00000"/>
                </a:solidFill>
                <a:latin typeface="Arial"/>
                <a:cs typeface="Arial"/>
              </a:rPr>
              <a:t>воспитательной</a:t>
            </a:r>
            <a:r>
              <a:rPr sz="1600" b="1" spc="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C00000"/>
                </a:solidFill>
                <a:latin typeface="Arial"/>
                <a:cs typeface="Arial"/>
              </a:rPr>
              <a:t>работы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,</a:t>
            </a:r>
            <a:r>
              <a:rPr sz="1600" b="1" spc="6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включенных</a:t>
            </a:r>
            <a:r>
              <a:rPr sz="16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в</a:t>
            </a:r>
            <a:endParaRPr sz="16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1600" b="1" spc="-20" dirty="0">
                <a:solidFill>
                  <a:srgbClr val="1F3863"/>
                </a:solidFill>
                <a:latin typeface="Arial"/>
                <a:cs typeface="Arial"/>
              </a:rPr>
              <a:t>соответствующую</a:t>
            </a:r>
            <a:r>
              <a:rPr sz="1600" b="1" spc="7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примерную</a:t>
            </a:r>
            <a:r>
              <a:rPr sz="1600" b="1" spc="7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ООП.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46215" y="4172584"/>
            <a:ext cx="42951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В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rgbClr val="1F3863"/>
                </a:solidFill>
                <a:latin typeface="Arial"/>
                <a:cs typeface="Arial"/>
              </a:rPr>
              <a:t>этом</a:t>
            </a:r>
            <a:r>
              <a:rPr sz="1600" b="1" spc="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1F3863"/>
                </a:solidFill>
                <a:latin typeface="Arial"/>
                <a:cs typeface="Arial"/>
              </a:rPr>
              <a:t>случае</a:t>
            </a:r>
            <a:r>
              <a:rPr sz="1600" b="1" spc="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такая</a:t>
            </a:r>
            <a:r>
              <a:rPr sz="1600" b="1" spc="7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учебно-методическая </a:t>
            </a:r>
            <a:r>
              <a:rPr sz="1600" b="1" spc="-4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документация</a:t>
            </a:r>
            <a:r>
              <a:rPr sz="1600" b="1" spc="8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не</a:t>
            </a:r>
            <a:r>
              <a:rPr sz="1600" b="1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разрабатывается.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02764" y="738123"/>
            <a:ext cx="86480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28875" marR="5080" indent="-241617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Федеральный</a:t>
            </a:r>
            <a:r>
              <a:rPr sz="18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закон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№</a:t>
            </a:r>
            <a:r>
              <a:rPr sz="18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273-ФЗ</a:t>
            </a:r>
            <a:r>
              <a:rPr sz="18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F3863"/>
                </a:solidFill>
                <a:latin typeface="Arial"/>
                <a:cs typeface="Arial"/>
              </a:rPr>
              <a:t>«Об</a:t>
            </a:r>
            <a:r>
              <a:rPr sz="18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образовании</a:t>
            </a:r>
            <a:r>
              <a:rPr sz="18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в</a:t>
            </a:r>
            <a:r>
              <a:rPr sz="18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Российской</a:t>
            </a:r>
            <a:r>
              <a:rPr sz="18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Федерации» </a:t>
            </a:r>
            <a:r>
              <a:rPr sz="1800" b="1" spc="-484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с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 изм.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1F3863"/>
                </a:solidFill>
                <a:latin typeface="Arial"/>
                <a:cs typeface="Arial"/>
              </a:rPr>
              <a:t>от</a:t>
            </a:r>
            <a:r>
              <a:rPr sz="1800" b="1" spc="-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2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июля</a:t>
            </a:r>
            <a:r>
              <a:rPr sz="18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F3863"/>
                </a:solidFill>
                <a:latin typeface="Arial"/>
                <a:cs typeface="Arial"/>
              </a:rPr>
              <a:t>2021 </a:t>
            </a:r>
            <a:r>
              <a:rPr sz="1800" b="1" spc="-100" dirty="0">
                <a:solidFill>
                  <a:srgbClr val="1F3863"/>
                </a:solidFill>
                <a:latin typeface="Arial"/>
                <a:cs typeface="Arial"/>
              </a:rPr>
              <a:t>г.</a:t>
            </a:r>
            <a:r>
              <a:rPr sz="18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№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320-ФЗ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0537" y="5376227"/>
            <a:ext cx="555498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i="1" spc="-5" dirty="0">
                <a:solidFill>
                  <a:srgbClr val="C00000"/>
                </a:solidFill>
                <a:latin typeface="Arial"/>
                <a:cs typeface="Arial"/>
              </a:rPr>
              <a:t>Применение</a:t>
            </a:r>
            <a:r>
              <a:rPr sz="1600" b="1" i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spc="-15" dirty="0">
                <a:solidFill>
                  <a:srgbClr val="C00000"/>
                </a:solidFill>
                <a:latin typeface="Arial"/>
                <a:cs typeface="Arial"/>
              </a:rPr>
              <a:t>статей</a:t>
            </a:r>
            <a:r>
              <a:rPr sz="1600" b="1" i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spc="-15" dirty="0">
                <a:solidFill>
                  <a:srgbClr val="C00000"/>
                </a:solidFill>
                <a:latin typeface="Arial"/>
                <a:cs typeface="Arial"/>
              </a:rPr>
              <a:t>возможно</a:t>
            </a:r>
            <a:r>
              <a:rPr sz="1600" b="1" i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Arial"/>
                <a:cs typeface="Arial"/>
              </a:rPr>
              <a:t>при</a:t>
            </a:r>
            <a:r>
              <a:rPr sz="1600" b="1" i="1" spc="-5" dirty="0">
                <a:solidFill>
                  <a:srgbClr val="C00000"/>
                </a:solidFill>
                <a:latin typeface="Arial"/>
                <a:cs typeface="Arial"/>
              </a:rPr>
              <a:t> полном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600" b="1" i="1" spc="-15" dirty="0">
                <a:solidFill>
                  <a:srgbClr val="C00000"/>
                </a:solidFill>
                <a:latin typeface="Arial"/>
                <a:cs typeface="Arial"/>
              </a:rPr>
              <a:t>соответствии</a:t>
            </a:r>
            <a:r>
              <a:rPr sz="1600" b="1" i="1" spc="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Arial"/>
                <a:cs typeface="Arial"/>
              </a:rPr>
              <a:t>имеющихся</a:t>
            </a:r>
            <a:r>
              <a:rPr sz="1600" b="1" i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600" b="1" i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Arial"/>
                <a:cs typeface="Arial"/>
              </a:rPr>
              <a:t>общеобразовательной </a:t>
            </a:r>
            <a:r>
              <a:rPr sz="1600" b="1" i="1" spc="-4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spc="-5" dirty="0">
                <a:solidFill>
                  <a:srgbClr val="C00000"/>
                </a:solidFill>
                <a:latin typeface="Arial"/>
                <a:cs typeface="Arial"/>
              </a:rPr>
              <a:t>организации</a:t>
            </a:r>
            <a:r>
              <a:rPr sz="1600" b="1" i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spc="-5" dirty="0">
                <a:solidFill>
                  <a:srgbClr val="C00000"/>
                </a:solidFill>
                <a:latin typeface="Arial"/>
                <a:cs typeface="Arial"/>
              </a:rPr>
              <a:t>ресурсов,</a:t>
            </a:r>
            <a:r>
              <a:rPr sz="1600" b="1" i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C00000"/>
                </a:solidFill>
                <a:latin typeface="Arial"/>
                <a:cs typeface="Arial"/>
              </a:rPr>
              <a:t>задач,</a:t>
            </a:r>
            <a:r>
              <a:rPr sz="1600" b="1" i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spc="-5" dirty="0">
                <a:solidFill>
                  <a:srgbClr val="C00000"/>
                </a:solidFill>
                <a:latin typeface="Arial"/>
                <a:cs typeface="Arial"/>
              </a:rPr>
              <a:t>условий</a:t>
            </a:r>
            <a:r>
              <a:rPr sz="1600" b="1" i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Arial"/>
                <a:cs typeface="Arial"/>
              </a:rPr>
              <a:t>…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i="1" spc="-5" dirty="0">
                <a:solidFill>
                  <a:srgbClr val="C00000"/>
                </a:solidFill>
                <a:latin typeface="Arial"/>
                <a:cs typeface="Arial"/>
              </a:rPr>
              <a:t>требованиям</a:t>
            </a:r>
            <a:r>
              <a:rPr sz="1600" b="1" i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Arial"/>
                <a:cs typeface="Arial"/>
              </a:rPr>
              <a:t>ФГОС</a:t>
            </a:r>
            <a:r>
              <a:rPr sz="1600" b="1" i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600" b="1" i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spc="-5" dirty="0">
                <a:solidFill>
                  <a:srgbClr val="C00000"/>
                </a:solidFill>
                <a:latin typeface="Arial"/>
                <a:cs typeface="Arial"/>
              </a:rPr>
              <a:t>Примерной ООП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546215" y="5376227"/>
            <a:ext cx="485076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i="1" spc="-5" dirty="0">
                <a:solidFill>
                  <a:srgbClr val="C00000"/>
                </a:solidFill>
                <a:latin typeface="Arial"/>
                <a:cs typeface="Arial"/>
              </a:rPr>
              <a:t>ООП</a:t>
            </a:r>
            <a:r>
              <a:rPr sz="1600" b="1" i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Arial"/>
                <a:cs typeface="Arial"/>
              </a:rPr>
              <a:t>общеобразовательной</a:t>
            </a:r>
            <a:r>
              <a:rPr sz="1600" b="1" i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spc="-5" dirty="0">
                <a:solidFill>
                  <a:srgbClr val="C00000"/>
                </a:solidFill>
                <a:latin typeface="Arial"/>
                <a:cs typeface="Arial"/>
              </a:rPr>
              <a:t>организации</a:t>
            </a:r>
            <a:r>
              <a:rPr sz="1600" b="1" i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Arial"/>
                <a:cs typeface="Arial"/>
              </a:rPr>
              <a:t>–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i="1" spc="-10" dirty="0">
                <a:solidFill>
                  <a:srgbClr val="C00000"/>
                </a:solidFill>
                <a:latin typeface="Arial"/>
                <a:cs typeface="Arial"/>
              </a:rPr>
              <a:t>основа</a:t>
            </a:r>
            <a:r>
              <a:rPr sz="1600" b="1" i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spc="-5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600" b="1" i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spc="-5" dirty="0">
                <a:solidFill>
                  <a:srgbClr val="C00000"/>
                </a:solidFill>
                <a:latin typeface="Arial"/>
                <a:cs typeface="Arial"/>
              </a:rPr>
              <a:t>деятельности </a:t>
            </a:r>
            <a:r>
              <a:rPr sz="1600" b="1" i="1" spc="-10" dirty="0">
                <a:solidFill>
                  <a:srgbClr val="C00000"/>
                </a:solidFill>
                <a:latin typeface="Arial"/>
                <a:cs typeface="Arial"/>
              </a:rPr>
              <a:t>надзорных</a:t>
            </a:r>
            <a:r>
              <a:rPr sz="1600" b="1" i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spc="-5" dirty="0">
                <a:solidFill>
                  <a:srgbClr val="C00000"/>
                </a:solidFill>
                <a:latin typeface="Arial"/>
                <a:cs typeface="Arial"/>
              </a:rPr>
              <a:t>органов</a:t>
            </a:r>
            <a:endParaRPr sz="1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22597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90650" y="793750"/>
            <a:ext cx="1838960" cy="487680"/>
          </a:xfrm>
          <a:custGeom>
            <a:avLst/>
            <a:gdLst/>
            <a:ahLst/>
            <a:cxnLst/>
            <a:rect l="l" t="t" r="r" b="b"/>
            <a:pathLst>
              <a:path w="1838960" h="487680">
                <a:moveTo>
                  <a:pt x="0" y="487679"/>
                </a:moveTo>
                <a:lnTo>
                  <a:pt x="1838960" y="0"/>
                </a:lnTo>
              </a:path>
            </a:pathLst>
          </a:custGeom>
          <a:ln w="7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54380" y="786130"/>
          <a:ext cx="6649081" cy="59624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9335"/>
                <a:gridCol w="1837689"/>
                <a:gridCol w="465454"/>
                <a:gridCol w="490854"/>
                <a:gridCol w="431800"/>
                <a:gridCol w="468629"/>
                <a:gridCol w="1925320"/>
              </a:tblGrid>
              <a:tr h="173736">
                <a:tc rowSpan="2">
                  <a:txBody>
                    <a:bodyPr/>
                    <a:lstStyle/>
                    <a:p>
                      <a:pPr marL="323850" marR="203200" indent="-112395">
                        <a:lnSpc>
                          <a:spcPct val="107400"/>
                        </a:lnSpc>
                        <a:spcBef>
                          <a:spcPts val="65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ные  области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3467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5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050" b="1" spc="-5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5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НОО</a:t>
                      </a:r>
                      <a:r>
                        <a:rPr sz="1050" b="1" spc="-5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50" b="1" spc="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2009г.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Количество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часов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неделю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390525">
                        <a:lnSpc>
                          <a:spcPct val="100000"/>
                        </a:lnSpc>
                      </a:pPr>
                      <a:r>
                        <a:rPr sz="105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050" b="1" spc="-5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5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НОО</a:t>
                      </a:r>
                      <a:r>
                        <a:rPr sz="1050" b="1" spc="-5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50" b="1" spc="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2021г.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31457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185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9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066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900" b="1" dirty="0">
                          <a:latin typeface="Times New Roman"/>
                          <a:cs typeface="Times New Roman"/>
                        </a:rPr>
                        <a:t>II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900" b="1" dirty="0">
                          <a:latin typeface="Times New Roman"/>
                          <a:cs typeface="Times New Roman"/>
                        </a:rPr>
                        <a:t>III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900" b="1" dirty="0">
                          <a:latin typeface="Times New Roman"/>
                          <a:cs typeface="Times New Roman"/>
                        </a:rPr>
                        <a:t>IV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173735">
                <a:tc gridSpan="7"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Об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900" i="1" spc="1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ат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900" i="1" spc="-10" dirty="0">
                          <a:latin typeface="Times New Roman"/>
                          <a:cs typeface="Times New Roman"/>
                        </a:rPr>
                        <a:t>ьн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900" i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i="1" spc="-1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i="1" spc="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ь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17932">
                <a:tc rowSpan="2">
                  <a:txBody>
                    <a:bodyPr/>
                    <a:lstStyle/>
                    <a:p>
                      <a:pPr marL="36195">
                        <a:lnSpc>
                          <a:spcPts val="1045"/>
                        </a:lnSpc>
                      </a:pP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9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язык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литературное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чтение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11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30365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Литературное</a:t>
                      </a:r>
                      <a:r>
                        <a:rPr sz="9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чтение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Литературное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чтение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285368">
                <a:tc rowSpan="2">
                  <a:txBody>
                    <a:bodyPr/>
                    <a:lstStyle/>
                    <a:p>
                      <a:pPr marL="36195">
                        <a:lnSpc>
                          <a:spcPts val="104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Родной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язык</a:t>
                      </a:r>
                      <a:r>
                        <a:rPr sz="9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6195" marR="120014">
                        <a:lnSpc>
                          <a:spcPct val="1075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литературное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 чтение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родном </a:t>
                      </a:r>
                      <a:r>
                        <a:rPr sz="900" spc="-2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языке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Родной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600" spc="-5" dirty="0">
                          <a:latin typeface="Times New Roman"/>
                          <a:cs typeface="Times New Roman"/>
                        </a:rPr>
                        <a:t>**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8279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600" spc="-5" dirty="0">
                          <a:latin typeface="Times New Roman"/>
                          <a:cs typeface="Times New Roman"/>
                        </a:rPr>
                        <a:t>**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16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600" spc="-5" dirty="0">
                          <a:latin typeface="Times New Roman"/>
                          <a:cs typeface="Times New Roman"/>
                        </a:rPr>
                        <a:t>**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600" spc="-5" dirty="0">
                          <a:latin typeface="Times New Roman"/>
                          <a:cs typeface="Times New Roman"/>
                        </a:rPr>
                        <a:t>**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>
                        <a:lnSpc>
                          <a:spcPts val="1235"/>
                        </a:lnSpc>
                      </a:pPr>
                      <a:r>
                        <a:rPr sz="1050" b="1" spc="1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50" b="1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50" b="1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50" b="1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50" b="1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50" b="1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105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50" b="1" spc="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050" b="1" spc="-10" dirty="0">
                          <a:latin typeface="Times New Roman"/>
                          <a:cs typeface="Times New Roman"/>
                        </a:rPr>
                        <a:t>зы</a:t>
                      </a:r>
                      <a:r>
                        <a:rPr sz="1050" b="1" dirty="0">
                          <a:latin typeface="Times New Roman"/>
                          <a:cs typeface="Times New Roman"/>
                        </a:rPr>
                        <a:t>к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37465">
                        <a:lnSpc>
                          <a:spcPts val="819"/>
                        </a:lnSpc>
                        <a:spcBef>
                          <a:spcPts val="90"/>
                        </a:spcBef>
                      </a:pPr>
                      <a:r>
                        <a:rPr sz="700" b="1" i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700" b="1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b="1" i="1" spc="-5" dirty="0">
                          <a:latin typeface="Times New Roman"/>
                          <a:cs typeface="Times New Roman"/>
                        </a:rPr>
                        <a:t>(или)</a:t>
                      </a:r>
                      <a:r>
                        <a:rPr sz="700" b="1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b="1" i="1" dirty="0">
                          <a:latin typeface="Times New Roman"/>
                          <a:cs typeface="Times New Roman"/>
                        </a:rPr>
                        <a:t>государственный</a:t>
                      </a:r>
                      <a:r>
                        <a:rPr sz="700" b="1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b="1" i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r>
                        <a:rPr sz="700" b="1" i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b="1" i="1" spc="-5" dirty="0">
                          <a:latin typeface="Times New Roman"/>
                          <a:cs typeface="Times New Roman"/>
                        </a:rPr>
                        <a:t>республики</a:t>
                      </a:r>
                      <a:r>
                        <a:rPr sz="700" b="1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b="1" i="1" spc="-10" dirty="0">
                          <a:latin typeface="Times New Roman"/>
                          <a:cs typeface="Times New Roman"/>
                        </a:rPr>
                        <a:t>РФ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3016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ts val="108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Литературное</a:t>
                      </a:r>
                      <a:r>
                        <a:rPr sz="9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чтение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родном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языке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949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Times New Roman"/>
                          <a:cs typeface="Times New Roman"/>
                        </a:rPr>
                        <a:t>**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08279">
                        <a:lnSpc>
                          <a:spcPct val="100000"/>
                        </a:lnSpc>
                      </a:pPr>
                      <a:r>
                        <a:rPr sz="600" dirty="0">
                          <a:latin typeface="Times New Roman"/>
                          <a:cs typeface="Times New Roman"/>
                        </a:rPr>
                        <a:t>**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77165">
                        <a:lnSpc>
                          <a:spcPct val="100000"/>
                        </a:lnSpc>
                      </a:pPr>
                      <a:r>
                        <a:rPr sz="600" dirty="0">
                          <a:latin typeface="Times New Roman"/>
                          <a:cs typeface="Times New Roman"/>
                        </a:rPr>
                        <a:t>**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949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Times New Roman"/>
                          <a:cs typeface="Times New Roman"/>
                        </a:rPr>
                        <a:t>**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>
                        <a:lnSpc>
                          <a:spcPts val="1235"/>
                        </a:lnSpc>
                      </a:pPr>
                      <a:r>
                        <a:rPr sz="1050" b="1" dirty="0">
                          <a:latin typeface="Times New Roman"/>
                          <a:cs typeface="Times New Roman"/>
                        </a:rPr>
                        <a:t>Литературное</a:t>
                      </a:r>
                      <a:r>
                        <a:rPr sz="105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50" b="1" spc="-5" dirty="0">
                          <a:latin typeface="Times New Roman"/>
                          <a:cs typeface="Times New Roman"/>
                        </a:rPr>
                        <a:t>чтение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37465">
                        <a:lnSpc>
                          <a:spcPts val="950"/>
                        </a:lnSpc>
                        <a:spcBef>
                          <a:spcPts val="90"/>
                        </a:spcBef>
                      </a:pPr>
                      <a:r>
                        <a:rPr sz="800" b="1" spc="-5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1" spc="-15" dirty="0">
                          <a:latin typeface="Times New Roman"/>
                          <a:cs typeface="Times New Roman"/>
                        </a:rPr>
                        <a:t>родном</a:t>
                      </a:r>
                      <a:r>
                        <a:rPr sz="8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1" spc="-5" dirty="0">
                          <a:latin typeface="Times New Roman"/>
                          <a:cs typeface="Times New Roman"/>
                        </a:rPr>
                        <a:t>языке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314451">
                <a:tc>
                  <a:txBody>
                    <a:bodyPr/>
                    <a:lstStyle/>
                    <a:p>
                      <a:pPr marL="36195">
                        <a:lnSpc>
                          <a:spcPts val="10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Иностранный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язык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Иностранный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язык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—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Иностранный</a:t>
                      </a:r>
                      <a:r>
                        <a:rPr sz="11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347599">
                <a:tc>
                  <a:txBody>
                    <a:bodyPr/>
                    <a:lstStyle/>
                    <a:p>
                      <a:pPr marL="36195">
                        <a:lnSpc>
                          <a:spcPts val="104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9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информатика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965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455930">
                <a:tc>
                  <a:txBody>
                    <a:bodyPr/>
                    <a:lstStyle/>
                    <a:p>
                      <a:pPr marL="36195">
                        <a:lnSpc>
                          <a:spcPts val="10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Обществознание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естествознание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600" spc="-5" dirty="0">
                          <a:latin typeface="Times New Roman"/>
                          <a:cs typeface="Times New Roman"/>
                        </a:rPr>
                        <a:t>(Окружающий</a:t>
                      </a:r>
                      <a:r>
                        <a:rPr sz="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dirty="0">
                          <a:latin typeface="Times New Roman"/>
                          <a:cs typeface="Times New Roman"/>
                        </a:rPr>
                        <a:t>мир)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Окружающий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мир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Окружающий</a:t>
                      </a:r>
                      <a:r>
                        <a:rPr sz="11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мир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133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1337310">
                <a:tc>
                  <a:txBody>
                    <a:bodyPr/>
                    <a:lstStyle/>
                    <a:p>
                      <a:pPr marL="36195">
                        <a:lnSpc>
                          <a:spcPts val="105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Основы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религиозных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культур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светской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этики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Основы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религиозных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культур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светской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этики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74625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—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—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59385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—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Основы</a:t>
                      </a:r>
                      <a:r>
                        <a:rPr sz="11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религиозных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746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культур</a:t>
                      </a:r>
                      <a:r>
                        <a:rPr sz="11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светской</a:t>
                      </a:r>
                      <a:r>
                        <a:rPr sz="11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этики: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746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учебный</a:t>
                      </a:r>
                      <a:r>
                        <a:rPr sz="11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модуль: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7465" marR="257810">
                        <a:lnSpc>
                          <a:spcPct val="106700"/>
                        </a:lnSpc>
                        <a:spcBef>
                          <a:spcPts val="65"/>
                        </a:spcBef>
                      </a:pPr>
                      <a:r>
                        <a:rPr sz="700" b="1" spc="-10" dirty="0">
                          <a:latin typeface="Times New Roman"/>
                          <a:cs typeface="Times New Roman"/>
                        </a:rPr>
                        <a:t>"</a:t>
                      </a:r>
                      <a:r>
                        <a:rPr sz="7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700" b="1" spc="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700" b="1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700" b="1" dirty="0">
                          <a:latin typeface="Times New Roman"/>
                          <a:cs typeface="Times New Roman"/>
                        </a:rPr>
                        <a:t>вы 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700" b="1" spc="-1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700" b="1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7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700" b="1" spc="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700" b="1" spc="5" dirty="0">
                          <a:latin typeface="Times New Roman"/>
                          <a:cs typeface="Times New Roman"/>
                        </a:rPr>
                        <a:t>сла</a:t>
                      </a:r>
                      <a:r>
                        <a:rPr sz="700" b="1" dirty="0">
                          <a:latin typeface="Times New Roman"/>
                          <a:cs typeface="Times New Roman"/>
                        </a:rPr>
                        <a:t>вн</a:t>
                      </a:r>
                      <a:r>
                        <a:rPr sz="700" b="1" spc="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700" b="1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7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700" b="1" spc="-1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700" b="1" spc="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700" b="1" spc="-15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700" b="1" spc="-10" dirty="0">
                          <a:latin typeface="Times New Roman"/>
                          <a:cs typeface="Times New Roman"/>
                        </a:rPr>
                        <a:t>ур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700" b="1" spc="-10" dirty="0">
                          <a:latin typeface="Times New Roman"/>
                          <a:cs typeface="Times New Roman"/>
                        </a:rPr>
                        <a:t>"</a:t>
                      </a:r>
                      <a:r>
                        <a:rPr sz="700" b="1" dirty="0">
                          <a:latin typeface="Times New Roman"/>
                          <a:cs typeface="Times New Roman"/>
                        </a:rPr>
                        <a:t>;  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"Основы иудейской </a:t>
                      </a:r>
                      <a:r>
                        <a:rPr sz="700" b="1" spc="-10" dirty="0">
                          <a:latin typeface="Times New Roman"/>
                          <a:cs typeface="Times New Roman"/>
                        </a:rPr>
                        <a:t>культуры"; 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 "Основы </a:t>
                      </a:r>
                      <a:r>
                        <a:rPr sz="700" b="1" dirty="0">
                          <a:latin typeface="Times New Roman"/>
                          <a:cs typeface="Times New Roman"/>
                        </a:rPr>
                        <a:t>буддийской </a:t>
                      </a:r>
                      <a:r>
                        <a:rPr sz="700" b="1" spc="-10" dirty="0">
                          <a:latin typeface="Times New Roman"/>
                          <a:cs typeface="Times New Roman"/>
                        </a:rPr>
                        <a:t>культуры"; 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b="1" spc="-10" dirty="0">
                          <a:latin typeface="Times New Roman"/>
                          <a:cs typeface="Times New Roman"/>
                        </a:rPr>
                        <a:t>"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700" b="1" spc="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700" b="1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700" b="1" dirty="0">
                          <a:latin typeface="Times New Roman"/>
                          <a:cs typeface="Times New Roman"/>
                        </a:rPr>
                        <a:t>вы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700" b="1" spc="5" dirty="0">
                          <a:latin typeface="Times New Roman"/>
                          <a:cs typeface="Times New Roman"/>
                        </a:rPr>
                        <a:t>сла</a:t>
                      </a:r>
                      <a:r>
                        <a:rPr sz="700" b="1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700" b="1" spc="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700" b="1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700" b="1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7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700" b="1" spc="-1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700" b="1" spc="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700" b="1" spc="-15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700" b="1" spc="-10" dirty="0">
                          <a:latin typeface="Times New Roman"/>
                          <a:cs typeface="Times New Roman"/>
                        </a:rPr>
                        <a:t>уры"</a:t>
                      </a:r>
                      <a:r>
                        <a:rPr sz="700" b="1" dirty="0">
                          <a:latin typeface="Times New Roman"/>
                          <a:cs typeface="Times New Roman"/>
                        </a:rPr>
                        <a:t>;  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"Основы</a:t>
                      </a:r>
                      <a:r>
                        <a:rPr sz="7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религиозных</a:t>
                      </a:r>
                      <a:r>
                        <a:rPr sz="700" b="1" spc="-10" dirty="0">
                          <a:latin typeface="Times New Roman"/>
                          <a:cs typeface="Times New Roman"/>
                        </a:rPr>
                        <a:t> культур</a:t>
                      </a:r>
                      <a:r>
                        <a:rPr sz="7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b="1" dirty="0">
                          <a:latin typeface="Times New Roman"/>
                          <a:cs typeface="Times New Roman"/>
                        </a:rPr>
                        <a:t>народов </a:t>
                      </a:r>
                      <a:r>
                        <a:rPr sz="700" b="1" spc="-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b="1" dirty="0">
                          <a:latin typeface="Times New Roman"/>
                          <a:cs typeface="Times New Roman"/>
                        </a:rPr>
                        <a:t>России";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37465">
                        <a:lnSpc>
                          <a:spcPts val="819"/>
                        </a:lnSpc>
                        <a:spcBef>
                          <a:spcPts val="60"/>
                        </a:spcBef>
                      </a:pPr>
                      <a:r>
                        <a:rPr sz="700" b="1" spc="-10" dirty="0">
                          <a:latin typeface="Times New Roman"/>
                          <a:cs typeface="Times New Roman"/>
                        </a:rPr>
                        <a:t>"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700" b="1" spc="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700" b="1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700" b="1" dirty="0">
                          <a:latin typeface="Times New Roman"/>
                          <a:cs typeface="Times New Roman"/>
                        </a:rPr>
                        <a:t>вы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b="1" spc="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7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700" b="1" spc="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700" b="1" spc="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700" b="1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700" b="1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7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b="1" spc="-5" dirty="0">
                          <a:latin typeface="Times New Roman"/>
                          <a:cs typeface="Times New Roman"/>
                        </a:rPr>
                        <a:t>этики</a:t>
                      </a:r>
                      <a:r>
                        <a:rPr sz="700" b="1" dirty="0">
                          <a:latin typeface="Times New Roman"/>
                          <a:cs typeface="Times New Roman"/>
                        </a:rPr>
                        <a:t>"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179450">
                <a:tc rowSpan="2">
                  <a:txBody>
                    <a:bodyPr/>
                    <a:lstStyle/>
                    <a:p>
                      <a:pPr marL="36195">
                        <a:lnSpc>
                          <a:spcPts val="1055"/>
                        </a:lnSpc>
                      </a:pP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Искусство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Музыка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>
                        <a:lnSpc>
                          <a:spcPts val="1295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Музыка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2241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Изобразительное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искусство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Изобразительное</a:t>
                      </a:r>
                      <a:r>
                        <a:rPr sz="11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искусство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179400">
                <a:tc>
                  <a:txBody>
                    <a:bodyPr/>
                    <a:lstStyle/>
                    <a:p>
                      <a:pPr marL="36195">
                        <a:lnSpc>
                          <a:spcPts val="1055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Технология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Технология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>
                        <a:lnSpc>
                          <a:spcPts val="129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Технология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179387">
                <a:tc>
                  <a:txBody>
                    <a:bodyPr/>
                    <a:lstStyle/>
                    <a:p>
                      <a:pPr marL="59055">
                        <a:lnSpc>
                          <a:spcPts val="955"/>
                        </a:lnSpc>
                      </a:pPr>
                      <a:r>
                        <a:rPr sz="800" spc="-10" dirty="0">
                          <a:latin typeface="Times New Roman"/>
                          <a:cs typeface="Times New Roman"/>
                        </a:rPr>
                        <a:t>Физическая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культура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Физическая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культура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>
                        <a:lnSpc>
                          <a:spcPts val="1295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Физическая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культура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148894">
                <a:tc rowSpan="3">
                  <a:txBody>
                    <a:bodyPr/>
                    <a:lstStyle/>
                    <a:p>
                      <a:pPr marL="36195">
                        <a:lnSpc>
                          <a:spcPts val="905"/>
                        </a:lnSpc>
                      </a:pPr>
                      <a:r>
                        <a:rPr sz="900" i="1" dirty="0">
                          <a:latin typeface="Times New Roman"/>
                          <a:cs typeface="Times New Roman"/>
                        </a:rPr>
                        <a:t>Часть,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6195">
                        <a:lnSpc>
                          <a:spcPts val="990"/>
                        </a:lnSpc>
                      </a:pPr>
                      <a:r>
                        <a:rPr sz="900" i="1" spc="-5" dirty="0">
                          <a:latin typeface="Times New Roman"/>
                          <a:cs typeface="Times New Roman"/>
                        </a:rPr>
                        <a:t>формируемая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6195" marR="318135">
                        <a:lnSpc>
                          <a:spcPct val="89300"/>
                        </a:lnSpc>
                        <a:spcBef>
                          <a:spcPts val="30"/>
                        </a:spcBef>
                      </a:pPr>
                      <a:r>
                        <a:rPr sz="700" i="1" spc="-5" dirty="0">
                          <a:latin typeface="Times New Roman"/>
                          <a:cs typeface="Times New Roman"/>
                        </a:rPr>
                        <a:t>участниками </a:t>
                      </a:r>
                      <a:r>
                        <a:rPr sz="700" i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i="1" spc="5" dirty="0">
                          <a:latin typeface="Times New Roman"/>
                          <a:cs typeface="Times New Roman"/>
                        </a:rPr>
                        <a:t>об</a:t>
                      </a:r>
                      <a:r>
                        <a:rPr sz="700" i="1" spc="-1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700" i="1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700" i="1" spc="-15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700" i="1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700" i="1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700" i="1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700" i="1" spc="-3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700" i="1" spc="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700" i="1" spc="-5" dirty="0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sz="700" i="1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700" i="1" spc="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700" i="1" dirty="0">
                          <a:latin typeface="Times New Roman"/>
                          <a:cs typeface="Times New Roman"/>
                        </a:rPr>
                        <a:t>х  отношений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ts val="1065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5-дневной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неделе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14674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ts val="1055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6-дневной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неделе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2392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i="1" dirty="0">
                          <a:latin typeface="Times New Roman"/>
                          <a:cs typeface="Times New Roman"/>
                        </a:rPr>
                        <a:t>Кубановедение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173837">
                <a:tc rowSpan="2">
                  <a:txBody>
                    <a:bodyPr/>
                    <a:lstStyle/>
                    <a:p>
                      <a:pPr marL="36195" marR="85725">
                        <a:lnSpc>
                          <a:spcPts val="740"/>
                        </a:lnSpc>
                        <a:spcBef>
                          <a:spcPts val="295"/>
                        </a:spcBef>
                      </a:pPr>
                      <a:r>
                        <a:rPr sz="700" spc="-5" dirty="0">
                          <a:latin typeface="Times New Roman"/>
                          <a:cs typeface="Times New Roman"/>
                        </a:rPr>
                        <a:t>Максимально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700" spc="-1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700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я </a:t>
                      </a:r>
                      <a:r>
                        <a:rPr sz="700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ди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то</a:t>
                      </a:r>
                      <a:r>
                        <a:rPr sz="7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700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я  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недельная</a:t>
                      </a:r>
                      <a:r>
                        <a:rPr sz="7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нагрузка,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36195">
                        <a:lnSpc>
                          <a:spcPts val="650"/>
                        </a:lnSpc>
                      </a:pPr>
                      <a:r>
                        <a:rPr sz="600" spc="-5" dirty="0">
                          <a:latin typeface="Times New Roman"/>
                          <a:cs typeface="Times New Roman"/>
                        </a:rPr>
                        <a:t>СанПиН</a:t>
                      </a:r>
                      <a:r>
                        <a:rPr sz="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dirty="0">
                          <a:latin typeface="Times New Roman"/>
                          <a:cs typeface="Times New Roman"/>
                        </a:rPr>
                        <a:t>1.2.3685-21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5-дневной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неделе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900" b="1" spc="10" dirty="0">
                          <a:latin typeface="Times New Roman"/>
                          <a:cs typeface="Times New Roman"/>
                        </a:rPr>
                        <a:t>21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900" b="1" spc="10" dirty="0">
                          <a:latin typeface="Times New Roman"/>
                          <a:cs typeface="Times New Roman"/>
                        </a:rPr>
                        <a:t>23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900" b="1" spc="10" dirty="0">
                          <a:latin typeface="Times New Roman"/>
                          <a:cs typeface="Times New Roman"/>
                        </a:rPr>
                        <a:t>23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900" b="1" spc="10" dirty="0">
                          <a:latin typeface="Times New Roman"/>
                          <a:cs typeface="Times New Roman"/>
                        </a:rPr>
                        <a:t>23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  <a:tr h="26484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6-дневной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неделе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900" b="1" dirty="0">
                          <a:latin typeface="Times New Roman"/>
                          <a:cs typeface="Times New Roman"/>
                        </a:rPr>
                        <a:t>—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900" b="1" spc="10" dirty="0">
                          <a:latin typeface="Times New Roman"/>
                          <a:cs typeface="Times New Roman"/>
                        </a:rPr>
                        <a:t>26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900" b="1" spc="10" dirty="0">
                          <a:latin typeface="Times New Roman"/>
                          <a:cs typeface="Times New Roman"/>
                        </a:rPr>
                        <a:t>26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900" b="1" spc="10" dirty="0">
                          <a:latin typeface="Times New Roman"/>
                          <a:cs typeface="Times New Roman"/>
                        </a:rPr>
                        <a:t>26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36740" y="779780"/>
            <a:ext cx="4811013" cy="218719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382129" y="815721"/>
            <a:ext cx="3938270" cy="17329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Организаций,</a:t>
            </a:r>
            <a:r>
              <a:rPr sz="14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которых</a:t>
            </a:r>
            <a:r>
              <a:rPr sz="1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языком</a:t>
            </a:r>
            <a:r>
              <a:rPr sz="14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образования </a:t>
            </a:r>
            <a:r>
              <a:rPr sz="1400" b="1" spc="-3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является русский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язык,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изучение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родного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языка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400" b="1" spc="-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родной литературы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из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числа языков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народов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Российской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Федерации,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государственных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языков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республик Российской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Федерации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осуществляется </a:t>
            </a:r>
            <a:r>
              <a:rPr sz="1400" b="1" spc="-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наличии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возможностей</a:t>
            </a:r>
            <a:r>
              <a:rPr sz="1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Организации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заявлению</a:t>
            </a:r>
            <a:r>
              <a:rPr sz="14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родителей</a:t>
            </a:r>
            <a:r>
              <a:rPr sz="1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(законных</a:t>
            </a:r>
            <a:r>
              <a:rPr sz="1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представителей)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несовершеннолетних</a:t>
            </a:r>
            <a:r>
              <a:rPr sz="14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36740" y="3794759"/>
            <a:ext cx="4849113" cy="154711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382129" y="3831272"/>
            <a:ext cx="4136390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изучении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предметной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области</a:t>
            </a:r>
            <a:endParaRPr sz="1400">
              <a:latin typeface="Calibri"/>
              <a:cs typeface="Calibri"/>
            </a:endParaRPr>
          </a:p>
          <a:p>
            <a:pPr marL="12700" marR="149860">
              <a:lnSpc>
                <a:spcPct val="100000"/>
              </a:lnSpc>
              <a:spcBef>
                <a:spcPts val="5"/>
              </a:spcBef>
            </a:pP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"Основы религиозных 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культур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светской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этики" </a:t>
            </a:r>
            <a:r>
              <a:rPr sz="14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выбор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одного</a:t>
            </a:r>
            <a:r>
              <a:rPr sz="1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из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учебных</a:t>
            </a:r>
            <a:r>
              <a:rPr sz="14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модулей</a:t>
            </a:r>
            <a:r>
              <a:rPr sz="14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осуществляется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80"/>
              </a:lnSpc>
            </a:pP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заявлению</a:t>
            </a:r>
            <a:r>
              <a:rPr sz="14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родителей</a:t>
            </a:r>
            <a:r>
              <a:rPr sz="1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(законных</a:t>
            </a:r>
            <a:r>
              <a:rPr sz="14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представителей)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несовершеннолетних</a:t>
            </a:r>
            <a:r>
              <a:rPr sz="14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489325" y="102234"/>
            <a:ext cx="542480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Учебный</a:t>
            </a:r>
            <a:r>
              <a:rPr spc="-20" dirty="0"/>
              <a:t> </a:t>
            </a:r>
            <a:r>
              <a:rPr dirty="0"/>
              <a:t>план</a:t>
            </a:r>
            <a:r>
              <a:rPr spc="-15" dirty="0"/>
              <a:t> </a:t>
            </a:r>
            <a:r>
              <a:rPr dirty="0"/>
              <a:t>НОО</a:t>
            </a:r>
            <a:r>
              <a:rPr spc="-20" dirty="0"/>
              <a:t> </a:t>
            </a:r>
            <a:r>
              <a:rPr spc="-5" dirty="0"/>
              <a:t>по</a:t>
            </a:r>
            <a:r>
              <a:rPr spc="-20" dirty="0"/>
              <a:t> </a:t>
            </a:r>
            <a:r>
              <a:rPr dirty="0"/>
              <a:t>ФГОС</a:t>
            </a:r>
            <a:r>
              <a:rPr spc="-20" dirty="0"/>
              <a:t> </a:t>
            </a:r>
            <a:r>
              <a:rPr dirty="0"/>
              <a:t>2021г.</a:t>
            </a:r>
          </a:p>
        </p:txBody>
      </p:sp>
    </p:spTree>
    <p:extLst>
      <p:ext uri="{BB962C8B-B14F-4D97-AF65-F5344CB8AC3E}">
        <p14:creationId xmlns:p14="http://schemas.microsoft.com/office/powerpoint/2010/main" val="34033739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9150" y="28003"/>
            <a:ext cx="62401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Учебный</a:t>
            </a:r>
            <a:r>
              <a:rPr spc="-15" dirty="0"/>
              <a:t> </a:t>
            </a:r>
            <a:r>
              <a:rPr dirty="0"/>
              <a:t>план</a:t>
            </a:r>
            <a:r>
              <a:rPr spc="-15" dirty="0"/>
              <a:t> </a:t>
            </a:r>
            <a:r>
              <a:rPr dirty="0"/>
              <a:t>ООО</a:t>
            </a:r>
            <a:r>
              <a:rPr spc="-40" dirty="0"/>
              <a:t> </a:t>
            </a:r>
            <a:r>
              <a:rPr spc="-5" dirty="0"/>
              <a:t>по</a:t>
            </a:r>
            <a:r>
              <a:rPr spc="-10" dirty="0"/>
              <a:t> </a:t>
            </a:r>
            <a:r>
              <a:rPr dirty="0"/>
              <a:t>ФГОС</a:t>
            </a:r>
            <a:r>
              <a:rPr spc="-10" dirty="0"/>
              <a:t> </a:t>
            </a:r>
            <a:r>
              <a:rPr spc="-5" dirty="0"/>
              <a:t>ООО</a:t>
            </a:r>
            <a:r>
              <a:rPr spc="-35" dirty="0"/>
              <a:t> </a:t>
            </a:r>
            <a:r>
              <a:rPr dirty="0"/>
              <a:t>2021г.</a:t>
            </a:r>
          </a:p>
        </p:txBody>
      </p:sp>
      <p:sp>
        <p:nvSpPr>
          <p:cNvPr id="3" name="object 3"/>
          <p:cNvSpPr/>
          <p:nvPr/>
        </p:nvSpPr>
        <p:spPr>
          <a:xfrm>
            <a:off x="1652777" y="561975"/>
            <a:ext cx="1450340" cy="383540"/>
          </a:xfrm>
          <a:custGeom>
            <a:avLst/>
            <a:gdLst/>
            <a:ahLst/>
            <a:cxnLst/>
            <a:rect l="l" t="t" r="r" b="b"/>
            <a:pathLst>
              <a:path w="1450339" h="383540">
                <a:moveTo>
                  <a:pt x="0" y="383539"/>
                </a:moveTo>
                <a:lnTo>
                  <a:pt x="1450340" y="0"/>
                </a:lnTo>
              </a:path>
            </a:pathLst>
          </a:custGeom>
          <a:ln w="7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56219" y="81280"/>
            <a:ext cx="4254754" cy="205511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295640" y="117475"/>
            <a:ext cx="365823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3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Организаций,</a:t>
            </a:r>
            <a:r>
              <a:rPr sz="13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которых</a:t>
            </a:r>
            <a:r>
              <a:rPr sz="13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языком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 образования </a:t>
            </a:r>
            <a:r>
              <a:rPr sz="1300" b="1" spc="-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является</a:t>
            </a:r>
            <a:r>
              <a:rPr sz="13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русский</a:t>
            </a:r>
            <a:r>
              <a:rPr sz="13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язык,</a:t>
            </a:r>
            <a:r>
              <a:rPr sz="13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изучение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001F5F"/>
                </a:solidFill>
                <a:latin typeface="Calibri"/>
                <a:cs typeface="Calibri"/>
              </a:rPr>
              <a:t>родного</a:t>
            </a:r>
            <a:r>
              <a:rPr sz="13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языка</a:t>
            </a:r>
            <a:r>
              <a:rPr sz="13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13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родной</a:t>
            </a:r>
            <a:r>
              <a:rPr sz="13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литературы</a:t>
            </a:r>
            <a:r>
              <a:rPr sz="13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из</a:t>
            </a: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числа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языков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народов</a:t>
            </a:r>
            <a:r>
              <a:rPr sz="13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35" dirty="0">
                <a:solidFill>
                  <a:srgbClr val="001F5F"/>
                </a:solidFill>
                <a:latin typeface="Calibri"/>
                <a:cs typeface="Calibri"/>
              </a:rPr>
              <a:t>РФ, </a:t>
            </a:r>
            <a:r>
              <a:rPr sz="13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001F5F"/>
                </a:solidFill>
                <a:latin typeface="Calibri"/>
                <a:cs typeface="Calibri"/>
              </a:rPr>
              <a:t>государственных</a:t>
            </a:r>
            <a:r>
              <a:rPr sz="1100" b="1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i="1" spc="-10" dirty="0">
                <a:solidFill>
                  <a:srgbClr val="001F5F"/>
                </a:solidFill>
                <a:latin typeface="Calibri"/>
                <a:cs typeface="Calibri"/>
              </a:rPr>
              <a:t>языков</a:t>
            </a:r>
            <a:r>
              <a:rPr sz="1100" b="1" i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001F5F"/>
                </a:solidFill>
                <a:latin typeface="Calibri"/>
                <a:cs typeface="Calibri"/>
              </a:rPr>
              <a:t>республик</a:t>
            </a:r>
            <a:r>
              <a:rPr sz="1100" b="1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001F5F"/>
                </a:solidFill>
                <a:latin typeface="Calibri"/>
                <a:cs typeface="Calibri"/>
              </a:rPr>
              <a:t>РФ</a:t>
            </a:r>
            <a:r>
              <a:rPr sz="1100" b="1" i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осуществляется</a:t>
            </a:r>
            <a:endParaRPr sz="1300">
              <a:latin typeface="Calibri"/>
              <a:cs typeface="Calibri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93877" y="554355"/>
          <a:ext cx="11817346" cy="62109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0010"/>
                <a:gridCol w="1450975"/>
                <a:gridCol w="381000"/>
                <a:gridCol w="481964"/>
                <a:gridCol w="527685"/>
                <a:gridCol w="481964"/>
                <a:gridCol w="78104"/>
                <a:gridCol w="410845"/>
                <a:gridCol w="576579"/>
                <a:gridCol w="2001520"/>
                <a:gridCol w="4076700"/>
              </a:tblGrid>
              <a:tr h="171196">
                <a:tc rowSpan="2">
                  <a:txBody>
                    <a:bodyPr/>
                    <a:lstStyle/>
                    <a:p>
                      <a:pPr marL="74930">
                        <a:lnSpc>
                          <a:spcPts val="1230"/>
                        </a:lnSpc>
                      </a:pPr>
                      <a:r>
                        <a:rPr sz="1050" spc="-1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50" spc="5" dirty="0">
                          <a:latin typeface="Times New Roman"/>
                          <a:cs typeface="Times New Roman"/>
                        </a:rPr>
                        <a:t>ре</a:t>
                      </a:r>
                      <a:r>
                        <a:rPr sz="105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50" spc="5" dirty="0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sz="105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50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50" spc="-1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05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5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5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50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50" spc="-10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50" spc="5" dirty="0">
                          <a:latin typeface="Times New Roman"/>
                          <a:cs typeface="Times New Roman"/>
                        </a:rPr>
                        <a:t>ас</a:t>
                      </a:r>
                      <a:r>
                        <a:rPr sz="105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2813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ФГОС </a:t>
                      </a:r>
                      <a:r>
                        <a:rPr sz="1200" b="1" spc="-2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2010г.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8">
                  <a:txBody>
                    <a:bodyPr/>
                    <a:lstStyle/>
                    <a:p>
                      <a:pPr marL="26670">
                        <a:lnSpc>
                          <a:spcPts val="1230"/>
                        </a:lnSpc>
                      </a:pPr>
                      <a:r>
                        <a:rPr sz="1050" dirty="0">
                          <a:latin typeface="Times New Roman"/>
                          <a:cs typeface="Times New Roman"/>
                        </a:rPr>
                        <a:t>Количество</a:t>
                      </a:r>
                      <a:r>
                        <a:rPr sz="10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50" spc="5" dirty="0">
                          <a:latin typeface="Times New Roman"/>
                          <a:cs typeface="Times New Roman"/>
                        </a:rPr>
                        <a:t>часов</a:t>
                      </a:r>
                      <a:r>
                        <a:rPr sz="10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50" dirty="0">
                          <a:latin typeface="Times New Roman"/>
                          <a:cs typeface="Times New Roman"/>
                        </a:rPr>
                        <a:t>неделю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133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50" dirty="0">
                          <a:latin typeface="Times New Roman"/>
                          <a:cs typeface="Times New Roman"/>
                        </a:rPr>
                        <a:t>V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50" spc="-25" dirty="0">
                          <a:latin typeface="Times New Roman"/>
                          <a:cs typeface="Times New Roman"/>
                        </a:rPr>
                        <a:t>VI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50" spc="-15" dirty="0">
                          <a:latin typeface="Times New Roman"/>
                          <a:cs typeface="Times New Roman"/>
                        </a:rPr>
                        <a:t>VII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890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50" spc="-15" dirty="0">
                          <a:latin typeface="Times New Roman"/>
                          <a:cs typeface="Times New Roman"/>
                        </a:rPr>
                        <a:t>VIII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50" spc="-10" dirty="0">
                          <a:latin typeface="Times New Roman"/>
                          <a:cs typeface="Times New Roman"/>
                        </a:rPr>
                        <a:t>IX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86360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b="1" spc="-1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ФГОС </a:t>
                      </a:r>
                      <a:r>
                        <a:rPr sz="1200" b="1" spc="-2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2021г.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71196">
                <a:tc gridSpan="2">
                  <a:txBody>
                    <a:bodyPr/>
                    <a:lstStyle/>
                    <a:p>
                      <a:pPr marL="26034">
                        <a:lnSpc>
                          <a:spcPts val="1230"/>
                        </a:lnSpc>
                      </a:pPr>
                      <a:r>
                        <a:rPr sz="1050" i="1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50" i="1" spc="5" dirty="0">
                          <a:latin typeface="Times New Roman"/>
                          <a:cs typeface="Times New Roman"/>
                        </a:rPr>
                        <a:t>бяза</a:t>
                      </a:r>
                      <a:r>
                        <a:rPr sz="1050" i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50" i="1" spc="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50" i="1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50" i="1" spc="-5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1050" i="1" spc="-1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050" i="1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050" i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50" i="1" spc="-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050" i="1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50" i="1" spc="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50" i="1" spc="-5" dirty="0">
                          <a:latin typeface="Times New Roman"/>
                          <a:cs typeface="Times New Roman"/>
                        </a:rPr>
                        <a:t>ть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63067">
                <a:tc rowSpan="2">
                  <a:txBody>
                    <a:bodyPr/>
                    <a:lstStyle/>
                    <a:p>
                      <a:pPr marL="26034">
                        <a:lnSpc>
                          <a:spcPts val="805"/>
                        </a:lnSpc>
                        <a:tabLst>
                          <a:tab pos="734695" algn="l"/>
                          <a:tab pos="1256030" algn="l"/>
                        </a:tabLst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Русский	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язык	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034">
                        <a:lnSpc>
                          <a:spcPts val="108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925"/>
                        </a:lnSpc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ts val="1085"/>
                        </a:lnSpc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10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6306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925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ts val="1085"/>
                        </a:lnSpc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93497">
                <a:tc rowSpan="2">
                  <a:txBody>
                    <a:bodyPr/>
                    <a:lstStyle/>
                    <a:p>
                      <a:pPr marL="26034">
                        <a:lnSpc>
                          <a:spcPts val="80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Родной</a:t>
                      </a:r>
                      <a:r>
                        <a:rPr sz="10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язык</a:t>
                      </a:r>
                      <a:r>
                        <a:rPr sz="10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родная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034">
                        <a:lnSpc>
                          <a:spcPts val="108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92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10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яз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к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**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02565">
                        <a:lnSpc>
                          <a:spcPct val="100000"/>
                        </a:lnSpc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**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**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**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ts val="1165"/>
                        </a:lnSpc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Родной</a:t>
                      </a:r>
                      <a:r>
                        <a:rPr sz="10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7305">
                        <a:lnSpc>
                          <a:spcPts val="944"/>
                        </a:lnSpc>
                        <a:spcBef>
                          <a:spcPts val="100"/>
                        </a:spcBef>
                      </a:pPr>
                      <a:r>
                        <a:rPr sz="800" b="1" i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b="1" i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1" i="1" spc="-5" dirty="0">
                          <a:latin typeface="Times New Roman"/>
                          <a:cs typeface="Times New Roman"/>
                        </a:rPr>
                        <a:t>(или)</a:t>
                      </a:r>
                      <a:r>
                        <a:rPr sz="800" b="1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1" i="1" dirty="0">
                          <a:latin typeface="Times New Roman"/>
                          <a:cs typeface="Times New Roman"/>
                        </a:rPr>
                        <a:t>государственный</a:t>
                      </a:r>
                      <a:r>
                        <a:rPr sz="800" b="1" i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1" i="1" dirty="0">
                          <a:latin typeface="Times New Roman"/>
                          <a:cs typeface="Times New Roman"/>
                        </a:rPr>
                        <a:t>язык</a:t>
                      </a:r>
                      <a:r>
                        <a:rPr sz="800" b="1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1" i="1" spc="-5" dirty="0">
                          <a:latin typeface="Times New Roman"/>
                          <a:cs typeface="Times New Roman"/>
                        </a:rPr>
                        <a:t>республики</a:t>
                      </a:r>
                      <a:r>
                        <a:rPr sz="800" b="1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1" i="1" spc="-10" dirty="0">
                          <a:latin typeface="Times New Roman"/>
                          <a:cs typeface="Times New Roman"/>
                        </a:rPr>
                        <a:t>РФ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190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92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Родная</a:t>
                      </a: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**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20256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**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**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**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Родная</a:t>
                      </a:r>
                      <a:r>
                        <a:rPr sz="1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63068">
                <a:tc rowSpan="2">
                  <a:txBody>
                    <a:bodyPr/>
                    <a:lstStyle/>
                    <a:p>
                      <a:pPr marL="26034">
                        <a:lnSpc>
                          <a:spcPts val="92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Иностранные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языки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92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Иностранный</a:t>
                      </a: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ts val="109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ранный</a:t>
                      </a:r>
                      <a:r>
                        <a:rPr sz="10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яз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к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6306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925"/>
                        </a:lnSpc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spc="2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10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тр. яз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к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ts val="1085"/>
                        </a:lnSpc>
                      </a:pPr>
                      <a:r>
                        <a:rPr sz="1000" b="1" spc="1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орой</a:t>
                      </a:r>
                      <a:r>
                        <a:rPr sz="10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ино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ранный</a:t>
                      </a:r>
                      <a:r>
                        <a:rPr sz="10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яз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к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63068">
                <a:tc rowSpan="4">
                  <a:txBody>
                    <a:bodyPr/>
                    <a:lstStyle/>
                    <a:p>
                      <a:pPr marL="26034">
                        <a:lnSpc>
                          <a:spcPts val="805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034">
                        <a:lnSpc>
                          <a:spcPts val="108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информатика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925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ts val="1165"/>
                        </a:lnSpc>
                      </a:pPr>
                      <a:r>
                        <a:rPr sz="10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Математика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6306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925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Алгебра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6306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93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Геометрия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705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93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Информатика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ts val="120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Информатика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55270">
                <a:tc rowSpan="3">
                  <a:txBody>
                    <a:bodyPr/>
                    <a:lstStyle/>
                    <a:p>
                      <a:pPr marL="26034">
                        <a:lnSpc>
                          <a:spcPts val="81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Общественно-научные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034">
                        <a:lnSpc>
                          <a:spcPts val="108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предметы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810"/>
                        </a:lnSpc>
                        <a:tabLst>
                          <a:tab pos="1009650" algn="l"/>
                        </a:tabLst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История	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России.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670">
                        <a:lnSpc>
                          <a:spcPts val="108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Всеобщая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история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История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6306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93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ts val="1090"/>
                        </a:lnSpc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6306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93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ts val="109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63068">
                <a:tc rowSpan="3">
                  <a:txBody>
                    <a:bodyPr/>
                    <a:lstStyle/>
                    <a:p>
                      <a:pPr marL="26034">
                        <a:lnSpc>
                          <a:spcPts val="81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Естественнонаучные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034">
                        <a:lnSpc>
                          <a:spcPts val="108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предметы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93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Физика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ts val="1090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Физика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6306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93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Химия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ts val="1090"/>
                        </a:lnSpc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Химия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6306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930"/>
                        </a:lnSpc>
                      </a:pPr>
                      <a:r>
                        <a:rPr sz="1000" spc="5" dirty="0"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ts val="1095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26034">
                        <a:lnSpc>
                          <a:spcPts val="810"/>
                        </a:lnSpc>
                        <a:tabLst>
                          <a:tab pos="836294" algn="l"/>
                        </a:tabLst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Основы	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духовно-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034" marR="21590">
                        <a:lnSpc>
                          <a:spcPct val="80000"/>
                        </a:lnSpc>
                        <a:spcBef>
                          <a:spcPts val="105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нравственной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культуры </a:t>
                      </a:r>
                      <a:r>
                        <a:rPr sz="1000" spc="-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народов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России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740"/>
                        </a:lnSpc>
                      </a:pPr>
                      <a:r>
                        <a:rPr sz="900" i="1" dirty="0">
                          <a:latin typeface="Times New Roman"/>
                          <a:cs typeface="Times New Roman"/>
                        </a:rPr>
                        <a:t>Основы</a:t>
                      </a:r>
                      <a:r>
                        <a:rPr sz="900" i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духовно-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6670" marR="230504">
                        <a:lnSpc>
                          <a:spcPct val="79600"/>
                        </a:lnSpc>
                        <a:spcBef>
                          <a:spcPts val="110"/>
                        </a:spcBef>
                      </a:pPr>
                      <a:r>
                        <a:rPr sz="900" i="1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i="1" spc="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i="1" spc="-10" dirty="0"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900" i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ку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900" i="1" spc="-1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900" i="1" spc="1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ы  народов</a:t>
                      </a:r>
                      <a:r>
                        <a:rPr sz="900" i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i="1" spc="-5" dirty="0">
                          <a:latin typeface="Times New Roman"/>
                          <a:cs typeface="Times New Roman"/>
                        </a:rPr>
                        <a:t>России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50" spc="-25" dirty="0">
                          <a:latin typeface="Times New Roman"/>
                          <a:cs typeface="Times New Roman"/>
                        </a:rPr>
                        <a:t>**</a:t>
                      </a:r>
                      <a:endParaRPr sz="65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BDBD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BDB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BDBD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BDB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43839">
                <a:tc rowSpan="2">
                  <a:txBody>
                    <a:bodyPr/>
                    <a:lstStyle/>
                    <a:p>
                      <a:pPr marL="26034">
                        <a:lnSpc>
                          <a:spcPts val="930"/>
                        </a:lnSpc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Искусство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81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Изобразительное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670">
                        <a:lnSpc>
                          <a:spcPts val="1010"/>
                        </a:lnSpc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искусство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Из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брази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иску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во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6306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935"/>
                        </a:lnSpc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Музыка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ts val="1095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Музыка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63068">
                <a:tc>
                  <a:txBody>
                    <a:bodyPr/>
                    <a:lstStyle/>
                    <a:p>
                      <a:pPr marL="26034">
                        <a:lnSpc>
                          <a:spcPts val="93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Технология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93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Технология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EB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E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EB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ts val="1095"/>
                        </a:lnSpc>
                      </a:pPr>
                      <a:r>
                        <a:rPr sz="10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Технология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E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85038">
                <a:tc rowSpan="2">
                  <a:txBody>
                    <a:bodyPr/>
                    <a:lstStyle/>
                    <a:p>
                      <a:pPr marL="26034">
                        <a:lnSpc>
                          <a:spcPts val="815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Физическая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культура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034">
                        <a:lnSpc>
                          <a:spcPts val="960"/>
                        </a:lnSpc>
                      </a:pPr>
                      <a:r>
                        <a:rPr sz="1000" spc="1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0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ас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ти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034">
                        <a:lnSpc>
                          <a:spcPts val="108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жизнедеятельности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Физическая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культура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ts val="1185"/>
                        </a:lnSpc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Физическая</a:t>
                      </a:r>
                      <a:r>
                        <a:rPr sz="10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культура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43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ts val="81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Основы</a:t>
                      </a: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безопасности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670">
                        <a:lnSpc>
                          <a:spcPts val="100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жизнедеятельности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Основы</a:t>
                      </a:r>
                      <a:r>
                        <a:rPr sz="10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безопасности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жизнедеятельности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63068">
                <a:tc gridSpan="2">
                  <a:txBody>
                    <a:bodyPr/>
                    <a:lstStyle/>
                    <a:p>
                      <a:pPr marL="26034">
                        <a:lnSpc>
                          <a:spcPts val="93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Итого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19455">
                <a:tc gridSpan="2">
                  <a:txBody>
                    <a:bodyPr/>
                    <a:lstStyle/>
                    <a:p>
                      <a:pPr marL="26034">
                        <a:lnSpc>
                          <a:spcPts val="735"/>
                        </a:lnSpc>
                      </a:pPr>
                      <a:r>
                        <a:rPr sz="900" i="1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i="1" spc="-15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9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ор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ир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уем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900" i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900" i="1" spc="-1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i="1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900" i="1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ми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6034">
                        <a:lnSpc>
                          <a:spcPts val="890"/>
                        </a:lnSpc>
                      </a:pPr>
                      <a:r>
                        <a:rPr sz="900" i="1" spc="-5" dirty="0"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900" i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i="1" dirty="0">
                          <a:latin typeface="Times New Roman"/>
                          <a:cs typeface="Times New Roman"/>
                        </a:rPr>
                        <a:t>отношений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63068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5" dirty="0">
                          <a:latin typeface="Times New Roman"/>
                          <a:cs typeface="Times New Roman"/>
                        </a:rPr>
                        <a:t>Кубановедение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622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6670">
                        <a:lnSpc>
                          <a:spcPts val="580"/>
                        </a:lnSpc>
                      </a:pPr>
                      <a:r>
                        <a:rPr sz="700" spc="-5" dirty="0">
                          <a:latin typeface="Times New Roman"/>
                          <a:cs typeface="Times New Roman"/>
                        </a:rPr>
                        <a:t>Проектная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7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исследовательская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26670">
                        <a:lnSpc>
                          <a:spcPts val="665"/>
                        </a:lnSpc>
                      </a:pPr>
                      <a:r>
                        <a:rPr sz="700" spc="-5" dirty="0">
                          <a:latin typeface="Times New Roman"/>
                          <a:cs typeface="Times New Roman"/>
                        </a:rPr>
                        <a:t>деятельность</a:t>
                      </a:r>
                      <a:r>
                        <a:rPr sz="675" spc="-7" baseline="24691" dirty="0">
                          <a:latin typeface="Times New Roman"/>
                          <a:cs typeface="Times New Roman"/>
                        </a:rPr>
                        <a:t>****</a:t>
                      </a:r>
                      <a:endParaRPr sz="675" baseline="2469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E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10845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 gridSpan="2">
                  <a:txBody>
                    <a:bodyPr/>
                    <a:lstStyle/>
                    <a:p>
                      <a:pPr marL="92710" marR="111760">
                        <a:lnSpc>
                          <a:spcPct val="106700"/>
                        </a:lnSpc>
                        <a:spcBef>
                          <a:spcPts val="295"/>
                        </a:spcBef>
                      </a:pPr>
                      <a:r>
                        <a:rPr sz="700" b="1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В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целях </a:t>
                      </a:r>
                      <a:r>
                        <a:rPr sz="700" b="1" spc="-1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индивидуальных </a:t>
                      </a:r>
                      <a:r>
                        <a:rPr sz="700" b="1" spc="-1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потребностей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обучающихся </a:t>
                      </a:r>
                      <a:r>
                        <a:rPr sz="700" b="1" spc="-1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часть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учебного </a:t>
                      </a:r>
                      <a:r>
                        <a:rPr sz="700" b="1" spc="-1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плана,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формируемая участниками </a:t>
                      </a:r>
                      <a:r>
                        <a:rPr sz="700" b="1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образовательных</a:t>
                      </a:r>
                      <a:r>
                        <a:rPr sz="700" b="1" spc="3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отношений</a:t>
                      </a:r>
                      <a:r>
                        <a:rPr sz="700" b="1" spc="1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из </a:t>
                      </a:r>
                      <a:r>
                        <a:rPr sz="700" b="1" spc="-1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перечня,</a:t>
                      </a:r>
                      <a:r>
                        <a:rPr sz="700" b="1" spc="5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предлагаемого</a:t>
                      </a:r>
                      <a:r>
                        <a:rPr sz="700" b="1" spc="2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Организацией,</a:t>
                      </a:r>
                      <a:r>
                        <a:rPr sz="700" b="1" spc="1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включает</a:t>
                      </a:r>
                      <a:r>
                        <a:rPr sz="700" b="1" spc="2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учебные</a:t>
                      </a:r>
                      <a:r>
                        <a:rPr sz="700" b="1" spc="2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предметы,</a:t>
                      </a:r>
                      <a:r>
                        <a:rPr sz="700" b="1" spc="1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учебные</a:t>
                      </a:r>
                      <a:r>
                        <a:rPr sz="700" b="1" spc="2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курсы</a:t>
                      </a:r>
                      <a:r>
                        <a:rPr sz="700" b="1" spc="-1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(в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том</a:t>
                      </a:r>
                      <a:r>
                        <a:rPr sz="700" b="1" spc="1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числе </a:t>
                      </a:r>
                      <a:r>
                        <a:rPr sz="700" b="1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внеурочной деятельности),</a:t>
                      </a:r>
                      <a:r>
                        <a:rPr sz="700" b="1" spc="18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учебные </a:t>
                      </a:r>
                      <a:r>
                        <a:rPr sz="700" b="1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модули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по выбору обучающихся,</a:t>
                      </a:r>
                      <a:r>
                        <a:rPr sz="700" b="1" spc="18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1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родителей</a:t>
                      </a:r>
                      <a:r>
                        <a:rPr sz="700" b="1" spc="17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(законных</a:t>
                      </a:r>
                      <a:r>
                        <a:rPr sz="700" b="1" spc="18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представителей) </a:t>
                      </a:r>
                      <a:r>
                        <a:rPr sz="700" b="1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1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несовершеннолетних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обучающихся, </a:t>
                      </a:r>
                      <a:r>
                        <a:rPr sz="700" b="1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в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том числе предусматривающие углубленное изучение учебных предметов, </a:t>
                      </a:r>
                      <a:r>
                        <a:rPr sz="700" b="1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с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целью </a:t>
                      </a:r>
                      <a:r>
                        <a:rPr sz="700" b="1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удовлетворения различных</a:t>
                      </a:r>
                      <a:r>
                        <a:rPr sz="700" b="1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1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интересов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обучающихся, </a:t>
                      </a:r>
                      <a:r>
                        <a:rPr sz="700" b="1" spc="-1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потребностей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в </a:t>
                      </a:r>
                      <a:r>
                        <a:rPr sz="700" b="1" spc="-1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физическом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развитии </a:t>
                      </a:r>
                      <a:r>
                        <a:rPr sz="700" b="1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и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совершенствовании, </a:t>
                      </a:r>
                      <a:r>
                        <a:rPr sz="700" b="1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а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также </a:t>
                      </a:r>
                      <a:r>
                        <a:rPr sz="700" b="1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учитывающие</a:t>
                      </a:r>
                      <a:r>
                        <a:rPr sz="700" b="1" spc="-4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этнокультурные</a:t>
                      </a:r>
                      <a:r>
                        <a:rPr sz="700" b="1" spc="-2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интересы,</a:t>
                      </a:r>
                      <a:r>
                        <a:rPr sz="700" b="1" spc="2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особые</a:t>
                      </a:r>
                      <a:r>
                        <a:rPr sz="700" b="1" spc="1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образовательные</a:t>
                      </a:r>
                      <a:r>
                        <a:rPr sz="700" b="1" spc="3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1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потребности</a:t>
                      </a:r>
                      <a:r>
                        <a:rPr sz="700" b="1" spc="3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обучающихся </a:t>
                      </a:r>
                      <a:r>
                        <a:rPr sz="700" b="1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700" b="1" spc="15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20" dirty="0">
                          <a:solidFill>
                            <a:srgbClr val="1F3863"/>
                          </a:solidFill>
                          <a:latin typeface="Arial"/>
                          <a:cs typeface="Arial"/>
                        </a:rPr>
                        <a:t>ОВЗ.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solidFill>
                      <a:srgbClr val="DEEBF7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306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7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700" spc="5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7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7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700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ци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sz="700" spc="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700" spc="-1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7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700" spc="-1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700" spc="10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675" spc="15" baseline="24691" dirty="0">
                          <a:latin typeface="Times New Roman"/>
                          <a:cs typeface="Times New Roman"/>
                        </a:rPr>
                        <a:t>****</a:t>
                      </a:r>
                      <a:endParaRPr sz="675" baseline="24691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7465" marB="0">
                    <a:solidFill>
                      <a:srgbClr val="DEEBF7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3068">
                <a:tc rowSpan="2">
                  <a:txBody>
                    <a:bodyPr/>
                    <a:lstStyle/>
                    <a:p>
                      <a:pPr marL="26034">
                        <a:lnSpc>
                          <a:spcPts val="575"/>
                        </a:lnSpc>
                      </a:pPr>
                      <a:r>
                        <a:rPr sz="700" spc="-5" dirty="0">
                          <a:latin typeface="Times New Roman"/>
                          <a:cs typeface="Times New Roman"/>
                        </a:rPr>
                        <a:t>Максимально</a:t>
                      </a:r>
                      <a:r>
                        <a:rPr sz="7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допустимая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26034" marR="124460">
                        <a:lnSpc>
                          <a:spcPct val="78600"/>
                        </a:lnSpc>
                        <a:spcBef>
                          <a:spcPts val="100"/>
                        </a:spcBef>
                      </a:pPr>
                      <a:r>
                        <a:rPr sz="700" spc="-5" dirty="0">
                          <a:latin typeface="Times New Roman"/>
                          <a:cs typeface="Times New Roman"/>
                        </a:rPr>
                        <a:t>аудиторная недельная нагрузка </a:t>
                      </a:r>
                      <a:r>
                        <a:rPr sz="700" spc="-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СанПиН</a:t>
                      </a:r>
                      <a:r>
                        <a:rPr sz="7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b="1" u="sng" dirty="0">
                          <a:solidFill>
                            <a:srgbClr val="C00000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Times New Roman"/>
                          <a:cs typeface="Times New Roman"/>
                        </a:rPr>
                        <a:t>1.2.3685-21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7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6-дневной</a:t>
                      </a:r>
                      <a:r>
                        <a:rPr sz="7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учебной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неделе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Bef>
                          <a:spcPts val="380"/>
                        </a:spcBef>
                      </a:pPr>
                      <a:r>
                        <a:rPr sz="700" b="1" spc="10" dirty="0">
                          <a:latin typeface="Times New Roman"/>
                          <a:cs typeface="Times New Roman"/>
                        </a:rPr>
                        <a:t>32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945">
                        <a:lnSpc>
                          <a:spcPts val="800"/>
                        </a:lnSpc>
                        <a:spcBef>
                          <a:spcPts val="380"/>
                        </a:spcBef>
                      </a:pPr>
                      <a:r>
                        <a:rPr sz="700" b="1" spc="10" dirty="0">
                          <a:latin typeface="Times New Roman"/>
                          <a:cs typeface="Times New Roman"/>
                        </a:rPr>
                        <a:t>33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Bef>
                          <a:spcPts val="380"/>
                        </a:spcBef>
                      </a:pPr>
                      <a:r>
                        <a:rPr sz="700" b="1" spc="10" dirty="0">
                          <a:latin typeface="Times New Roman"/>
                          <a:cs typeface="Times New Roman"/>
                        </a:rPr>
                        <a:t>35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Bef>
                          <a:spcPts val="380"/>
                        </a:spcBef>
                      </a:pPr>
                      <a:r>
                        <a:rPr sz="700" b="1" spc="10" dirty="0">
                          <a:latin typeface="Times New Roman"/>
                          <a:cs typeface="Times New Roman"/>
                        </a:rPr>
                        <a:t>36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800"/>
                        </a:lnSpc>
                        <a:spcBef>
                          <a:spcPts val="380"/>
                        </a:spcBef>
                      </a:pPr>
                      <a:r>
                        <a:rPr sz="700" b="1" spc="10" dirty="0">
                          <a:latin typeface="Times New Roman"/>
                          <a:cs typeface="Times New Roman"/>
                        </a:rPr>
                        <a:t>36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7465" marB="0">
                    <a:solidFill>
                      <a:srgbClr val="DEEBF7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306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7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5-дневной</a:t>
                      </a:r>
                      <a:r>
                        <a:rPr sz="7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учебной </a:t>
                      </a:r>
                      <a:r>
                        <a:rPr sz="700" spc="-10" dirty="0">
                          <a:latin typeface="Times New Roman"/>
                          <a:cs typeface="Times New Roman"/>
                        </a:rPr>
                        <a:t>неделе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Bef>
                          <a:spcPts val="380"/>
                        </a:spcBef>
                      </a:pPr>
                      <a:r>
                        <a:rPr sz="700" b="1" spc="10" dirty="0">
                          <a:latin typeface="Times New Roman"/>
                          <a:cs typeface="Times New Roman"/>
                        </a:rPr>
                        <a:t>29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945">
                        <a:lnSpc>
                          <a:spcPts val="800"/>
                        </a:lnSpc>
                        <a:spcBef>
                          <a:spcPts val="380"/>
                        </a:spcBef>
                      </a:pPr>
                      <a:r>
                        <a:rPr sz="700" b="1" spc="10" dirty="0">
                          <a:latin typeface="Times New Roman"/>
                          <a:cs typeface="Times New Roman"/>
                        </a:rPr>
                        <a:t>30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Bef>
                          <a:spcPts val="380"/>
                        </a:spcBef>
                      </a:pPr>
                      <a:r>
                        <a:rPr sz="700" b="1" spc="10" dirty="0">
                          <a:latin typeface="Times New Roman"/>
                          <a:cs typeface="Times New Roman"/>
                        </a:rPr>
                        <a:t>32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Bef>
                          <a:spcPts val="380"/>
                        </a:spcBef>
                      </a:pPr>
                      <a:r>
                        <a:rPr sz="700" b="1" spc="10" dirty="0">
                          <a:latin typeface="Times New Roman"/>
                          <a:cs typeface="Times New Roman"/>
                        </a:rPr>
                        <a:t>33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800"/>
                        </a:lnSpc>
                        <a:spcBef>
                          <a:spcPts val="380"/>
                        </a:spcBef>
                      </a:pPr>
                      <a:r>
                        <a:rPr sz="700" b="1" spc="10" dirty="0">
                          <a:latin typeface="Times New Roman"/>
                          <a:cs typeface="Times New Roman"/>
                        </a:rPr>
                        <a:t>33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7465" marB="0">
                    <a:solidFill>
                      <a:srgbClr val="DEEBF7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7038">
                <a:tc gridSpan="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7465" marB="0">
                    <a:solidFill>
                      <a:srgbClr val="DEEBF7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grpSp>
        <p:nvGrpSpPr>
          <p:cNvPr id="7" name="object 7"/>
          <p:cNvGrpSpPr/>
          <p:nvPr/>
        </p:nvGrpSpPr>
        <p:grpSpPr>
          <a:xfrm>
            <a:off x="7843519" y="1897379"/>
            <a:ext cx="4285615" cy="4374515"/>
            <a:chOff x="7843519" y="1897379"/>
            <a:chExt cx="4285615" cy="437451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43519" y="1897379"/>
              <a:ext cx="4272533" cy="165633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43519" y="4417059"/>
              <a:ext cx="4285233" cy="1854454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56219" y="3335007"/>
            <a:ext cx="4272533" cy="126264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281416" y="909637"/>
            <a:ext cx="3680460" cy="4957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3690" indent="-28765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13690" algn="l"/>
                <a:tab pos="314325" algn="l"/>
              </a:tabLst>
            </a:pP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r>
              <a:rPr sz="13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наличии</a:t>
            </a:r>
            <a:r>
              <a:rPr sz="13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возможностей</a:t>
            </a:r>
            <a:r>
              <a:rPr sz="13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Организации</a:t>
            </a:r>
            <a:endParaRPr sz="1300">
              <a:latin typeface="Calibri"/>
              <a:cs typeface="Calibri"/>
            </a:endParaRPr>
          </a:p>
          <a:p>
            <a:pPr marL="313690" marR="480695" indent="-287655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313690" algn="l"/>
                <a:tab pos="314325" algn="l"/>
              </a:tabLst>
            </a:pP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по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заявлению обучающихся,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родителей </a:t>
            </a:r>
            <a:r>
              <a:rPr sz="1300" b="1" spc="-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(законных</a:t>
            </a:r>
            <a:r>
              <a:rPr sz="13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представителей)</a:t>
            </a:r>
            <a:endParaRPr sz="1300">
              <a:latin typeface="Calibri"/>
              <a:cs typeface="Calibri"/>
            </a:endParaRPr>
          </a:p>
          <a:p>
            <a:pPr marL="313690">
              <a:lnSpc>
                <a:spcPct val="100000"/>
              </a:lnSpc>
            </a:pP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несовершеннолетних</a:t>
            </a:r>
            <a:r>
              <a:rPr sz="13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обучающихся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Calibri"/>
              <a:cs typeface="Calibri"/>
            </a:endParaRPr>
          </a:p>
          <a:p>
            <a:pPr marL="13970">
              <a:lnSpc>
                <a:spcPct val="100000"/>
              </a:lnSpc>
            </a:pP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Изучение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 второго</a:t>
            </a:r>
            <a:r>
              <a:rPr sz="1300" b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иностранного</a:t>
            </a:r>
            <a:r>
              <a:rPr sz="1300" b="1" spc="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языка</a:t>
            </a:r>
            <a:r>
              <a:rPr sz="13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из</a:t>
            </a:r>
            <a:r>
              <a:rPr sz="13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перечня,</a:t>
            </a:r>
            <a:endParaRPr sz="1300">
              <a:latin typeface="Calibri"/>
              <a:cs typeface="Calibri"/>
            </a:endParaRPr>
          </a:p>
          <a:p>
            <a:pPr marL="13970">
              <a:lnSpc>
                <a:spcPct val="100000"/>
              </a:lnSpc>
              <a:spcBef>
                <a:spcPts val="5"/>
              </a:spcBef>
            </a:pP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предлагаемого</a:t>
            </a: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Организацией,</a:t>
            </a:r>
            <a:r>
              <a:rPr sz="13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осуществляется</a:t>
            </a:r>
            <a:endParaRPr sz="1300">
              <a:latin typeface="Calibri"/>
              <a:cs typeface="Calibri"/>
            </a:endParaRPr>
          </a:p>
          <a:p>
            <a:pPr marL="301625" marR="493395" indent="-287020">
              <a:lnSpc>
                <a:spcPct val="100000"/>
              </a:lnSpc>
              <a:buFont typeface="Wingdings"/>
              <a:buChar char=""/>
              <a:tabLst>
                <a:tab pos="300990" algn="l"/>
                <a:tab pos="301625" algn="l"/>
              </a:tabLst>
            </a:pP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по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заявлению обучающихся,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родителей </a:t>
            </a:r>
            <a:r>
              <a:rPr sz="1300" b="1" spc="-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несовершеннолетних</a:t>
            </a:r>
            <a:r>
              <a:rPr sz="13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обучающихся</a:t>
            </a:r>
            <a:endParaRPr sz="1300">
              <a:latin typeface="Calibri"/>
              <a:cs typeface="Calibri"/>
            </a:endParaRPr>
          </a:p>
          <a:p>
            <a:pPr marL="301625" indent="-287655">
              <a:lnSpc>
                <a:spcPct val="100000"/>
              </a:lnSpc>
              <a:buFont typeface="Wingdings"/>
              <a:buChar char=""/>
              <a:tabLst>
                <a:tab pos="300990" algn="l"/>
                <a:tab pos="301625" algn="l"/>
              </a:tabLst>
            </a:pP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наличии</a:t>
            </a:r>
            <a:r>
              <a:rPr sz="13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Организации</a:t>
            </a:r>
            <a:r>
              <a:rPr sz="13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необходимых</a:t>
            </a:r>
            <a:endParaRPr sz="1300">
              <a:latin typeface="Calibri"/>
              <a:cs typeface="Calibri"/>
            </a:endParaRPr>
          </a:p>
          <a:p>
            <a:pPr marL="301625">
              <a:lnSpc>
                <a:spcPct val="100000"/>
              </a:lnSpc>
            </a:pP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условий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00">
              <a:latin typeface="Calibri"/>
              <a:cs typeface="Calibri"/>
            </a:endParaRPr>
          </a:p>
          <a:p>
            <a:pPr marL="26670" marR="328930">
              <a:lnSpc>
                <a:spcPct val="100000"/>
              </a:lnSpc>
              <a:spcBef>
                <a:spcPts val="5"/>
              </a:spcBef>
            </a:pP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Предусмотрено изучение учебных предметов </a:t>
            </a:r>
            <a:r>
              <a:rPr sz="1300" b="1" spc="-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"Математика",</a:t>
            </a:r>
            <a:r>
              <a:rPr sz="13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"Информатика",</a:t>
            </a:r>
            <a:r>
              <a:rPr sz="13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"Физика",</a:t>
            </a:r>
            <a:endParaRPr sz="1300">
              <a:latin typeface="Calibri"/>
              <a:cs typeface="Calibri"/>
            </a:endParaRPr>
          </a:p>
          <a:p>
            <a:pPr marL="26670">
              <a:lnSpc>
                <a:spcPct val="100000"/>
              </a:lnSpc>
            </a:pP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"Химия", "Биология"</a:t>
            </a:r>
            <a:r>
              <a:rPr sz="13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13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базовом</a:t>
            </a:r>
            <a:r>
              <a:rPr sz="13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 углубленном</a:t>
            </a:r>
            <a:endParaRPr sz="1300">
              <a:latin typeface="Calibri"/>
              <a:cs typeface="Calibri"/>
            </a:endParaRPr>
          </a:p>
          <a:p>
            <a:pPr marL="26670">
              <a:lnSpc>
                <a:spcPct val="100000"/>
              </a:lnSpc>
            </a:pP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уровнях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r>
              <a:rPr sz="13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изучении</a:t>
            </a:r>
            <a:r>
              <a:rPr sz="13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предметной</a:t>
            </a:r>
            <a:r>
              <a:rPr sz="13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области</a:t>
            </a:r>
            <a:r>
              <a:rPr sz="13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"Основы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духовно-нравственной</a:t>
            </a:r>
            <a:r>
              <a:rPr sz="1300" b="1" spc="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001F5F"/>
                </a:solidFill>
                <a:latin typeface="Calibri"/>
                <a:cs typeface="Calibri"/>
              </a:rPr>
              <a:t>культуры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001F5F"/>
                </a:solidFill>
                <a:latin typeface="Calibri"/>
                <a:cs typeface="Calibri"/>
              </a:rPr>
              <a:t>народов</a:t>
            </a:r>
            <a:r>
              <a:rPr sz="1300" b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России"</a:t>
            </a:r>
            <a:endParaRPr sz="1300">
              <a:latin typeface="Calibri"/>
              <a:cs typeface="Calibri"/>
            </a:endParaRPr>
          </a:p>
          <a:p>
            <a:pPr marL="12700" marR="781050">
              <a:lnSpc>
                <a:spcPct val="100000"/>
              </a:lnSpc>
            </a:pP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по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заявлению обучающихся, 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родителей </a:t>
            </a:r>
            <a:r>
              <a:rPr sz="1300" b="1" spc="-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несовершеннолетних</a:t>
            </a:r>
            <a:r>
              <a:rPr sz="13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обучающихся</a:t>
            </a:r>
            <a:endParaRPr sz="1300">
              <a:latin typeface="Calibri"/>
              <a:cs typeface="Calibri"/>
            </a:endParaRPr>
          </a:p>
          <a:p>
            <a:pPr marL="12700" marR="106680">
              <a:lnSpc>
                <a:spcPct val="100000"/>
              </a:lnSpc>
              <a:spcBef>
                <a:spcPts val="5"/>
              </a:spcBef>
            </a:pP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осуществляется</a:t>
            </a:r>
            <a:r>
              <a:rPr sz="13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выбор</a:t>
            </a:r>
            <a:r>
              <a:rPr sz="13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001F5F"/>
                </a:solidFill>
                <a:latin typeface="Calibri"/>
                <a:cs typeface="Calibri"/>
              </a:rPr>
              <a:t>одного</a:t>
            </a:r>
            <a:r>
              <a:rPr sz="13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из</a:t>
            </a:r>
            <a:r>
              <a:rPr sz="13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учебных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курсов </a:t>
            </a:r>
            <a:r>
              <a:rPr sz="1300" b="1" spc="-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(учебных</a:t>
            </a:r>
            <a:r>
              <a:rPr sz="13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001F5F"/>
                </a:solidFill>
                <a:latin typeface="Calibri"/>
                <a:cs typeface="Calibri"/>
              </a:rPr>
              <a:t>модулей)</a:t>
            </a:r>
            <a:r>
              <a:rPr sz="13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из</a:t>
            </a:r>
            <a:r>
              <a:rPr sz="13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перечня,</a:t>
            </a: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предлагаемого </a:t>
            </a:r>
            <a:r>
              <a:rPr sz="13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Calibri"/>
                <a:cs typeface="Calibri"/>
              </a:rPr>
              <a:t>Организацией</a:t>
            </a:r>
            <a:endParaRPr sz="13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44438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Организация</a:t>
            </a:r>
            <a:r>
              <a:rPr spc="20" dirty="0"/>
              <a:t> </a:t>
            </a:r>
            <a:r>
              <a:rPr spc="-5" dirty="0"/>
              <a:t>образовательной</a:t>
            </a:r>
            <a:r>
              <a:rPr spc="20" dirty="0"/>
              <a:t> </a:t>
            </a:r>
            <a:r>
              <a:rPr spc="-5" dirty="0"/>
              <a:t>деятельности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500988" y="666106"/>
            <a:ext cx="10191115" cy="1902460"/>
            <a:chOff x="1500988" y="666106"/>
            <a:chExt cx="10191115" cy="190246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0988" y="686599"/>
              <a:ext cx="2744119" cy="7592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44443" y="666106"/>
              <a:ext cx="2708710" cy="75113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1999" y="1226820"/>
              <a:ext cx="5849874" cy="134137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318503" y="687959"/>
            <a:ext cx="4862195" cy="142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6075" algn="ctr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ООО-2021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85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Общий</a:t>
            </a:r>
            <a:r>
              <a:rPr sz="18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объем</a:t>
            </a:r>
            <a:r>
              <a:rPr sz="18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аудиторной</a:t>
            </a:r>
            <a:r>
              <a:rPr sz="1800" b="1" spc="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работы</a:t>
            </a:r>
            <a:r>
              <a:rPr sz="18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обучающихся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за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пять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учебных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 лет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5058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5549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академических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часов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1231900"/>
            <a:ext cx="7107174" cy="133883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83540" y="709040"/>
            <a:ext cx="4864735" cy="141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8610" algn="ctr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НОО-2021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45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Общий</a:t>
            </a:r>
            <a:r>
              <a:rPr sz="18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объем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аудиторной</a:t>
            </a:r>
            <a:r>
              <a:rPr sz="1800" b="1" spc="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работы</a:t>
            </a:r>
            <a:r>
              <a:rPr sz="1800" b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за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четыре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учебных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года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2954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3190</a:t>
            </a:r>
            <a:r>
              <a:rPr sz="18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академических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часов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4181188"/>
            <a:ext cx="12053063" cy="69388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2106041" y="4208398"/>
            <a:ext cx="80105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ТРЕБОВАНИЯ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УЧЕБНОЙ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НАГРУЗКЕ</a:t>
            </a:r>
            <a:r>
              <a:rPr sz="20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СанПиН 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1.2.3685-21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4691380"/>
            <a:ext cx="6980174" cy="216433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253682" y="4731702"/>
            <a:ext cx="59302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C00000"/>
                </a:solidFill>
                <a:latin typeface="Calibri"/>
                <a:cs typeface="Calibri"/>
              </a:rPr>
              <a:t>Продолжительность</a:t>
            </a:r>
            <a:r>
              <a:rPr sz="1800" b="1" spc="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дневной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суммарной</a:t>
            </a:r>
            <a:r>
              <a:rPr sz="1800" b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образовательной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нагрузки</a:t>
            </a:r>
            <a:r>
              <a:rPr sz="18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8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3682" y="5243173"/>
            <a:ext cx="1360170" cy="142811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695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18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класс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27800"/>
              </a:lnSpc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II-IV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классов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 V-VI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классов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 VII-XI</a:t>
            </a:r>
            <a:r>
              <a:rPr sz="18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классов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24660" y="5243173"/>
            <a:ext cx="5165090" cy="1428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5240">
              <a:lnSpc>
                <a:spcPct val="127800"/>
              </a:lnSpc>
              <a:spcBef>
                <a:spcPts val="95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4</a:t>
            </a:r>
            <a:r>
              <a:rPr sz="18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урока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1F5F"/>
                </a:solidFill>
                <a:latin typeface="Calibri"/>
                <a:cs typeface="Calibri"/>
              </a:rPr>
              <a:t>(при</a:t>
            </a:r>
            <a:r>
              <a:rPr sz="14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1F5F"/>
                </a:solidFill>
                <a:latin typeface="Calibri"/>
                <a:cs typeface="Calibri"/>
              </a:rPr>
              <a:t>2ч</a:t>
            </a:r>
            <a:r>
              <a:rPr sz="1400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физкультуры)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,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5 уроков</a:t>
            </a:r>
            <a:r>
              <a:rPr sz="1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1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раз/нед.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1F5F"/>
                </a:solidFill>
                <a:latin typeface="Calibri"/>
                <a:cs typeface="Calibri"/>
              </a:rPr>
              <a:t>(при</a:t>
            </a:r>
            <a:r>
              <a:rPr sz="14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3ч</a:t>
            </a:r>
            <a:r>
              <a:rPr sz="14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физ.) </a:t>
            </a:r>
            <a:r>
              <a:rPr sz="14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5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уроков </a:t>
            </a:r>
            <a:r>
              <a:rPr sz="1400" spc="-5" dirty="0">
                <a:solidFill>
                  <a:srgbClr val="001F5F"/>
                </a:solidFill>
                <a:latin typeface="Calibri"/>
                <a:cs typeface="Calibri"/>
              </a:rPr>
              <a:t>(при 2ч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физкультуры),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6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уроков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1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раз/нед.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(при </a:t>
            </a:r>
            <a:r>
              <a:rPr sz="1400" spc="-5" dirty="0">
                <a:solidFill>
                  <a:srgbClr val="001F5F"/>
                </a:solidFill>
                <a:latin typeface="Calibri"/>
                <a:cs typeface="Calibri"/>
              </a:rPr>
              <a:t>3ч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физ.) </a:t>
            </a:r>
            <a:r>
              <a:rPr sz="1400" spc="-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6</a:t>
            </a:r>
            <a:r>
              <a:rPr sz="18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уроков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более</a:t>
            </a:r>
            <a:endParaRPr sz="1800">
              <a:latin typeface="Calibri"/>
              <a:cs typeface="Calibri"/>
            </a:endParaRPr>
          </a:p>
          <a:p>
            <a:pPr marL="32384">
              <a:lnSpc>
                <a:spcPct val="100000"/>
              </a:lnSpc>
              <a:spcBef>
                <a:spcPts val="600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7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уроков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более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790940" y="4691380"/>
            <a:ext cx="3266694" cy="2164334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9268459" y="4731702"/>
            <a:ext cx="2560320" cy="19164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619760">
              <a:lnSpc>
                <a:spcPct val="100499"/>
              </a:lnSpc>
              <a:spcBef>
                <a:spcPts val="90"/>
              </a:spcBef>
            </a:pP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Перерыв</a:t>
            </a:r>
            <a:r>
              <a:rPr sz="18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между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 последним</a:t>
            </a:r>
            <a:r>
              <a:rPr sz="18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уроком </a:t>
            </a:r>
            <a:r>
              <a:rPr sz="1800" b="1" spc="-3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(занятием)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2140"/>
              </a:lnSpc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началом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внеурочных/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дополнительных</a:t>
            </a:r>
            <a:r>
              <a:rPr sz="18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занятий </a:t>
            </a:r>
            <a:r>
              <a:rPr sz="1800" b="1" spc="-3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следующей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смены,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не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 менее</a:t>
            </a:r>
            <a:r>
              <a:rPr sz="18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20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минут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0" y="2283460"/>
            <a:ext cx="11692255" cy="2185035"/>
            <a:chOff x="0" y="2283460"/>
            <a:chExt cx="11692255" cy="2185035"/>
          </a:xfrm>
        </p:grpSpPr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42000" y="2283460"/>
              <a:ext cx="5849874" cy="167665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2288540"/>
              <a:ext cx="5773674" cy="167665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3535680"/>
              <a:ext cx="2060194" cy="932434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144145" y="2328798"/>
            <a:ext cx="5520690" cy="17519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209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Объем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внеурочной</a:t>
            </a:r>
            <a:r>
              <a:rPr sz="18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деятельности</a:t>
            </a:r>
            <a:r>
              <a:rPr sz="1800" b="1" spc="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</a:t>
            </a:r>
            <a:endParaRPr sz="1800">
              <a:latin typeface="Calibri"/>
              <a:cs typeface="Calibri"/>
            </a:endParaRPr>
          </a:p>
          <a:p>
            <a:pPr marL="252095">
              <a:lnSpc>
                <a:spcPct val="100000"/>
              </a:lnSpc>
            </a:pP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освоении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ими</a:t>
            </a:r>
            <a:r>
              <a:rPr sz="18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ООП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НОО </a:t>
            </a:r>
            <a:r>
              <a:rPr sz="1800" b="1" spc="-15" dirty="0">
                <a:solidFill>
                  <a:srgbClr val="C00000"/>
                </a:solidFill>
                <a:latin typeface="Calibri"/>
                <a:cs typeface="Calibri"/>
              </a:rPr>
              <a:t>до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C00000"/>
                </a:solidFill>
                <a:latin typeface="Calibri"/>
                <a:cs typeface="Calibri"/>
              </a:rPr>
              <a:t>1320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академ.</a:t>
            </a:r>
            <a:r>
              <a:rPr sz="1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часов</a:t>
            </a:r>
            <a:endParaRPr sz="1400">
              <a:latin typeface="Calibri"/>
              <a:cs typeface="Calibri"/>
            </a:endParaRPr>
          </a:p>
          <a:p>
            <a:pPr marL="1323975">
              <a:lnSpc>
                <a:spcPct val="100000"/>
              </a:lnSpc>
              <a:spcBef>
                <a:spcPts val="40"/>
              </a:spcBef>
            </a:pP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за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четыре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года</a:t>
            </a:r>
            <a:r>
              <a:rPr sz="1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обучения,</a:t>
            </a:r>
            <a:r>
              <a:rPr sz="14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4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учетом</a:t>
            </a:r>
            <a:endParaRPr sz="1400">
              <a:latin typeface="Calibri"/>
              <a:cs typeface="Calibri"/>
            </a:endParaRPr>
          </a:p>
          <a:p>
            <a:pPr marL="1323975" marR="5080">
              <a:lnSpc>
                <a:spcPct val="100000"/>
              </a:lnSpc>
            </a:pP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образовательных потребностей, интересов,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запросов, </a:t>
            </a:r>
            <a:r>
              <a:rPr sz="1400" b="1" spc="-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возможностей</a:t>
            </a:r>
            <a:r>
              <a:rPr sz="14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Организации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050" b="1" i="1" dirty="0">
                <a:solidFill>
                  <a:srgbClr val="001F5F"/>
                </a:solidFill>
                <a:latin typeface="Calibri"/>
                <a:cs typeface="Calibri"/>
              </a:rPr>
              <a:t>Например: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50" b="1" i="1" dirty="0">
                <a:solidFill>
                  <a:srgbClr val="001F5F"/>
                </a:solidFill>
                <a:latin typeface="Calibri"/>
                <a:cs typeface="Calibri"/>
              </a:rPr>
              <a:t>1кл.</a:t>
            </a:r>
            <a:r>
              <a:rPr sz="1050" b="1" i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050" b="1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spc="5" dirty="0">
                <a:solidFill>
                  <a:srgbClr val="001F5F"/>
                </a:solidFill>
                <a:latin typeface="Calibri"/>
                <a:cs typeface="Calibri"/>
              </a:rPr>
              <a:t>300</a:t>
            </a:r>
            <a:r>
              <a:rPr sz="1050" b="1" i="1" dirty="0">
                <a:solidFill>
                  <a:srgbClr val="001F5F"/>
                </a:solidFill>
                <a:latin typeface="Calibri"/>
                <a:cs typeface="Calibri"/>
              </a:rPr>
              <a:t> часов</a:t>
            </a:r>
            <a:r>
              <a:rPr sz="1050" b="1" i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spc="5" dirty="0">
                <a:solidFill>
                  <a:srgbClr val="001F5F"/>
                </a:solidFill>
                <a:latin typeface="Calibri"/>
                <a:cs typeface="Calibri"/>
              </a:rPr>
              <a:t>ВД</a:t>
            </a:r>
            <a:r>
              <a:rPr sz="1050" b="1" i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spc="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050" b="1" i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spc="-5" dirty="0">
                <a:solidFill>
                  <a:srgbClr val="001F5F"/>
                </a:solidFill>
                <a:latin typeface="Calibri"/>
                <a:cs typeface="Calibri"/>
              </a:rPr>
              <a:t>год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50" b="1" i="1" dirty="0">
                <a:solidFill>
                  <a:srgbClr val="001F5F"/>
                </a:solidFill>
                <a:latin typeface="Calibri"/>
                <a:cs typeface="Calibri"/>
              </a:rPr>
              <a:t>2-4кл.</a:t>
            </a:r>
            <a:r>
              <a:rPr sz="1050" b="1" i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spc="5" dirty="0">
                <a:solidFill>
                  <a:srgbClr val="001F5F"/>
                </a:solidFill>
                <a:latin typeface="Calibri"/>
                <a:cs typeface="Calibri"/>
              </a:rPr>
              <a:t>– </a:t>
            </a:r>
            <a:r>
              <a:rPr sz="1050" b="1" i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050" b="1" i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spc="5" dirty="0">
                <a:solidFill>
                  <a:srgbClr val="001F5F"/>
                </a:solidFill>
                <a:latin typeface="Calibri"/>
                <a:cs typeface="Calibri"/>
              </a:rPr>
              <a:t>340</a:t>
            </a:r>
            <a:r>
              <a:rPr sz="1050" b="1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dirty="0">
                <a:solidFill>
                  <a:srgbClr val="001F5F"/>
                </a:solidFill>
                <a:latin typeface="Calibri"/>
                <a:cs typeface="Calibri"/>
              </a:rPr>
              <a:t>часов</a:t>
            </a:r>
            <a:r>
              <a:rPr sz="1050" b="1" i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spc="5" dirty="0">
                <a:solidFill>
                  <a:srgbClr val="001F5F"/>
                </a:solidFill>
                <a:latin typeface="Calibri"/>
                <a:cs typeface="Calibri"/>
              </a:rPr>
              <a:t>ВД</a:t>
            </a:r>
            <a:r>
              <a:rPr sz="1050" b="1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050" b="1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spc="-5" dirty="0">
                <a:solidFill>
                  <a:srgbClr val="001F5F"/>
                </a:solidFill>
                <a:latin typeface="Calibri"/>
                <a:cs typeface="Calibri"/>
              </a:rPr>
              <a:t>год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705340" y="3535667"/>
            <a:ext cx="2352294" cy="769886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6318503" y="2322829"/>
            <a:ext cx="5555615" cy="1595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Объем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внеурочной</a:t>
            </a:r>
            <a:r>
              <a:rPr sz="18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деятельности</a:t>
            </a:r>
            <a:r>
              <a:rPr sz="1800" b="1" spc="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освоении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ими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ООП ООО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C00000"/>
                </a:solidFill>
                <a:latin typeface="Calibri"/>
                <a:cs typeface="Calibri"/>
              </a:rPr>
              <a:t>до</a:t>
            </a:r>
            <a:r>
              <a:rPr sz="1800" b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1750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академ.</a:t>
            </a:r>
            <a:r>
              <a:rPr sz="1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часов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за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пять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 лет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обучения,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с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учетом</a:t>
            </a:r>
            <a:endParaRPr sz="1400">
              <a:latin typeface="Calibri"/>
              <a:cs typeface="Calibri"/>
            </a:endParaRPr>
          </a:p>
          <a:p>
            <a:pPr marL="12700" marR="1353820">
              <a:lnSpc>
                <a:spcPct val="100000"/>
              </a:lnSpc>
            </a:pP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образовательных потребностей, интересов,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запросов, </a:t>
            </a:r>
            <a:r>
              <a:rPr sz="1400" b="1" spc="-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возможностей</a:t>
            </a:r>
            <a:r>
              <a:rPr sz="14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Организации</a:t>
            </a:r>
            <a:endParaRPr sz="1400">
              <a:latin typeface="Calibri"/>
              <a:cs typeface="Calibri"/>
            </a:endParaRPr>
          </a:p>
          <a:p>
            <a:pPr marL="3837940">
              <a:lnSpc>
                <a:spcPct val="100000"/>
              </a:lnSpc>
              <a:spcBef>
                <a:spcPts val="440"/>
              </a:spcBef>
            </a:pPr>
            <a:r>
              <a:rPr sz="1050" b="1" i="1" dirty="0">
                <a:solidFill>
                  <a:srgbClr val="001F5F"/>
                </a:solidFill>
                <a:latin typeface="Calibri"/>
                <a:cs typeface="Calibri"/>
              </a:rPr>
              <a:t>Например:</a:t>
            </a:r>
            <a:endParaRPr sz="1050">
              <a:latin typeface="Calibri"/>
              <a:cs typeface="Calibri"/>
            </a:endParaRPr>
          </a:p>
          <a:p>
            <a:pPr marL="3837940">
              <a:lnSpc>
                <a:spcPct val="100000"/>
              </a:lnSpc>
            </a:pPr>
            <a:r>
              <a:rPr sz="1050" b="1" i="1" dirty="0">
                <a:solidFill>
                  <a:srgbClr val="001F5F"/>
                </a:solidFill>
                <a:latin typeface="Calibri"/>
                <a:cs typeface="Calibri"/>
              </a:rPr>
              <a:t>5-9кл.</a:t>
            </a:r>
            <a:r>
              <a:rPr sz="1050" b="1" i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050" b="1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050" b="1" i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spc="5" dirty="0">
                <a:solidFill>
                  <a:srgbClr val="001F5F"/>
                </a:solidFill>
                <a:latin typeface="Calibri"/>
                <a:cs typeface="Calibri"/>
              </a:rPr>
              <a:t>340</a:t>
            </a:r>
            <a:r>
              <a:rPr sz="1050" b="1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dirty="0">
                <a:solidFill>
                  <a:srgbClr val="001F5F"/>
                </a:solidFill>
                <a:latin typeface="Calibri"/>
                <a:cs typeface="Calibri"/>
              </a:rPr>
              <a:t>часов</a:t>
            </a:r>
            <a:r>
              <a:rPr sz="1050" b="1" i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spc="5" dirty="0">
                <a:solidFill>
                  <a:srgbClr val="001F5F"/>
                </a:solidFill>
                <a:latin typeface="Calibri"/>
                <a:cs typeface="Calibri"/>
              </a:rPr>
              <a:t>ВД</a:t>
            </a:r>
            <a:r>
              <a:rPr sz="1050" b="1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050" b="1" i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50" b="1" i="1" spc="-5" dirty="0">
                <a:solidFill>
                  <a:srgbClr val="001F5F"/>
                </a:solidFill>
                <a:latin typeface="Calibri"/>
                <a:cs typeface="Calibri"/>
              </a:rPr>
              <a:t>год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723380" y="4699003"/>
            <a:ext cx="2321814" cy="2156714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7201154" y="4721199"/>
            <a:ext cx="1485265" cy="61087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Внеурочная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деятельность</a:t>
            </a:r>
            <a:r>
              <a:rPr sz="18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201154" y="5468620"/>
            <a:ext cx="1467485" cy="12020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10"/>
              </a:spcBef>
            </a:pP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недельный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 объем для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I-XI </a:t>
            </a:r>
            <a:r>
              <a:rPr sz="1800" b="1" spc="-3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классов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не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C00000"/>
                </a:solidFill>
                <a:latin typeface="Calibri"/>
                <a:cs typeface="Calibri"/>
              </a:rPr>
              <a:t>более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10ч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54556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76580"/>
            <a:ext cx="11956034" cy="6279139"/>
            <a:chOff x="0" y="576580"/>
            <a:chExt cx="11956034" cy="627913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76580"/>
              <a:ext cx="11928094" cy="205511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397760"/>
              <a:ext cx="11933174" cy="37442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963925"/>
              <a:ext cx="11956034" cy="89179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781300" y="48259"/>
            <a:ext cx="722820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РАБОЧИЕ</a:t>
            </a:r>
            <a:r>
              <a:rPr spc="-40" dirty="0"/>
              <a:t> </a:t>
            </a:r>
            <a:r>
              <a:rPr dirty="0"/>
              <a:t>ПРОГРАММЫ</a:t>
            </a:r>
            <a:r>
              <a:rPr spc="-50" dirty="0"/>
              <a:t> </a:t>
            </a:r>
            <a:r>
              <a:rPr spc="-5" dirty="0"/>
              <a:t>УЧЕБНЫХ</a:t>
            </a:r>
            <a:r>
              <a:rPr spc="-35" dirty="0"/>
              <a:t> </a:t>
            </a:r>
            <a:r>
              <a:rPr spc="-5" dirty="0"/>
              <a:t>ПРЕДМЕТОВ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43230" y="624522"/>
            <a:ext cx="11386820" cy="5962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79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ФГОС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НОО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п. 31.1.,</a:t>
            </a:r>
            <a:r>
              <a:rPr sz="18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ФГОС</a:t>
            </a:r>
            <a:r>
              <a:rPr sz="18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ООО</a:t>
            </a:r>
            <a:r>
              <a:rPr sz="18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п.</a:t>
            </a:r>
            <a:r>
              <a:rPr sz="18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32.1.</a:t>
            </a:r>
            <a:endParaRPr sz="1800">
              <a:latin typeface="Arial"/>
              <a:cs typeface="Arial"/>
            </a:endParaRPr>
          </a:p>
          <a:p>
            <a:pPr marL="12700" marR="1066165" indent="762000">
              <a:lnSpc>
                <a:spcPct val="100000"/>
              </a:lnSpc>
              <a:spcBef>
                <a:spcPts val="1325"/>
              </a:spcBef>
            </a:pP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Рабочие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F3863"/>
                </a:solidFill>
                <a:latin typeface="Arial"/>
                <a:cs typeface="Arial"/>
              </a:rPr>
              <a:t>программы</a:t>
            </a:r>
            <a:r>
              <a:rPr sz="1800" b="1" spc="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учебных</a:t>
            </a:r>
            <a:r>
              <a:rPr sz="1800" b="1" spc="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предметов,</a:t>
            </a:r>
            <a:r>
              <a:rPr sz="1800" b="1" spc="4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учебных</a:t>
            </a:r>
            <a:r>
              <a:rPr sz="1800" b="1" spc="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курсов</a:t>
            </a:r>
            <a:r>
              <a:rPr sz="1800" b="1" spc="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(в</a:t>
            </a:r>
            <a:r>
              <a:rPr sz="18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1F3863"/>
                </a:solidFill>
                <a:latin typeface="Arial"/>
                <a:cs typeface="Arial"/>
              </a:rPr>
              <a:t>том</a:t>
            </a:r>
            <a:r>
              <a:rPr sz="1800" b="1" spc="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числе</a:t>
            </a:r>
            <a:r>
              <a:rPr sz="18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1F3863"/>
                </a:solidFill>
                <a:latin typeface="Arial"/>
                <a:cs typeface="Arial"/>
              </a:rPr>
              <a:t>внеурочной </a:t>
            </a:r>
            <a:r>
              <a:rPr sz="1800" b="1" spc="-484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деятельности),</a:t>
            </a:r>
            <a:r>
              <a:rPr sz="1800" b="1" spc="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учебных</a:t>
            </a:r>
            <a:r>
              <a:rPr sz="1800" b="1" spc="7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1F3863"/>
                </a:solidFill>
                <a:latin typeface="Arial"/>
                <a:cs typeface="Arial"/>
              </a:rPr>
              <a:t>модулей</a:t>
            </a:r>
            <a:r>
              <a:rPr sz="1800" b="1" spc="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должны</a:t>
            </a:r>
            <a:endParaRPr sz="1800">
              <a:latin typeface="Arial"/>
              <a:cs typeface="Arial"/>
            </a:endParaRPr>
          </a:p>
          <a:p>
            <a:pPr marL="756920" indent="-287020">
              <a:lnSpc>
                <a:spcPct val="100000"/>
              </a:lnSpc>
              <a:buFont typeface="Wingdings"/>
              <a:buChar char=""/>
              <a:tabLst>
                <a:tab pos="756920" algn="l"/>
              </a:tabLst>
            </a:pP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обеспечивать</a:t>
            </a:r>
            <a:r>
              <a:rPr sz="1800" b="1" spc="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достижение</a:t>
            </a:r>
            <a:r>
              <a:rPr sz="1800" b="1" spc="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планируемых</a:t>
            </a:r>
            <a:r>
              <a:rPr sz="1800" b="1" spc="8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35" dirty="0">
                <a:solidFill>
                  <a:srgbClr val="1F3863"/>
                </a:solidFill>
                <a:latin typeface="Arial"/>
                <a:cs typeface="Arial"/>
              </a:rPr>
              <a:t>результатов</a:t>
            </a:r>
            <a:r>
              <a:rPr sz="1800" b="1" spc="9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освоения</a:t>
            </a:r>
            <a:r>
              <a:rPr sz="1800" b="1" spc="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ООП</a:t>
            </a:r>
            <a:endParaRPr sz="1800">
              <a:latin typeface="Arial"/>
              <a:cs typeface="Arial"/>
            </a:endParaRPr>
          </a:p>
          <a:p>
            <a:pPr marL="756920" indent="-287020">
              <a:lnSpc>
                <a:spcPct val="100000"/>
              </a:lnSpc>
              <a:buFont typeface="Wingdings"/>
              <a:buChar char=""/>
              <a:tabLst>
                <a:tab pos="756920" algn="l"/>
              </a:tabLst>
            </a:pP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разрабатываться</a:t>
            </a:r>
            <a:r>
              <a:rPr sz="1800" b="1" spc="6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F3863"/>
                </a:solidFill>
                <a:latin typeface="Arial"/>
                <a:cs typeface="Arial"/>
              </a:rPr>
              <a:t>на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основе</a:t>
            </a:r>
            <a:r>
              <a:rPr sz="1800" b="1" spc="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требований</a:t>
            </a:r>
            <a:r>
              <a:rPr sz="1800" b="1" spc="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ФГОС</a:t>
            </a:r>
            <a:r>
              <a:rPr sz="1800" b="1" spc="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к </a:t>
            </a:r>
            <a:r>
              <a:rPr sz="1800" b="1" spc="-35" dirty="0">
                <a:solidFill>
                  <a:srgbClr val="1F3863"/>
                </a:solidFill>
                <a:latin typeface="Arial"/>
                <a:cs typeface="Arial"/>
              </a:rPr>
              <a:t>результатам</a:t>
            </a:r>
            <a:r>
              <a:rPr sz="1800" b="1" spc="10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освоения</a:t>
            </a:r>
            <a:r>
              <a:rPr sz="18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1F3863"/>
                </a:solidFill>
                <a:latin typeface="Arial"/>
                <a:cs typeface="Arial"/>
              </a:rPr>
              <a:t>ООП.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har char=""/>
            </a:pPr>
            <a:endParaRPr sz="1900">
              <a:latin typeface="Arial"/>
              <a:cs typeface="Arial"/>
            </a:endParaRPr>
          </a:p>
          <a:p>
            <a:pPr marL="12700" marR="939165" indent="889000">
              <a:lnSpc>
                <a:spcPct val="100000"/>
              </a:lnSpc>
            </a:pP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Рабочие</a:t>
            </a:r>
            <a:r>
              <a:rPr sz="1800" b="1" spc="-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F3863"/>
                </a:solidFill>
                <a:latin typeface="Arial"/>
                <a:cs typeface="Arial"/>
              </a:rPr>
              <a:t>программы</a:t>
            </a:r>
            <a:r>
              <a:rPr sz="1800" b="1" spc="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учебных</a:t>
            </a:r>
            <a:r>
              <a:rPr sz="1800" b="1" spc="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предметов,</a:t>
            </a:r>
            <a:r>
              <a:rPr sz="1800" b="1" spc="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учебных</a:t>
            </a:r>
            <a:r>
              <a:rPr sz="1800" b="1" spc="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курсов</a:t>
            </a:r>
            <a:r>
              <a:rPr sz="1800" b="1" spc="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(в</a:t>
            </a:r>
            <a:r>
              <a:rPr sz="18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1F3863"/>
                </a:solidFill>
                <a:latin typeface="Arial"/>
                <a:cs typeface="Arial"/>
              </a:rPr>
              <a:t>том</a:t>
            </a:r>
            <a:r>
              <a:rPr sz="1800" b="1" spc="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числе</a:t>
            </a:r>
            <a:r>
              <a:rPr sz="18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1F3863"/>
                </a:solidFill>
                <a:latin typeface="Arial"/>
                <a:cs typeface="Arial"/>
              </a:rPr>
              <a:t>внеурочной </a:t>
            </a:r>
            <a:r>
              <a:rPr sz="1800" b="1" spc="-484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деятельности),</a:t>
            </a:r>
            <a:r>
              <a:rPr sz="1800" b="1" spc="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учебных</a:t>
            </a:r>
            <a:r>
              <a:rPr sz="1800" b="1" spc="7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1F3863"/>
                </a:solidFill>
                <a:latin typeface="Arial"/>
                <a:cs typeface="Arial"/>
              </a:rPr>
              <a:t>модулей</a:t>
            </a:r>
            <a:r>
              <a:rPr sz="1800" b="1" spc="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должны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включать:</a:t>
            </a:r>
            <a:endParaRPr sz="1800">
              <a:latin typeface="Arial"/>
              <a:cs typeface="Arial"/>
            </a:endParaRPr>
          </a:p>
          <a:p>
            <a:pPr marL="756920" indent="-287020">
              <a:lnSpc>
                <a:spcPct val="100000"/>
              </a:lnSpc>
              <a:buFont typeface="Wingdings"/>
              <a:buChar char=""/>
              <a:tabLst>
                <a:tab pos="756920" algn="l"/>
              </a:tabLst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содержание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1F3863"/>
                </a:solidFill>
                <a:latin typeface="Arial"/>
                <a:cs typeface="Arial"/>
              </a:rPr>
              <a:t>учебного</a:t>
            </a:r>
            <a:r>
              <a:rPr sz="1800" b="1" spc="9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предмета,</a:t>
            </a:r>
            <a:r>
              <a:rPr sz="1800" b="1" spc="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1F3863"/>
                </a:solidFill>
                <a:latin typeface="Arial"/>
                <a:cs typeface="Arial"/>
              </a:rPr>
              <a:t>учебного</a:t>
            </a:r>
            <a:r>
              <a:rPr sz="1800" b="1" spc="8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курса</a:t>
            </a:r>
            <a:r>
              <a:rPr sz="1800" b="1" spc="9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F3863"/>
                </a:solidFill>
                <a:latin typeface="Arial"/>
                <a:cs typeface="Arial"/>
              </a:rPr>
              <a:t>(в</a:t>
            </a:r>
            <a:r>
              <a:rPr sz="12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F3863"/>
                </a:solidFill>
                <a:latin typeface="Arial"/>
                <a:cs typeface="Arial"/>
              </a:rPr>
              <a:t>том</a:t>
            </a:r>
            <a:r>
              <a:rPr sz="1200" b="1" spc="4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F3863"/>
                </a:solidFill>
                <a:latin typeface="Arial"/>
                <a:cs typeface="Arial"/>
              </a:rPr>
              <a:t>числе</a:t>
            </a:r>
            <a:r>
              <a:rPr sz="12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1F3863"/>
                </a:solidFill>
                <a:latin typeface="Arial"/>
                <a:cs typeface="Arial"/>
              </a:rPr>
              <a:t>внеурочной</a:t>
            </a:r>
            <a:r>
              <a:rPr sz="1200" b="1" spc="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F3863"/>
                </a:solidFill>
                <a:latin typeface="Arial"/>
                <a:cs typeface="Arial"/>
              </a:rPr>
              <a:t>деятельности),</a:t>
            </a:r>
            <a:r>
              <a:rPr sz="1200" b="1" spc="8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F3863"/>
                </a:solidFill>
                <a:latin typeface="Arial"/>
                <a:cs typeface="Arial"/>
              </a:rPr>
              <a:t>учебного</a:t>
            </a:r>
            <a:r>
              <a:rPr sz="1200" b="1" spc="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1F3863"/>
                </a:solidFill>
                <a:latin typeface="Arial"/>
                <a:cs typeface="Arial"/>
              </a:rPr>
              <a:t>модуля;</a:t>
            </a:r>
            <a:endParaRPr sz="1200">
              <a:latin typeface="Arial"/>
              <a:cs typeface="Arial"/>
            </a:endParaRPr>
          </a:p>
          <a:p>
            <a:pPr marL="756920" indent="-287020">
              <a:lnSpc>
                <a:spcPct val="100000"/>
              </a:lnSpc>
              <a:buFont typeface="Wingdings"/>
              <a:buChar char=""/>
              <a:tabLst>
                <a:tab pos="756920" algn="l"/>
              </a:tabLst>
            </a:pPr>
            <a:r>
              <a:rPr sz="1800" b="1" spc="-15" dirty="0">
                <a:solidFill>
                  <a:srgbClr val="C00000"/>
                </a:solidFill>
                <a:latin typeface="Arial"/>
                <a:cs typeface="Arial"/>
              </a:rPr>
              <a:t>планируемые</a:t>
            </a:r>
            <a:r>
              <a:rPr sz="1800" b="1" spc="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35" dirty="0">
                <a:solidFill>
                  <a:srgbClr val="C00000"/>
                </a:solidFill>
                <a:latin typeface="Arial"/>
                <a:cs typeface="Arial"/>
              </a:rPr>
              <a:t>результаты</a:t>
            </a:r>
            <a:r>
              <a:rPr sz="1800" b="1" spc="11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освоения</a:t>
            </a:r>
            <a:r>
              <a:rPr sz="1800" b="1" spc="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1F3863"/>
                </a:solidFill>
                <a:latin typeface="Arial"/>
                <a:cs typeface="Arial"/>
              </a:rPr>
              <a:t>учебного</a:t>
            </a:r>
            <a:r>
              <a:rPr sz="1800" b="1" spc="9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предмета,</a:t>
            </a:r>
            <a:r>
              <a:rPr sz="1800" b="1" spc="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1F3863"/>
                </a:solidFill>
                <a:latin typeface="Arial"/>
                <a:cs typeface="Arial"/>
              </a:rPr>
              <a:t>учебного</a:t>
            </a:r>
            <a:r>
              <a:rPr sz="1200" b="1" spc="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F3863"/>
                </a:solidFill>
                <a:latin typeface="Arial"/>
                <a:cs typeface="Arial"/>
              </a:rPr>
              <a:t>курса</a:t>
            </a:r>
            <a:r>
              <a:rPr sz="1200" b="1" spc="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F3863"/>
                </a:solidFill>
                <a:latin typeface="Arial"/>
                <a:cs typeface="Arial"/>
              </a:rPr>
              <a:t>(в</a:t>
            </a:r>
            <a:r>
              <a:rPr sz="12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F3863"/>
                </a:solidFill>
                <a:latin typeface="Arial"/>
                <a:cs typeface="Arial"/>
              </a:rPr>
              <a:t>том</a:t>
            </a:r>
            <a:r>
              <a:rPr sz="1200" b="1" spc="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F3863"/>
                </a:solidFill>
                <a:latin typeface="Arial"/>
                <a:cs typeface="Arial"/>
              </a:rPr>
              <a:t>числе</a:t>
            </a:r>
            <a:r>
              <a:rPr sz="1200" b="1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1F3863"/>
                </a:solidFill>
                <a:latin typeface="Arial"/>
                <a:cs typeface="Arial"/>
              </a:rPr>
              <a:t>внеурочной</a:t>
            </a:r>
            <a:endParaRPr sz="1200">
              <a:latin typeface="Arial"/>
              <a:cs typeface="Arial"/>
            </a:endParaRPr>
          </a:p>
          <a:p>
            <a:pPr marL="756920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solidFill>
                  <a:srgbClr val="1F3863"/>
                </a:solidFill>
                <a:latin typeface="Arial"/>
                <a:cs typeface="Arial"/>
              </a:rPr>
              <a:t>деятельности),</a:t>
            </a:r>
            <a:r>
              <a:rPr sz="1200" b="1" spc="4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F3863"/>
                </a:solidFill>
                <a:latin typeface="Arial"/>
                <a:cs typeface="Arial"/>
              </a:rPr>
              <a:t>учебного</a:t>
            </a:r>
            <a:r>
              <a:rPr sz="1200" b="1" spc="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1F3863"/>
                </a:solidFill>
                <a:latin typeface="Arial"/>
                <a:cs typeface="Arial"/>
              </a:rPr>
              <a:t>модуля;</a:t>
            </a:r>
            <a:endParaRPr sz="1200">
              <a:latin typeface="Arial"/>
              <a:cs typeface="Arial"/>
            </a:endParaRPr>
          </a:p>
          <a:p>
            <a:pPr marL="756920" indent="-287020">
              <a:lnSpc>
                <a:spcPct val="100000"/>
              </a:lnSpc>
              <a:buFont typeface="Wingdings"/>
              <a:buChar char=""/>
              <a:tabLst>
                <a:tab pos="756920" algn="l"/>
              </a:tabLst>
            </a:pPr>
            <a:r>
              <a:rPr sz="1800" b="1" spc="-15" dirty="0">
                <a:solidFill>
                  <a:srgbClr val="C00000"/>
                </a:solidFill>
                <a:latin typeface="Arial"/>
                <a:cs typeface="Arial"/>
              </a:rPr>
              <a:t>тематическое</a:t>
            </a:r>
            <a:r>
              <a:rPr sz="18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планирование</a:t>
            </a:r>
            <a:endParaRPr sz="1800">
              <a:latin typeface="Arial"/>
              <a:cs typeface="Arial"/>
            </a:endParaRPr>
          </a:p>
          <a:p>
            <a:pPr marL="1214120" lvl="1" indent="-287655">
              <a:lnSpc>
                <a:spcPct val="100000"/>
              </a:lnSpc>
              <a:buFont typeface="Wingdings"/>
              <a:buChar char=""/>
              <a:tabLst>
                <a:tab pos="1214120" algn="l"/>
                <a:tab pos="1214755" algn="l"/>
              </a:tabLst>
            </a:pPr>
            <a:r>
              <a:rPr sz="1400" b="1" dirty="0">
                <a:solidFill>
                  <a:srgbClr val="1F3863"/>
                </a:solidFill>
                <a:latin typeface="Arial"/>
                <a:cs typeface="Arial"/>
              </a:rPr>
              <a:t>с</a:t>
            </a:r>
            <a:r>
              <a:rPr sz="1400" b="1" spc="-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указанием</a:t>
            </a:r>
            <a:r>
              <a:rPr sz="1400" b="1" spc="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количества</a:t>
            </a:r>
            <a:r>
              <a:rPr sz="14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академических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часов</a:t>
            </a:r>
            <a:r>
              <a:rPr sz="1400" b="1" dirty="0">
                <a:solidFill>
                  <a:srgbClr val="1F3863"/>
                </a:solidFill>
                <a:latin typeface="Arial"/>
                <a:cs typeface="Arial"/>
              </a:rPr>
              <a:t>,</a:t>
            </a:r>
            <a:r>
              <a:rPr sz="1400" b="1" spc="-15" dirty="0">
                <a:solidFill>
                  <a:srgbClr val="1F3863"/>
                </a:solidFill>
                <a:latin typeface="Arial"/>
                <a:cs typeface="Arial"/>
              </a:rPr>
              <a:t> отводимых</a:t>
            </a:r>
            <a:r>
              <a:rPr sz="1400" b="1" spc="4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F3863"/>
                </a:solidFill>
                <a:latin typeface="Arial"/>
                <a:cs typeface="Arial"/>
              </a:rPr>
              <a:t>на</a:t>
            </a:r>
            <a:r>
              <a:rPr sz="14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освоение</a:t>
            </a:r>
            <a:r>
              <a:rPr sz="1400" b="1" spc="-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F3863"/>
                </a:solidFill>
                <a:latin typeface="Arial"/>
                <a:cs typeface="Arial"/>
              </a:rPr>
              <a:t>каждой </a:t>
            </a:r>
            <a:r>
              <a:rPr sz="1400" b="1" spc="-20" dirty="0">
                <a:solidFill>
                  <a:srgbClr val="1F3863"/>
                </a:solidFill>
                <a:latin typeface="Arial"/>
                <a:cs typeface="Arial"/>
              </a:rPr>
              <a:t>темы</a:t>
            </a:r>
            <a:r>
              <a:rPr sz="1400" b="1" spc="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учебного</a:t>
            </a:r>
            <a:r>
              <a:rPr sz="14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F3863"/>
                </a:solidFill>
                <a:latin typeface="Arial"/>
                <a:cs typeface="Arial"/>
              </a:rPr>
              <a:t>предмета,</a:t>
            </a:r>
            <a:r>
              <a:rPr sz="1400" b="1" spc="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учебного</a:t>
            </a:r>
            <a:endParaRPr sz="1400">
              <a:latin typeface="Arial"/>
              <a:cs typeface="Arial"/>
            </a:endParaRPr>
          </a:p>
          <a:p>
            <a:pPr marL="1214120">
              <a:lnSpc>
                <a:spcPct val="100000"/>
              </a:lnSpc>
            </a:pPr>
            <a:r>
              <a:rPr sz="1400" b="1" spc="-5" dirty="0">
                <a:solidFill>
                  <a:srgbClr val="1F3863"/>
                </a:solidFill>
                <a:latin typeface="Arial"/>
                <a:cs typeface="Arial"/>
              </a:rPr>
              <a:t>курса</a:t>
            </a:r>
            <a:r>
              <a:rPr sz="1400" b="1" spc="-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F3863"/>
                </a:solidFill>
                <a:latin typeface="Arial"/>
                <a:cs typeface="Arial"/>
              </a:rPr>
              <a:t>(в</a:t>
            </a:r>
            <a:r>
              <a:rPr sz="14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1F3863"/>
                </a:solidFill>
                <a:latin typeface="Arial"/>
                <a:cs typeface="Arial"/>
              </a:rPr>
              <a:t>том</a:t>
            </a:r>
            <a:r>
              <a:rPr sz="1400" b="1" spc="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числе внеурочной</a:t>
            </a:r>
            <a:r>
              <a:rPr sz="14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F3863"/>
                </a:solidFill>
                <a:latin typeface="Arial"/>
                <a:cs typeface="Arial"/>
              </a:rPr>
              <a:t>деятельности),</a:t>
            </a:r>
            <a:r>
              <a:rPr sz="1400" b="1" spc="7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учебного</a:t>
            </a:r>
            <a:r>
              <a:rPr sz="14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F3863"/>
                </a:solidFill>
                <a:latin typeface="Arial"/>
                <a:cs typeface="Arial"/>
              </a:rPr>
              <a:t>модуля</a:t>
            </a:r>
            <a:endParaRPr sz="1400">
              <a:latin typeface="Arial"/>
              <a:cs typeface="Arial"/>
            </a:endParaRPr>
          </a:p>
          <a:p>
            <a:pPr marL="1214120" marR="338455" lvl="1" indent="-287655">
              <a:lnSpc>
                <a:spcPct val="100000"/>
              </a:lnSpc>
              <a:buFont typeface="Wingdings"/>
              <a:buChar char=""/>
              <a:tabLst>
                <a:tab pos="1214120" algn="l"/>
                <a:tab pos="1214755" algn="l"/>
              </a:tabLst>
            </a:pPr>
            <a:r>
              <a:rPr sz="1400" b="1" spc="-20" dirty="0">
                <a:solidFill>
                  <a:srgbClr val="1F3863"/>
                </a:solidFill>
                <a:latin typeface="Arial"/>
                <a:cs typeface="Arial"/>
              </a:rPr>
              <a:t>возможность</a:t>
            </a:r>
            <a:r>
              <a:rPr sz="1400" b="1" spc="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использования</a:t>
            </a:r>
            <a:r>
              <a:rPr sz="14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по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этой</a:t>
            </a:r>
            <a:r>
              <a:rPr sz="14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теме</a:t>
            </a:r>
            <a:r>
              <a:rPr sz="14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электронных</a:t>
            </a:r>
            <a:r>
              <a:rPr sz="1400" b="1" spc="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(цифровых)</a:t>
            </a:r>
            <a:r>
              <a:rPr sz="14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образовательных</a:t>
            </a:r>
            <a:r>
              <a:rPr sz="14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ресурсов</a:t>
            </a:r>
            <a:r>
              <a:rPr sz="1400" b="1" spc="-20" dirty="0">
                <a:solidFill>
                  <a:srgbClr val="1F3863"/>
                </a:solidFill>
                <a:latin typeface="Arial"/>
                <a:cs typeface="Arial"/>
              </a:rPr>
              <a:t>,</a:t>
            </a:r>
            <a:r>
              <a:rPr sz="1400" b="1" spc="-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являющихся </a:t>
            </a:r>
            <a:r>
              <a:rPr sz="1400" b="1" spc="-37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F3863"/>
                </a:solidFill>
                <a:latin typeface="Arial"/>
                <a:cs typeface="Arial"/>
              </a:rPr>
              <a:t>учебно-методическими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материалами </a:t>
            </a:r>
            <a:r>
              <a:rPr sz="1400" b="1" spc="-20" dirty="0">
                <a:solidFill>
                  <a:srgbClr val="1F3863"/>
                </a:solidFill>
                <a:latin typeface="Arial"/>
                <a:cs typeface="Arial"/>
              </a:rPr>
              <a:t>(мультимедийные</a:t>
            </a:r>
            <a:r>
              <a:rPr sz="1400" b="1" spc="-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F3863"/>
                </a:solidFill>
                <a:latin typeface="Arial"/>
                <a:cs typeface="Arial"/>
              </a:rPr>
              <a:t>программы, </a:t>
            </a:r>
            <a:r>
              <a:rPr sz="1400" b="1" spc="-15" dirty="0">
                <a:solidFill>
                  <a:srgbClr val="1F3863"/>
                </a:solidFill>
                <a:latin typeface="Arial"/>
                <a:cs typeface="Arial"/>
              </a:rPr>
              <a:t>электронные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учебники </a:t>
            </a:r>
            <a:r>
              <a:rPr sz="1400" b="1" dirty="0">
                <a:solidFill>
                  <a:srgbClr val="1F3863"/>
                </a:solidFill>
                <a:latin typeface="Arial"/>
                <a:cs typeface="Arial"/>
              </a:rPr>
              <a:t>и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задачники, </a:t>
            </a:r>
            <a:r>
              <a:rPr sz="1400" b="1" spc="-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F3863"/>
                </a:solidFill>
                <a:latin typeface="Arial"/>
                <a:cs typeface="Arial"/>
              </a:rPr>
              <a:t>электронные</a:t>
            </a:r>
            <a:r>
              <a:rPr sz="1400" b="1" spc="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F3863"/>
                </a:solidFill>
                <a:latin typeface="Arial"/>
                <a:cs typeface="Arial"/>
              </a:rPr>
              <a:t>библиотеки,</a:t>
            </a:r>
            <a:r>
              <a:rPr sz="1400" b="1" spc="6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виртуальные</a:t>
            </a:r>
            <a:r>
              <a:rPr sz="1400" b="1" spc="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лаборатории,</a:t>
            </a:r>
            <a:r>
              <a:rPr sz="14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F3863"/>
                </a:solidFill>
                <a:latin typeface="Arial"/>
                <a:cs typeface="Arial"/>
              </a:rPr>
              <a:t>игровые</a:t>
            </a:r>
            <a:r>
              <a:rPr sz="1400" b="1" spc="-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F3863"/>
                </a:solidFill>
                <a:latin typeface="Arial"/>
                <a:cs typeface="Arial"/>
              </a:rPr>
              <a:t>программы,</a:t>
            </a:r>
            <a:r>
              <a:rPr sz="1400" b="1" spc="-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F3863"/>
                </a:solidFill>
                <a:latin typeface="Arial"/>
                <a:cs typeface="Arial"/>
              </a:rPr>
              <a:t>коллекции</a:t>
            </a:r>
            <a:r>
              <a:rPr sz="14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F3863"/>
                </a:solidFill>
                <a:latin typeface="Arial"/>
                <a:cs typeface="Arial"/>
              </a:rPr>
              <a:t>цифровых</a:t>
            </a:r>
            <a:endParaRPr sz="1400">
              <a:latin typeface="Arial"/>
              <a:cs typeface="Arial"/>
            </a:endParaRPr>
          </a:p>
          <a:p>
            <a:pPr marL="1214120" marR="594995">
              <a:lnSpc>
                <a:spcPct val="100000"/>
              </a:lnSpc>
            </a:pP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образовательных</a:t>
            </a:r>
            <a:r>
              <a:rPr sz="1400" b="1" spc="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ресурсов),</a:t>
            </a:r>
            <a:r>
              <a:rPr sz="1400" b="1" spc="-15" dirty="0">
                <a:solidFill>
                  <a:srgbClr val="1F3863"/>
                </a:solidFill>
                <a:latin typeface="Arial"/>
                <a:cs typeface="Arial"/>
              </a:rPr>
              <a:t> используемыми</a:t>
            </a:r>
            <a:r>
              <a:rPr sz="1400" b="1" spc="5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для</a:t>
            </a:r>
            <a:r>
              <a:rPr sz="1400" b="1" spc="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обучения</a:t>
            </a:r>
            <a:r>
              <a:rPr sz="14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F3863"/>
                </a:solidFill>
                <a:latin typeface="Arial"/>
                <a:cs typeface="Arial"/>
              </a:rPr>
              <a:t>и</a:t>
            </a:r>
            <a:r>
              <a:rPr sz="1400" b="1" spc="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F3863"/>
                </a:solidFill>
                <a:latin typeface="Arial"/>
                <a:cs typeface="Arial"/>
              </a:rPr>
              <a:t>воспитания</a:t>
            </a:r>
            <a:r>
              <a:rPr sz="1400" b="1" spc="8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F3863"/>
                </a:solidFill>
                <a:latin typeface="Arial"/>
                <a:cs typeface="Arial"/>
              </a:rPr>
              <a:t>различных</a:t>
            </a:r>
            <a:r>
              <a:rPr sz="14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групп</a:t>
            </a:r>
            <a:r>
              <a:rPr sz="1400" b="1" spc="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F3863"/>
                </a:solidFill>
                <a:latin typeface="Arial"/>
                <a:cs typeface="Arial"/>
              </a:rPr>
              <a:t>пользователей, </a:t>
            </a:r>
            <a:r>
              <a:rPr sz="1400" b="1" spc="-37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F3863"/>
                </a:solidFill>
                <a:latin typeface="Arial"/>
                <a:cs typeface="Arial"/>
              </a:rPr>
              <a:t>представленными</a:t>
            </a:r>
            <a:r>
              <a:rPr sz="1400" b="1" spc="7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F3863"/>
                </a:solidFill>
                <a:latin typeface="Arial"/>
                <a:cs typeface="Arial"/>
              </a:rPr>
              <a:t>в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F3863"/>
                </a:solidFill>
                <a:latin typeface="Arial"/>
                <a:cs typeface="Arial"/>
              </a:rPr>
              <a:t>электронном</a:t>
            </a:r>
            <a:r>
              <a:rPr sz="1400" b="1" spc="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(цифровом)</a:t>
            </a:r>
            <a:r>
              <a:rPr sz="14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F3863"/>
                </a:solidFill>
                <a:latin typeface="Arial"/>
                <a:cs typeface="Arial"/>
              </a:rPr>
              <a:t>виде </a:t>
            </a:r>
            <a:r>
              <a:rPr sz="1400" b="1" dirty="0">
                <a:solidFill>
                  <a:srgbClr val="1F3863"/>
                </a:solidFill>
                <a:latin typeface="Arial"/>
                <a:cs typeface="Arial"/>
              </a:rPr>
              <a:t>и</a:t>
            </a:r>
            <a:r>
              <a:rPr sz="14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реализующими</a:t>
            </a:r>
            <a:r>
              <a:rPr sz="14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дидактические</a:t>
            </a:r>
            <a:r>
              <a:rPr sz="1400" b="1" spc="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F3863"/>
                </a:solidFill>
                <a:latin typeface="Arial"/>
                <a:cs typeface="Arial"/>
              </a:rPr>
              <a:t>возможности</a:t>
            </a:r>
            <a:r>
              <a:rPr sz="14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F3863"/>
                </a:solidFill>
                <a:latin typeface="Arial"/>
                <a:cs typeface="Arial"/>
              </a:rPr>
              <a:t>ИКТ, </a:t>
            </a:r>
            <a:r>
              <a:rPr sz="1400" b="1" spc="-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F3863"/>
                </a:solidFill>
                <a:latin typeface="Arial"/>
                <a:cs typeface="Arial"/>
              </a:rPr>
              <a:t>содержание</a:t>
            </a:r>
            <a:r>
              <a:rPr sz="1400" b="1" spc="-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F3863"/>
                </a:solidFill>
                <a:latin typeface="Arial"/>
                <a:cs typeface="Arial"/>
              </a:rPr>
              <a:t>которых</a:t>
            </a:r>
            <a:r>
              <a:rPr sz="14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F3863"/>
                </a:solidFill>
                <a:latin typeface="Arial"/>
                <a:cs typeface="Arial"/>
              </a:rPr>
              <a:t>соответствует</a:t>
            </a:r>
            <a:r>
              <a:rPr sz="1400" b="1" spc="8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F3863"/>
                </a:solidFill>
                <a:latin typeface="Arial"/>
                <a:cs typeface="Arial"/>
              </a:rPr>
              <a:t>законодательству</a:t>
            </a:r>
            <a:r>
              <a:rPr sz="1400" b="1" spc="9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F3863"/>
                </a:solidFill>
                <a:latin typeface="Arial"/>
                <a:cs typeface="Arial"/>
              </a:rPr>
              <a:t>об</a:t>
            </a:r>
            <a:r>
              <a:rPr sz="1400" b="1" spc="-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F3863"/>
                </a:solidFill>
                <a:latin typeface="Arial"/>
                <a:cs typeface="Arial"/>
              </a:rPr>
              <a:t>образовании.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 marR="10795">
              <a:lnSpc>
                <a:spcPct val="100000"/>
              </a:lnSpc>
            </a:pPr>
            <a:r>
              <a:rPr sz="1800" b="1" spc="-15" dirty="0">
                <a:solidFill>
                  <a:srgbClr val="C00000"/>
                </a:solidFill>
                <a:latin typeface="Arial"/>
                <a:cs typeface="Arial"/>
              </a:rPr>
              <a:t>Рабочие</a:t>
            </a:r>
            <a:r>
              <a:rPr sz="18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программы</a:t>
            </a:r>
            <a:r>
              <a:rPr sz="18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учебных</a:t>
            </a:r>
            <a:r>
              <a:rPr sz="1800" b="1" spc="8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предметов,</a:t>
            </a:r>
            <a:r>
              <a:rPr sz="1800" b="1" spc="6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учебных</a:t>
            </a:r>
            <a:r>
              <a:rPr sz="1800" b="1" spc="7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курсов</a:t>
            </a:r>
            <a:r>
              <a:rPr sz="1800" b="1" spc="7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3863"/>
                </a:solidFill>
                <a:latin typeface="Arial"/>
                <a:cs typeface="Arial"/>
              </a:rPr>
              <a:t>(в</a:t>
            </a:r>
            <a:r>
              <a:rPr sz="1800" b="1" spc="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1F3863"/>
                </a:solidFill>
                <a:latin typeface="Arial"/>
                <a:cs typeface="Arial"/>
              </a:rPr>
              <a:t>том</a:t>
            </a:r>
            <a:r>
              <a:rPr sz="1800" b="1" spc="4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числе</a:t>
            </a:r>
            <a:r>
              <a:rPr sz="1800" b="1" spc="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1F3863"/>
                </a:solidFill>
                <a:latin typeface="Arial"/>
                <a:cs typeface="Arial"/>
              </a:rPr>
              <a:t>внеурочной</a:t>
            </a:r>
            <a:r>
              <a:rPr sz="1800" b="1" spc="114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Arial"/>
                <a:cs typeface="Arial"/>
              </a:rPr>
              <a:t>деятельности), </a:t>
            </a:r>
            <a:r>
              <a:rPr sz="1800" b="1" spc="-484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F3863"/>
                </a:solidFill>
                <a:latin typeface="Arial"/>
                <a:cs typeface="Arial"/>
              </a:rPr>
              <a:t>учебных</a:t>
            </a:r>
            <a:r>
              <a:rPr sz="1800" b="1" spc="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1F3863"/>
                </a:solidFill>
                <a:latin typeface="Arial"/>
                <a:cs typeface="Arial"/>
              </a:rPr>
              <a:t>модулей</a:t>
            </a:r>
            <a:r>
              <a:rPr sz="1800" b="1" spc="6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Arial"/>
                <a:cs typeface="Arial"/>
              </a:rPr>
              <a:t>формируются</a:t>
            </a:r>
            <a:r>
              <a:rPr sz="1800" b="1" spc="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C00000"/>
                </a:solidFill>
                <a:latin typeface="Arial"/>
                <a:cs typeface="Arial"/>
              </a:rPr>
              <a:t>учетом</a:t>
            </a:r>
            <a:r>
              <a:rPr sz="1800" b="1" spc="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рабочей</a:t>
            </a:r>
            <a:r>
              <a:rPr sz="18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программы</a:t>
            </a:r>
            <a:r>
              <a:rPr sz="18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C00000"/>
                </a:solidFill>
                <a:latin typeface="Arial"/>
                <a:cs typeface="Arial"/>
              </a:rPr>
              <a:t>воспитания.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1247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0582" y="10794"/>
            <a:ext cx="102825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7375E"/>
                </a:solidFill>
              </a:rPr>
              <a:t>Рабочие</a:t>
            </a:r>
            <a:r>
              <a:rPr sz="2400" spc="-20" dirty="0">
                <a:solidFill>
                  <a:srgbClr val="17375E"/>
                </a:solidFill>
              </a:rPr>
              <a:t> </a:t>
            </a:r>
            <a:r>
              <a:rPr sz="2400" spc="-5" dirty="0">
                <a:solidFill>
                  <a:srgbClr val="17375E"/>
                </a:solidFill>
              </a:rPr>
              <a:t>программы</a:t>
            </a:r>
            <a:r>
              <a:rPr sz="2400" spc="20" dirty="0">
                <a:solidFill>
                  <a:srgbClr val="17375E"/>
                </a:solidFill>
              </a:rPr>
              <a:t> </a:t>
            </a:r>
            <a:r>
              <a:rPr sz="2400" spc="-5" dirty="0">
                <a:solidFill>
                  <a:srgbClr val="17375E"/>
                </a:solidFill>
              </a:rPr>
              <a:t>по</a:t>
            </a:r>
            <a:r>
              <a:rPr sz="2400" spc="-10" dirty="0">
                <a:solidFill>
                  <a:srgbClr val="17375E"/>
                </a:solidFill>
              </a:rPr>
              <a:t> </a:t>
            </a:r>
            <a:r>
              <a:rPr sz="2400" spc="-5" dirty="0">
                <a:solidFill>
                  <a:srgbClr val="17375E"/>
                </a:solidFill>
              </a:rPr>
              <a:t>учебным</a:t>
            </a:r>
            <a:r>
              <a:rPr sz="2400" spc="25" dirty="0">
                <a:solidFill>
                  <a:srgbClr val="17375E"/>
                </a:solidFill>
              </a:rPr>
              <a:t> </a:t>
            </a:r>
            <a:r>
              <a:rPr sz="2400" spc="-5" dirty="0">
                <a:solidFill>
                  <a:srgbClr val="17375E"/>
                </a:solidFill>
              </a:rPr>
              <a:t>предметам,</a:t>
            </a:r>
            <a:r>
              <a:rPr sz="2400" spc="45" dirty="0">
                <a:solidFill>
                  <a:srgbClr val="17375E"/>
                </a:solidFill>
              </a:rPr>
              <a:t> </a:t>
            </a:r>
            <a:r>
              <a:rPr sz="2400" spc="-5" dirty="0">
                <a:solidFill>
                  <a:srgbClr val="17375E"/>
                </a:solidFill>
              </a:rPr>
              <a:t>курсам</a:t>
            </a:r>
            <a:r>
              <a:rPr sz="2400" spc="5" dirty="0">
                <a:solidFill>
                  <a:srgbClr val="17375E"/>
                </a:solidFill>
              </a:rPr>
              <a:t> </a:t>
            </a:r>
            <a:r>
              <a:rPr sz="2400" dirty="0">
                <a:solidFill>
                  <a:srgbClr val="17375E"/>
                </a:solidFill>
              </a:rPr>
              <a:t>2022-2023</a:t>
            </a:r>
            <a:r>
              <a:rPr sz="2400" spc="-60" dirty="0">
                <a:solidFill>
                  <a:srgbClr val="17375E"/>
                </a:solidFill>
              </a:rPr>
              <a:t> </a:t>
            </a:r>
            <a:r>
              <a:rPr sz="2400" spc="-5" dirty="0">
                <a:solidFill>
                  <a:srgbClr val="17375E"/>
                </a:solidFill>
              </a:rPr>
              <a:t>учебный</a:t>
            </a:r>
            <a:r>
              <a:rPr sz="2400" spc="25" dirty="0">
                <a:solidFill>
                  <a:srgbClr val="17375E"/>
                </a:solidFill>
              </a:rPr>
              <a:t> </a:t>
            </a:r>
            <a:r>
              <a:rPr sz="2400" spc="5" dirty="0">
                <a:solidFill>
                  <a:srgbClr val="17375E"/>
                </a:solidFill>
              </a:rPr>
              <a:t>год</a:t>
            </a:r>
            <a:endParaRPr sz="2400"/>
          </a:p>
        </p:txBody>
      </p:sp>
      <p:grpSp>
        <p:nvGrpSpPr>
          <p:cNvPr id="3" name="object 3"/>
          <p:cNvGrpSpPr/>
          <p:nvPr/>
        </p:nvGrpSpPr>
        <p:grpSpPr>
          <a:xfrm>
            <a:off x="15240" y="607386"/>
            <a:ext cx="5461635" cy="6248400"/>
            <a:chOff x="15240" y="607386"/>
            <a:chExt cx="5461635" cy="62484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293" y="5232857"/>
              <a:ext cx="5378554" cy="16228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40" y="3182620"/>
              <a:ext cx="5461254" cy="230403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449" y="607386"/>
              <a:ext cx="5345479" cy="92862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340" y="1330959"/>
              <a:ext cx="5423154" cy="213385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89902" y="628903"/>
            <a:ext cx="4721225" cy="6024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345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6-11</a:t>
            </a:r>
            <a:r>
              <a:rPr sz="18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классы</a:t>
            </a:r>
            <a:endParaRPr sz="1800">
              <a:latin typeface="Calibri"/>
              <a:cs typeface="Calibri"/>
            </a:endParaRPr>
          </a:p>
          <a:p>
            <a:pPr marL="219710" algn="ctr">
              <a:lnSpc>
                <a:spcPct val="100000"/>
              </a:lnSpc>
            </a:pP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18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8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2010,</a:t>
            </a:r>
            <a:r>
              <a:rPr sz="18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2012гг.</a:t>
            </a:r>
            <a:endParaRPr sz="1800">
              <a:latin typeface="Calibri"/>
              <a:cs typeface="Calibri"/>
            </a:endParaRPr>
          </a:p>
          <a:p>
            <a:pPr marL="51435">
              <a:lnSpc>
                <a:spcPct val="100000"/>
              </a:lnSpc>
              <a:spcBef>
                <a:spcPts val="1530"/>
              </a:spcBef>
            </a:pP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Основа:</a:t>
            </a:r>
            <a:endParaRPr sz="1800">
              <a:latin typeface="Calibri"/>
              <a:cs typeface="Calibri"/>
            </a:endParaRPr>
          </a:p>
          <a:p>
            <a:pPr marL="339090" indent="-287655">
              <a:lnSpc>
                <a:spcPts val="1910"/>
              </a:lnSpc>
              <a:spcBef>
                <a:spcPts val="20"/>
              </a:spcBef>
              <a:buFont typeface="Wingdings"/>
              <a:buChar char=""/>
              <a:tabLst>
                <a:tab pos="338455" algn="l"/>
                <a:tab pos="339090" algn="l"/>
              </a:tabLst>
            </a:pP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ФГОС</a:t>
            </a:r>
            <a:r>
              <a:rPr sz="1600" b="1"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ООО-2010,</a:t>
            </a:r>
            <a:r>
              <a:rPr sz="1600" b="1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ФГОС</a:t>
            </a:r>
            <a:r>
              <a:rPr sz="1600" b="1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СОО-2012</a:t>
            </a:r>
            <a:endParaRPr sz="1600">
              <a:latin typeface="Calibri"/>
              <a:cs typeface="Calibri"/>
            </a:endParaRPr>
          </a:p>
          <a:p>
            <a:pPr marL="339090" indent="-287655">
              <a:lnSpc>
                <a:spcPts val="2150"/>
              </a:lnSpc>
              <a:buFont typeface="Wingdings"/>
              <a:buChar char=""/>
              <a:tabLst>
                <a:tab pos="339090" algn="l"/>
              </a:tabLst>
            </a:pP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имеющиеся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 программы</a:t>
            </a:r>
            <a:r>
              <a:rPr sz="1800" b="1" spc="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по</a:t>
            </a:r>
            <a:r>
              <a:rPr sz="1800"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учебным</a:t>
            </a:r>
            <a:endParaRPr sz="1800">
              <a:latin typeface="Calibri"/>
              <a:cs typeface="Calibri"/>
            </a:endParaRPr>
          </a:p>
          <a:p>
            <a:pPr marL="339090" marR="83820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предметам,</a:t>
            </a:r>
            <a:r>
              <a:rPr sz="1800" b="1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составленные</a:t>
            </a:r>
            <a:r>
              <a:rPr sz="1800" b="1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в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соответствии</a:t>
            </a:r>
            <a:r>
              <a:rPr sz="1800" b="1" spc="-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с </a:t>
            </a:r>
            <a:r>
              <a:rPr sz="1800" b="1" spc="-39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17375E"/>
                </a:solidFill>
                <a:latin typeface="Calibri"/>
                <a:cs typeface="Calibri"/>
              </a:rPr>
              <a:t>ФГОС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- 2010,</a:t>
            </a:r>
            <a:r>
              <a:rPr sz="1800" b="1" spc="-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2012гг.</a:t>
            </a:r>
            <a:endParaRPr sz="1800">
              <a:latin typeface="Calibri"/>
              <a:cs typeface="Calibri"/>
            </a:endParaRPr>
          </a:p>
          <a:p>
            <a:pPr marL="339090" indent="-287655">
              <a:lnSpc>
                <a:spcPct val="100000"/>
              </a:lnSpc>
              <a:buFont typeface="Wingdings"/>
              <a:buChar char=""/>
              <a:tabLst>
                <a:tab pos="339090" algn="l"/>
              </a:tabLst>
            </a:pP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УМК</a:t>
            </a:r>
            <a:r>
              <a:rPr sz="1800" b="1"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в</a:t>
            </a:r>
            <a:r>
              <a:rPr sz="1800" b="1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действующем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ФПУ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500">
              <a:latin typeface="Calibri"/>
              <a:cs typeface="Calibri"/>
            </a:endParaRPr>
          </a:p>
          <a:p>
            <a:pPr marL="12700" marR="690245">
              <a:lnSpc>
                <a:spcPct val="100000"/>
              </a:lnSpc>
            </a:pP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Личностные </a:t>
            </a:r>
            <a:r>
              <a:rPr sz="1800" b="1" spc="-20" dirty="0">
                <a:solidFill>
                  <a:srgbClr val="17375E"/>
                </a:solidFill>
                <a:latin typeface="Calibri"/>
                <a:cs typeface="Calibri"/>
              </a:rPr>
              <a:t>результаты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 отражают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 сформированность,</a:t>
            </a:r>
            <a:r>
              <a:rPr sz="1800" b="1"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в</a:t>
            </a:r>
            <a:r>
              <a:rPr sz="1800" b="1" spc="-15" dirty="0">
                <a:solidFill>
                  <a:srgbClr val="17375E"/>
                </a:solidFill>
                <a:latin typeface="Calibri"/>
                <a:cs typeface="Calibri"/>
              </a:rPr>
              <a:t> том</a:t>
            </a:r>
            <a:r>
              <a:rPr sz="1800" b="1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числе</a:t>
            </a:r>
            <a:r>
              <a:rPr sz="1800" b="1"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в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части:</a:t>
            </a:r>
            <a:endParaRPr sz="1800">
              <a:latin typeface="Calibri"/>
              <a:cs typeface="Calibri"/>
            </a:endParaRPr>
          </a:p>
          <a:p>
            <a:pPr marL="12700" marR="1642110">
              <a:lnSpc>
                <a:spcPct val="100000"/>
              </a:lnSpc>
            </a:pP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1.</a:t>
            </a:r>
            <a:r>
              <a:rPr sz="1800" b="1" spc="-20" dirty="0">
                <a:solidFill>
                  <a:srgbClr val="17375E"/>
                </a:solidFill>
                <a:latin typeface="Calibri"/>
                <a:cs typeface="Calibri"/>
              </a:rPr>
              <a:t> Гражданского</a:t>
            </a:r>
            <a:r>
              <a:rPr sz="18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воспитания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2.Патриотического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воспитания </a:t>
            </a:r>
            <a:r>
              <a:rPr sz="1800" b="1" spc="-39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5.</a:t>
            </a:r>
            <a:r>
              <a:rPr sz="1800"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…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5" dirty="0">
                <a:solidFill>
                  <a:srgbClr val="17375E"/>
                </a:solidFill>
                <a:latin typeface="Calibri"/>
                <a:cs typeface="Calibri"/>
              </a:rPr>
              <a:t>8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.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…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20" dirty="0">
                <a:solidFill>
                  <a:srgbClr val="17375E"/>
                </a:solidFill>
                <a:latin typeface="Calibri"/>
                <a:cs typeface="Calibri"/>
              </a:rPr>
              <a:t>Тематическое</a:t>
            </a:r>
            <a:r>
              <a:rPr sz="1800" b="1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планирование,</a:t>
            </a:r>
            <a:endParaRPr sz="1800">
              <a:latin typeface="Calibri"/>
              <a:cs typeface="Calibri"/>
            </a:endParaRPr>
          </a:p>
          <a:p>
            <a:pPr marL="193040" indent="-180340">
              <a:lnSpc>
                <a:spcPct val="100000"/>
              </a:lnSpc>
              <a:buSzPct val="94444"/>
              <a:buFont typeface="Wingdings"/>
              <a:buChar char=""/>
              <a:tabLst>
                <a:tab pos="193040" algn="l"/>
              </a:tabLst>
            </a:pP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в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7375E"/>
                </a:solidFill>
                <a:latin typeface="Calibri"/>
                <a:cs typeface="Calibri"/>
              </a:rPr>
              <a:t>том</a:t>
            </a:r>
            <a:r>
              <a:rPr sz="18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числе</a:t>
            </a:r>
            <a:r>
              <a:rPr sz="1800" b="1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с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 учетом</a:t>
            </a:r>
            <a:r>
              <a:rPr sz="18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рабочей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программы</a:t>
            </a:r>
            <a:endParaRPr sz="1800">
              <a:latin typeface="Calibri"/>
              <a:cs typeface="Calibri"/>
            </a:endParaRPr>
          </a:p>
          <a:p>
            <a:pPr marL="184785">
              <a:lnSpc>
                <a:spcPct val="100000"/>
              </a:lnSpc>
            </a:pP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воспитания</a:t>
            </a:r>
            <a:endParaRPr sz="1800">
              <a:latin typeface="Calibri"/>
              <a:cs typeface="Calibri"/>
            </a:endParaRPr>
          </a:p>
          <a:p>
            <a:pPr marL="184785" marR="5080" indent="-172720">
              <a:lnSpc>
                <a:spcPct val="100000"/>
              </a:lnSpc>
              <a:buSzPct val="94444"/>
              <a:buFont typeface="Wingdings"/>
              <a:buChar char=""/>
              <a:tabLst>
                <a:tab pos="193040" algn="l"/>
              </a:tabLst>
            </a:pP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с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указанием количества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часов,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отводимых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на </a:t>
            </a:r>
            <a:r>
              <a:rPr sz="1800" b="1" spc="-39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освоение</a:t>
            </a:r>
            <a:r>
              <a:rPr sz="1800" b="1"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7375E"/>
                </a:solidFill>
                <a:latin typeface="Calibri"/>
                <a:cs typeface="Calibri"/>
              </a:rPr>
              <a:t>каждой</a:t>
            </a:r>
            <a:r>
              <a:rPr sz="1800" b="1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17375E"/>
                </a:solidFill>
                <a:latin typeface="Calibri"/>
                <a:cs typeface="Calibri"/>
              </a:rPr>
              <a:t>темы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215379" y="607386"/>
            <a:ext cx="5377815" cy="6248400"/>
            <a:chOff x="6215379" y="607386"/>
            <a:chExt cx="5377815" cy="624840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95605" y="607386"/>
              <a:ext cx="5292641" cy="92862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15379" y="1330959"/>
              <a:ext cx="5377433" cy="216433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15379" y="3182620"/>
              <a:ext cx="5377433" cy="243611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15379" y="5311143"/>
              <a:ext cx="5377433" cy="1544574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6693281" y="628903"/>
            <a:ext cx="4541520" cy="584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55775" marR="1472565" indent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1-4, 5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классы </a:t>
            </a:r>
            <a:r>
              <a:rPr sz="1800" b="1" spc="-39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18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8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2021г.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30"/>
              </a:spcBef>
            </a:pP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Основа:</a:t>
            </a:r>
            <a:endParaRPr sz="18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b="1" spc="-20" dirty="0">
                <a:solidFill>
                  <a:srgbClr val="17375E"/>
                </a:solidFill>
                <a:latin typeface="Calibri"/>
                <a:cs typeface="Calibri"/>
              </a:rPr>
              <a:t>ФГОС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НОО-2021,</a:t>
            </a:r>
            <a:r>
              <a:rPr sz="1800" b="1" spc="-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17375E"/>
                </a:solidFill>
                <a:latin typeface="Calibri"/>
                <a:cs typeface="Calibri"/>
              </a:rPr>
              <a:t>ФГОС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ООО-2021,</a:t>
            </a:r>
            <a:endParaRPr sz="1800">
              <a:latin typeface="Calibri"/>
              <a:cs typeface="Calibri"/>
            </a:endParaRPr>
          </a:p>
          <a:p>
            <a:pPr marL="299720" marR="5080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примерные</a:t>
            </a:r>
            <a:r>
              <a:rPr sz="1800" b="1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рабочие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программы</a:t>
            </a:r>
            <a:r>
              <a:rPr sz="1800" b="1" spc="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по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учебным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предметам,</a:t>
            </a:r>
            <a:r>
              <a:rPr sz="1800" b="1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принятые</a:t>
            </a:r>
            <a:r>
              <a:rPr sz="1800" b="1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17375E"/>
                </a:solidFill>
                <a:latin typeface="Calibri"/>
                <a:cs typeface="Calibri"/>
              </a:rPr>
              <a:t>ФУМО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17375E"/>
                </a:solidFill>
                <a:latin typeface="Calibri"/>
                <a:cs typeface="Calibri"/>
              </a:rPr>
              <a:t>27- </a:t>
            </a:r>
            <a:r>
              <a:rPr sz="1800" b="1" spc="-39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28.09.2021г.,</a:t>
            </a:r>
            <a:r>
              <a:rPr sz="1800" b="1" spc="-5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17375E"/>
                </a:solidFill>
                <a:latin typeface="Calibri"/>
                <a:cs typeface="Calibri"/>
                <a:hlinkClick r:id="rId10"/>
              </a:rPr>
              <a:t>http://www.fgosreestr.ru,</a:t>
            </a:r>
            <a:endParaRPr sz="18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299720" algn="l"/>
              </a:tabLst>
            </a:pP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УМК</a:t>
            </a:r>
            <a:r>
              <a:rPr sz="1800"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в</a:t>
            </a:r>
            <a:r>
              <a:rPr sz="1800" b="1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действующем</a:t>
            </a:r>
            <a:r>
              <a:rPr sz="1800"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ФПУ</a:t>
            </a:r>
            <a:endParaRPr sz="1800">
              <a:latin typeface="Calibri"/>
              <a:cs typeface="Calibri"/>
            </a:endParaRPr>
          </a:p>
          <a:p>
            <a:pPr marL="12700" marR="1104900">
              <a:lnSpc>
                <a:spcPct val="100000"/>
              </a:lnSpc>
              <a:spcBef>
                <a:spcPts val="1614"/>
              </a:spcBef>
            </a:pP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Личностные </a:t>
            </a:r>
            <a:r>
              <a:rPr sz="1800" b="1" spc="-20" dirty="0">
                <a:solidFill>
                  <a:srgbClr val="17375E"/>
                </a:solidFill>
                <a:latin typeface="Calibri"/>
                <a:cs typeface="Calibri"/>
              </a:rPr>
              <a:t>результаты</a:t>
            </a:r>
            <a:r>
              <a:rPr sz="1800"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отражают </a:t>
            </a:r>
            <a:r>
              <a:rPr sz="1800" b="1" spc="-39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сформированность…</a:t>
            </a:r>
            <a:endParaRPr sz="1800">
              <a:latin typeface="Calibri"/>
              <a:cs typeface="Calibri"/>
            </a:endParaRPr>
          </a:p>
          <a:p>
            <a:pPr marL="12700" marR="537845">
              <a:lnSpc>
                <a:spcPct val="100000"/>
              </a:lnSpc>
            </a:pP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основных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направлений</a:t>
            </a:r>
            <a:r>
              <a:rPr sz="1800" b="1" spc="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воспитательной </a:t>
            </a:r>
            <a:r>
              <a:rPr sz="1800" b="1" spc="-39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деятельности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,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 в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7375E"/>
                </a:solidFill>
                <a:latin typeface="Calibri"/>
                <a:cs typeface="Calibri"/>
              </a:rPr>
              <a:t>том</a:t>
            </a:r>
            <a:r>
              <a:rPr sz="1800" b="1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числе</a:t>
            </a:r>
            <a:r>
              <a:rPr sz="1800"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в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 части:</a:t>
            </a:r>
            <a:endParaRPr sz="1800">
              <a:latin typeface="Calibri"/>
              <a:cs typeface="Calibri"/>
            </a:endParaRPr>
          </a:p>
          <a:p>
            <a:pPr marL="12700" marR="146177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1.</a:t>
            </a:r>
            <a:r>
              <a:rPr sz="1800" b="1" spc="-20" dirty="0">
                <a:solidFill>
                  <a:srgbClr val="17375E"/>
                </a:solidFill>
                <a:latin typeface="Calibri"/>
                <a:cs typeface="Calibri"/>
              </a:rPr>
              <a:t> Гражданского</a:t>
            </a:r>
            <a:r>
              <a:rPr sz="18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воспитания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2.Патриотического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воспитания </a:t>
            </a:r>
            <a:r>
              <a:rPr sz="1800" b="1" spc="-39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8.</a:t>
            </a:r>
            <a:r>
              <a:rPr sz="1800"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…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25" dirty="0">
                <a:solidFill>
                  <a:srgbClr val="17375E"/>
                </a:solidFill>
                <a:latin typeface="Calibri"/>
                <a:cs typeface="Calibri"/>
              </a:rPr>
              <a:t>Тематическое</a:t>
            </a:r>
            <a:r>
              <a:rPr sz="1800" b="1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планирование,</a:t>
            </a:r>
            <a:endParaRPr sz="1800">
              <a:latin typeface="Calibri"/>
              <a:cs typeface="Calibri"/>
            </a:endParaRPr>
          </a:p>
          <a:p>
            <a:pPr marL="185420" marR="375920" indent="-172720">
              <a:lnSpc>
                <a:spcPct val="100000"/>
              </a:lnSpc>
              <a:buSzPct val="94444"/>
              <a:buFont typeface="Wingdings"/>
              <a:buChar char=""/>
              <a:tabLst>
                <a:tab pos="193040" algn="l"/>
              </a:tabLst>
            </a:pP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с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указанием количества академических </a:t>
            </a:r>
            <a:r>
              <a:rPr sz="1800" b="1" spc="-39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часов…</a:t>
            </a:r>
            <a:endParaRPr sz="1800">
              <a:latin typeface="Calibri"/>
              <a:cs typeface="Calibri"/>
            </a:endParaRPr>
          </a:p>
          <a:p>
            <a:pPr marL="192405" indent="-180340">
              <a:lnSpc>
                <a:spcPct val="100000"/>
              </a:lnSpc>
              <a:buSzPct val="94444"/>
              <a:buFont typeface="Wingdings"/>
              <a:buChar char=""/>
              <a:tabLst>
                <a:tab pos="193040" algn="l"/>
              </a:tabLst>
            </a:pP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возможностью</a:t>
            </a:r>
            <a:r>
              <a:rPr sz="1800" b="1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использования</a:t>
            </a:r>
            <a:r>
              <a:rPr sz="18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45" dirty="0">
                <a:solidFill>
                  <a:srgbClr val="17375E"/>
                </a:solidFill>
                <a:latin typeface="Calibri"/>
                <a:cs typeface="Calibri"/>
              </a:rPr>
              <a:t>ЭОР,</a:t>
            </a:r>
            <a:r>
              <a:rPr sz="18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7375E"/>
                </a:solidFill>
                <a:latin typeface="Calibri"/>
                <a:cs typeface="Calibri"/>
              </a:rPr>
              <a:t>ЦОР…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6666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 Действия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Создать рабочую группу по введению ФГОС 2021</a:t>
            </a:r>
          </a:p>
          <a:p>
            <a:r>
              <a:rPr lang="ru-RU" dirty="0" smtClean="0"/>
              <a:t>2.Разработать положение о деятельности рабочей группы</a:t>
            </a:r>
          </a:p>
          <a:p>
            <a:r>
              <a:rPr lang="ru-RU" dirty="0" smtClean="0"/>
              <a:t>3.Издать приказ о создании рабочей группы</a:t>
            </a:r>
          </a:p>
          <a:p>
            <a:r>
              <a:rPr lang="ru-RU" dirty="0" smtClean="0"/>
              <a:t>4.Разработать «дорожную карту» мероприятий перехода на обновленные ФГОС</a:t>
            </a:r>
          </a:p>
          <a:p>
            <a:r>
              <a:rPr lang="ru-RU" dirty="0" smtClean="0"/>
              <a:t>5.Издать приказ об утверждении</a:t>
            </a:r>
            <a:r>
              <a:rPr lang="ru-RU" dirty="0"/>
              <a:t> «</a:t>
            </a:r>
            <a:r>
              <a:rPr lang="ru-RU" dirty="0" smtClean="0"/>
              <a:t>дорожной карты» </a:t>
            </a:r>
            <a:r>
              <a:rPr lang="ru-RU" dirty="0"/>
              <a:t>мероприятий перехода на обновленные ФГОС</a:t>
            </a:r>
            <a:r>
              <a:rPr lang="ru-RU" dirty="0" smtClean="0"/>
              <a:t> </a:t>
            </a:r>
          </a:p>
          <a:p>
            <a:r>
              <a:rPr lang="ru-RU" dirty="0" smtClean="0"/>
              <a:t>6.Оценить кадровые и материальные ресурсы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4612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12950" y="99377"/>
            <a:ext cx="810640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7375E"/>
                </a:solidFill>
              </a:rPr>
              <a:t>РАБОЧИЕ</a:t>
            </a:r>
            <a:r>
              <a:rPr sz="2400" spc="-15" dirty="0">
                <a:solidFill>
                  <a:srgbClr val="17375E"/>
                </a:solidFill>
              </a:rPr>
              <a:t> </a:t>
            </a:r>
            <a:r>
              <a:rPr sz="2400" spc="-5" dirty="0">
                <a:solidFill>
                  <a:srgbClr val="17375E"/>
                </a:solidFill>
              </a:rPr>
              <a:t>ПРОГРАММЫ </a:t>
            </a:r>
            <a:r>
              <a:rPr sz="2400" dirty="0">
                <a:solidFill>
                  <a:srgbClr val="17375E"/>
                </a:solidFill>
              </a:rPr>
              <a:t>ПО</a:t>
            </a:r>
            <a:r>
              <a:rPr sz="2400" spc="-30" dirty="0">
                <a:solidFill>
                  <a:srgbClr val="17375E"/>
                </a:solidFill>
              </a:rPr>
              <a:t> </a:t>
            </a:r>
            <a:r>
              <a:rPr sz="2400" dirty="0">
                <a:solidFill>
                  <a:srgbClr val="17375E"/>
                </a:solidFill>
              </a:rPr>
              <a:t>УЧЕБНЫМ</a:t>
            </a:r>
            <a:r>
              <a:rPr sz="2400" spc="-10" dirty="0">
                <a:solidFill>
                  <a:srgbClr val="17375E"/>
                </a:solidFill>
              </a:rPr>
              <a:t> </a:t>
            </a:r>
            <a:r>
              <a:rPr sz="2400" dirty="0">
                <a:solidFill>
                  <a:srgbClr val="17375E"/>
                </a:solidFill>
              </a:rPr>
              <a:t>ПРЕДМЕТАМ,</a:t>
            </a:r>
            <a:r>
              <a:rPr sz="2400" spc="-30" dirty="0">
                <a:solidFill>
                  <a:srgbClr val="17375E"/>
                </a:solidFill>
              </a:rPr>
              <a:t> </a:t>
            </a:r>
            <a:r>
              <a:rPr sz="2400" dirty="0">
                <a:solidFill>
                  <a:srgbClr val="17375E"/>
                </a:solidFill>
              </a:rPr>
              <a:t>КУРСАМ</a:t>
            </a:r>
            <a:endParaRPr sz="2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01" y="1732101"/>
            <a:ext cx="5183904" cy="98494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08622" y="1754123"/>
            <a:ext cx="42132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1.</a:t>
            </a:r>
            <a:r>
              <a:rPr sz="2000" b="1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планируемые</a:t>
            </a:r>
            <a:r>
              <a:rPr sz="2000" b="1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17375E"/>
                </a:solidFill>
                <a:latin typeface="Calibri"/>
                <a:cs typeface="Calibri"/>
              </a:rPr>
              <a:t>результаты</a:t>
            </a:r>
            <a:r>
              <a:rPr sz="2000"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17375E"/>
                </a:solidFill>
                <a:latin typeface="Calibri"/>
                <a:cs typeface="Calibri"/>
              </a:rPr>
              <a:t>освоения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учебного</a:t>
            </a:r>
            <a:r>
              <a:rPr sz="2000" b="1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предмета,</a:t>
            </a:r>
            <a:r>
              <a:rPr sz="2000" b="1" spc="-5" dirty="0">
                <a:solidFill>
                  <a:srgbClr val="17375E"/>
                </a:solidFill>
                <a:latin typeface="Calibri"/>
                <a:cs typeface="Calibri"/>
              </a:rPr>
              <a:t> курса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537460"/>
            <a:ext cx="5202174" cy="84353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08622" y="2583434"/>
            <a:ext cx="45726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2.</a:t>
            </a:r>
            <a:r>
              <a:rPr sz="2000" b="1" spc="-15" dirty="0">
                <a:solidFill>
                  <a:srgbClr val="17375E"/>
                </a:solidFill>
                <a:latin typeface="Calibri"/>
                <a:cs typeface="Calibri"/>
              </a:rPr>
              <a:t> содержание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 учебного</a:t>
            </a:r>
            <a:r>
              <a:rPr sz="20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предмета,</a:t>
            </a:r>
            <a:r>
              <a:rPr sz="20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курса</a:t>
            </a:r>
            <a:endParaRPr sz="2000">
              <a:latin typeface="Calibri"/>
              <a:cs typeface="Calibr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23468" y="3703320"/>
          <a:ext cx="5126353" cy="25768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10"/>
                <a:gridCol w="532130"/>
                <a:gridCol w="503554"/>
                <a:gridCol w="85725"/>
                <a:gridCol w="514350"/>
                <a:gridCol w="85725"/>
                <a:gridCol w="1140459"/>
                <a:gridCol w="1879600"/>
              </a:tblGrid>
              <a:tr h="364934">
                <a:tc gridSpan="8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Тематическое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планирование</a:t>
                      </a:r>
                      <a:r>
                        <a:rPr sz="16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ФГОС</a:t>
                      </a:r>
                      <a:r>
                        <a:rPr sz="16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2010,2012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F7B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3616">
                <a:tc gridSpan="8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Класс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D49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818642">
                <a:tc>
                  <a:txBody>
                    <a:bodyPr/>
                    <a:lstStyle/>
                    <a:p>
                      <a:pPr marL="68580">
                        <a:lnSpc>
                          <a:spcPts val="910"/>
                        </a:lnSpc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РаЗ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68580" marR="199390">
                        <a:lnSpc>
                          <a:spcPct val="100000"/>
                        </a:lnSpc>
                      </a:pPr>
                      <a:r>
                        <a:rPr sz="800" b="1" spc="-10" dirty="0">
                          <a:latin typeface="Calibri"/>
                          <a:cs typeface="Calibri"/>
                        </a:rPr>
                        <a:t>де  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л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0D496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7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Коли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8580" marR="10858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ч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ес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в  о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часов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0D496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90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Темы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0D49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37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Колич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8580" marR="154940">
                        <a:lnSpc>
                          <a:spcPts val="1460"/>
                        </a:lnSpc>
                        <a:spcBef>
                          <a:spcPts val="30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ес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о 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ч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в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0D49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370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Основные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виды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8580" marR="244475">
                        <a:lnSpc>
                          <a:spcPct val="100000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ея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ль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и 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уч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ю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щи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х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ся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(на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уровне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УУД)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0D49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70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Основные</a:t>
                      </a:r>
                      <a:r>
                        <a:rPr sz="12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направления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8580" marR="744220">
                        <a:lnSpc>
                          <a:spcPct val="100000"/>
                        </a:lnSpc>
                      </a:pPr>
                      <a:r>
                        <a:rPr sz="1200" b="1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сп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ль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й 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деятельности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0D496"/>
                    </a:solidFill>
                  </a:tcPr>
                </a:tc>
              </a:tr>
              <a:tr h="208915">
                <a:tc rowSpan="3">
                  <a:txBody>
                    <a:bodyPr/>
                    <a:lstStyle/>
                    <a:p>
                      <a:pPr marL="68580">
                        <a:lnSpc>
                          <a:spcPts val="139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9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</a:pPr>
                      <a:r>
                        <a:rPr sz="1200" b="1" i="1" spc="-5" dirty="0">
                          <a:latin typeface="Calibri"/>
                          <a:cs typeface="Calibri"/>
                        </a:rPr>
                        <a:t>Патриотическое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i="1" spc="-5" dirty="0">
                          <a:latin typeface="Calibri"/>
                          <a:cs typeface="Calibri"/>
                        </a:rPr>
                        <a:t>воспитание,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77495" marR="269875" indent="1270" algn="ctr">
                        <a:lnSpc>
                          <a:spcPts val="1460"/>
                        </a:lnSpc>
                      </a:pPr>
                      <a:r>
                        <a:rPr sz="1200" b="1" i="1" spc="-5" dirty="0">
                          <a:latin typeface="Calibri"/>
                          <a:cs typeface="Calibri"/>
                        </a:rPr>
                        <a:t>экологическое </a:t>
                      </a:r>
                      <a:r>
                        <a:rPr sz="1200" b="1" i="1" dirty="0">
                          <a:latin typeface="Calibri"/>
                          <a:cs typeface="Calibri"/>
                        </a:rPr>
                        <a:t> воспитание</a:t>
                      </a:r>
                      <a:r>
                        <a:rPr sz="1200" b="1" i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dirty="0">
                          <a:latin typeface="Calibri"/>
                          <a:cs typeface="Calibri"/>
                        </a:rPr>
                        <a:t>или</a:t>
                      </a:r>
                      <a:r>
                        <a:rPr sz="1200" b="1" i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spc="-10" dirty="0">
                          <a:latin typeface="Calibri"/>
                          <a:cs typeface="Calibri"/>
                        </a:rPr>
                        <a:t>2,8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</a:tr>
              <a:tr h="20904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9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</a:tr>
              <a:tr h="3134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9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3.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</a:tr>
              <a:tr h="209003">
                <a:tc rowSpan="2">
                  <a:txBody>
                    <a:bodyPr/>
                    <a:lstStyle/>
                    <a:p>
                      <a:pPr marL="68580">
                        <a:lnSpc>
                          <a:spcPts val="1395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2.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F7BE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F7BE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9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F7BE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F7B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F7B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b="1" i="1" spc="-5" dirty="0">
                          <a:latin typeface="Calibri"/>
                          <a:cs typeface="Calibri"/>
                        </a:rPr>
                        <a:t>2,</a:t>
                      </a:r>
                      <a:r>
                        <a:rPr sz="1200" b="1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dirty="0">
                          <a:latin typeface="Calibri"/>
                          <a:cs typeface="Calibri"/>
                        </a:rPr>
                        <a:t>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F7BE"/>
                    </a:solidFill>
                  </a:tcPr>
                </a:tc>
              </a:tr>
              <a:tr h="2089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F7B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F7BE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9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F7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F7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F7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F7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F7B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F7BE"/>
                    </a:solidFill>
                  </a:tcPr>
                </a:tc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058147"/>
            <a:ext cx="5202174" cy="84354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08622" y="3104896"/>
            <a:ext cx="345630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3.</a:t>
            </a:r>
            <a:r>
              <a:rPr sz="2000" b="1" spc="-15" dirty="0">
                <a:solidFill>
                  <a:srgbClr val="17375E"/>
                </a:solidFill>
                <a:latin typeface="Calibri"/>
                <a:cs typeface="Calibri"/>
              </a:rPr>
              <a:t> тематическое</a:t>
            </a:r>
            <a:r>
              <a:rPr sz="2000" b="1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17375E"/>
                </a:solidFill>
                <a:latin typeface="Calibri"/>
                <a:cs typeface="Calibri"/>
              </a:rPr>
              <a:t>планирование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1885" y="711200"/>
            <a:ext cx="2417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–</a:t>
            </a:r>
            <a:r>
              <a:rPr sz="24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2010,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2012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27139" y="1201223"/>
            <a:ext cx="5162709" cy="68481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924040" y="655573"/>
            <a:ext cx="4516120" cy="897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038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НОО,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ООО</a:t>
            </a: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–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2021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85"/>
              </a:spcBef>
            </a:pP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0.</a:t>
            </a:r>
            <a:r>
              <a:rPr sz="2000"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Пояснительная записка</a:t>
            </a:r>
            <a:r>
              <a:rPr sz="2000" b="1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–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17375E"/>
                </a:solidFill>
                <a:latin typeface="Calibri"/>
                <a:cs typeface="Calibri"/>
              </a:rPr>
              <a:t>ФГОС</a:t>
            </a:r>
            <a:r>
              <a:rPr sz="2000" b="1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-2021г.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527139" y="2168981"/>
            <a:ext cx="5162709" cy="98948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6924040" y="2191956"/>
            <a:ext cx="421195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2.</a:t>
            </a:r>
            <a:r>
              <a:rPr sz="2000" b="1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планируемые </a:t>
            </a:r>
            <a:r>
              <a:rPr sz="2000" b="1" spc="-20" dirty="0">
                <a:solidFill>
                  <a:srgbClr val="17375E"/>
                </a:solidFill>
                <a:latin typeface="Calibri"/>
                <a:cs typeface="Calibri"/>
              </a:rPr>
              <a:t>результаты</a:t>
            </a:r>
            <a:r>
              <a:rPr sz="2000"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освоения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учебного</a:t>
            </a:r>
            <a:r>
              <a:rPr sz="2000" b="1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предмета,</a:t>
            </a:r>
            <a:r>
              <a:rPr sz="2000" b="1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курса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31279" y="1663687"/>
            <a:ext cx="5263133" cy="843546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6924040" y="1709165"/>
            <a:ext cx="45732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1.</a:t>
            </a:r>
            <a:r>
              <a:rPr sz="2000" b="1" spc="-15" dirty="0">
                <a:solidFill>
                  <a:srgbClr val="17375E"/>
                </a:solidFill>
                <a:latin typeface="Calibri"/>
                <a:cs typeface="Calibri"/>
              </a:rPr>
              <a:t> содержание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 учебного</a:t>
            </a:r>
            <a:r>
              <a:rPr sz="20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предмета,</a:t>
            </a:r>
            <a:r>
              <a:rPr sz="20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курса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431279" y="3014967"/>
            <a:ext cx="5263133" cy="843546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924040" y="3059684"/>
            <a:ext cx="345630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3.</a:t>
            </a:r>
            <a:r>
              <a:rPr sz="2000" b="1" spc="-15" dirty="0">
                <a:solidFill>
                  <a:srgbClr val="17375E"/>
                </a:solidFill>
                <a:latin typeface="Calibri"/>
                <a:cs typeface="Calibri"/>
              </a:rPr>
              <a:t> тематическое</a:t>
            </a:r>
            <a:r>
              <a:rPr sz="2000" b="1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17375E"/>
                </a:solidFill>
                <a:latin typeface="Calibri"/>
                <a:cs typeface="Calibri"/>
              </a:rPr>
              <a:t>планирование</a:t>
            </a:r>
            <a:endParaRPr sz="2000">
              <a:latin typeface="Calibri"/>
              <a:cs typeface="Calibri"/>
            </a:endParaRPr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6549643" y="3703320"/>
          <a:ext cx="5457824" cy="28736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2255"/>
                <a:gridCol w="561340"/>
                <a:gridCol w="509269"/>
                <a:gridCol w="652780"/>
                <a:gridCol w="1109980"/>
                <a:gridCol w="2362200"/>
              </a:tblGrid>
              <a:tr h="364934">
                <a:tc gridSpan="6"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Тематическое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планирование</a:t>
                      </a:r>
                      <a:r>
                        <a:rPr sz="16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ФГОС</a:t>
                      </a:r>
                      <a:r>
                        <a:rPr sz="16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2021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07454">
                <a:tc gridSpan="6">
                  <a:txBody>
                    <a:bodyPr/>
                    <a:lstStyle/>
                    <a:p>
                      <a:pPr marL="69850">
                        <a:lnSpc>
                          <a:spcPts val="1385"/>
                        </a:lnSpc>
                        <a:spcBef>
                          <a:spcPts val="14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Класс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838200">
                <a:tc>
                  <a:txBody>
                    <a:bodyPr/>
                    <a:lstStyle/>
                    <a:p>
                      <a:pPr marL="69850">
                        <a:lnSpc>
                          <a:spcPts val="915"/>
                        </a:lnSpc>
                      </a:pPr>
                      <a:r>
                        <a:rPr sz="800" b="1" spc="-10" dirty="0">
                          <a:latin typeface="Calibri"/>
                          <a:cs typeface="Calibri"/>
                        </a:rPr>
                        <a:t>Ра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З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69850" marR="75565">
                        <a:lnSpc>
                          <a:spcPct val="100000"/>
                        </a:lnSpc>
                      </a:pPr>
                      <a:r>
                        <a:rPr sz="800" b="1" spc="-10" dirty="0">
                          <a:latin typeface="Calibri"/>
                          <a:cs typeface="Calibri"/>
                        </a:rPr>
                        <a:t>де  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л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Колич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9850" marR="112395">
                        <a:lnSpc>
                          <a:spcPts val="1460"/>
                        </a:lnSpc>
                        <a:spcBef>
                          <a:spcPts val="30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ество </a:t>
                      </a:r>
                      <a:r>
                        <a:rPr sz="1200" b="1" spc="-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ч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сов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Темы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Количе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9850" marR="205104">
                        <a:lnSpc>
                          <a:spcPts val="1460"/>
                        </a:lnSpc>
                        <a:spcBef>
                          <a:spcPts val="30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ство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ч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в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55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Основные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9850" marR="193040">
                        <a:lnSpc>
                          <a:spcPct val="100000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виды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деятельности </a:t>
                      </a:r>
                      <a:r>
                        <a:rPr sz="1100" b="1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бу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ча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ющ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хся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ts val="1265"/>
                        </a:lnSpc>
                        <a:spcBef>
                          <a:spcPts val="2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(на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уровне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УУД)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75"/>
                        </a:lnSpc>
                      </a:pPr>
                      <a:r>
                        <a:rPr sz="12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Электронные</a:t>
                      </a:r>
                      <a:r>
                        <a:rPr sz="1200" b="1" spc="-6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(цифровые)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9850" marR="53657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12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бр</a:t>
                      </a:r>
                      <a:r>
                        <a:rPr sz="12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1200" b="1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з</a:t>
                      </a:r>
                      <a:r>
                        <a:rPr sz="12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1200" b="1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ва</a:t>
                      </a:r>
                      <a:r>
                        <a:rPr sz="12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12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1200" b="1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ль</a:t>
                      </a:r>
                      <a:r>
                        <a:rPr sz="12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1200" b="1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12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12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рес</a:t>
                      </a:r>
                      <a:r>
                        <a:rPr sz="1200" b="1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у</a:t>
                      </a:r>
                      <a:r>
                        <a:rPr sz="12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рсы  </a:t>
                      </a:r>
                      <a:r>
                        <a:rPr sz="12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200" b="1" u="sng" dirty="0">
                          <a:solidFill>
                            <a:srgbClr val="C00000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Calibri"/>
                          <a:cs typeface="Calibri"/>
                        </a:rPr>
                        <a:t>по</a:t>
                      </a:r>
                      <a:r>
                        <a:rPr sz="1200" b="1" u="sng" spc="-5" dirty="0">
                          <a:solidFill>
                            <a:srgbClr val="C00000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Calibri"/>
                          <a:cs typeface="Calibri"/>
                        </a:rPr>
                        <a:t> теме</a:t>
                      </a:r>
                      <a:r>
                        <a:rPr sz="12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</a:tr>
              <a:tr h="182880">
                <a:tc rowSpan="3">
                  <a:txBody>
                    <a:bodyPr/>
                    <a:lstStyle/>
                    <a:p>
                      <a:pPr marL="69850">
                        <a:lnSpc>
                          <a:spcPts val="139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69850">
                        <a:lnSpc>
                          <a:spcPts val="137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ти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ий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ные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ог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ммы,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9850" marR="389890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электронные учебники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задачники, электронные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библиотеки,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виртуальные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лаборатории,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игровые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программы, коллекции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цифровых образовательных </a:t>
                      </a:r>
                      <a:r>
                        <a:rPr sz="1200" b="1" spc="-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ресурсов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</a:tr>
              <a:tr h="1828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</a:tr>
              <a:tr h="10973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9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3.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3D2E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77559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91283" y="90170"/>
            <a:ext cx="888238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/>
              <a:t>ЛОКАЛЬНЫЕ</a:t>
            </a:r>
            <a:r>
              <a:rPr sz="2600" spc="-15" dirty="0"/>
              <a:t> </a:t>
            </a:r>
            <a:r>
              <a:rPr sz="2600" dirty="0"/>
              <a:t>АКТЫ</a:t>
            </a:r>
            <a:r>
              <a:rPr sz="2600" spc="10" dirty="0"/>
              <a:t> </a:t>
            </a:r>
            <a:r>
              <a:rPr sz="2600" spc="-5" dirty="0"/>
              <a:t>ОБЩЕОБРАЗОВАТЕЛЬНЫХ</a:t>
            </a:r>
            <a:r>
              <a:rPr sz="2600" spc="20" dirty="0"/>
              <a:t> </a:t>
            </a:r>
            <a:r>
              <a:rPr sz="2600" dirty="0"/>
              <a:t>ОРГАНИЗАЦИЙ</a:t>
            </a:r>
            <a:endParaRPr sz="26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15175"/>
            <a:ext cx="5847845" cy="469190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81000" y="1882234"/>
            <a:ext cx="5276850" cy="4447540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2032000">
              <a:lnSpc>
                <a:spcPct val="100000"/>
              </a:lnSpc>
              <a:spcBef>
                <a:spcPts val="1305"/>
              </a:spcBef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Вариант</a:t>
            </a:r>
            <a:r>
              <a:rPr sz="24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Документ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сформировать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из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5" dirty="0">
                <a:solidFill>
                  <a:srgbClr val="001F5F"/>
                </a:solidFill>
                <a:latin typeface="Calibri"/>
                <a:cs typeface="Calibri"/>
              </a:rPr>
              <a:t>3-х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 блоков:</a:t>
            </a:r>
            <a:endParaRPr sz="2400">
              <a:latin typeface="Calibri"/>
              <a:cs typeface="Calibri"/>
            </a:endParaRPr>
          </a:p>
          <a:p>
            <a:pPr marL="81280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812800" algn="l"/>
              </a:tabLst>
            </a:pP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разделы</a:t>
            </a:r>
            <a:r>
              <a:rPr sz="24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общими</a:t>
            </a:r>
            <a:endParaRPr sz="2400">
              <a:latin typeface="Calibri"/>
              <a:cs typeface="Calibri"/>
            </a:endParaRPr>
          </a:p>
          <a:p>
            <a:pPr marL="812800">
              <a:lnSpc>
                <a:spcPct val="100000"/>
              </a:lnSpc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положениями,</a:t>
            </a:r>
            <a:endParaRPr sz="2400">
              <a:latin typeface="Calibri"/>
              <a:cs typeface="Calibri"/>
            </a:endParaRPr>
          </a:p>
          <a:p>
            <a:pPr marL="812800">
              <a:lnSpc>
                <a:spcPct val="100000"/>
              </a:lnSpc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соответствующими</a:t>
            </a: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всем</a:t>
            </a:r>
            <a:endParaRPr sz="2400">
              <a:latin typeface="Calibri"/>
              <a:cs typeface="Calibri"/>
            </a:endParaRPr>
          </a:p>
          <a:p>
            <a:pPr marL="812800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реализуемым</a:t>
            </a:r>
            <a:r>
              <a:rPr sz="24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школе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ФГОС,</a:t>
            </a:r>
            <a:endParaRPr sz="2400">
              <a:latin typeface="Calibri"/>
              <a:cs typeface="Calibri"/>
            </a:endParaRPr>
          </a:p>
          <a:p>
            <a:pPr marL="81280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812800" algn="l"/>
              </a:tabLst>
            </a:pP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раздел,</a:t>
            </a:r>
            <a:r>
              <a:rPr sz="24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соответствующий</a:t>
            </a:r>
            <a:endParaRPr sz="2400">
              <a:latin typeface="Calibri"/>
              <a:cs typeface="Calibri"/>
            </a:endParaRPr>
          </a:p>
          <a:p>
            <a:pPr marL="812800">
              <a:lnSpc>
                <a:spcPct val="100000"/>
              </a:lnSpc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требованиям</a:t>
            </a:r>
            <a:r>
              <a:rPr sz="24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ФГОС</a:t>
            </a:r>
            <a:r>
              <a:rPr sz="2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2010,</a:t>
            </a:r>
            <a:r>
              <a:rPr sz="2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2012гг.,</a:t>
            </a:r>
            <a:endParaRPr sz="2400">
              <a:latin typeface="Calibri"/>
              <a:cs typeface="Calibri"/>
            </a:endParaRPr>
          </a:p>
          <a:p>
            <a:pPr marL="812800" marR="1035050" indent="-812800" algn="r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812800" algn="l"/>
              </a:tabLst>
            </a:pP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раздел,</a:t>
            </a:r>
            <a:r>
              <a:rPr sz="2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соответствующий</a:t>
            </a:r>
            <a:endParaRPr sz="2400">
              <a:latin typeface="Calibri"/>
              <a:cs typeface="Calibri"/>
            </a:endParaRPr>
          </a:p>
          <a:p>
            <a:pPr marR="1038860" algn="r">
              <a:lnSpc>
                <a:spcPct val="100000"/>
              </a:lnSpc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требованиям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ФГОС</a:t>
            </a:r>
            <a:r>
              <a:rPr sz="24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2021г.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326508" y="696759"/>
            <a:ext cx="9863455" cy="6134100"/>
            <a:chOff x="2326508" y="696759"/>
            <a:chExt cx="9863455" cy="61341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97219" y="1978662"/>
              <a:ext cx="6492494" cy="485165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26508" y="696759"/>
              <a:ext cx="7608198" cy="75927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219571" y="1882234"/>
            <a:ext cx="5194935" cy="4447540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2138680">
              <a:lnSpc>
                <a:spcPct val="100000"/>
              </a:lnSpc>
              <a:spcBef>
                <a:spcPts val="1305"/>
              </a:spcBef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Вариант</a:t>
            </a:r>
            <a:r>
              <a:rPr sz="24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endParaRPr sz="2400">
              <a:latin typeface="Calibri"/>
              <a:cs typeface="Calibri"/>
            </a:endParaRPr>
          </a:p>
          <a:p>
            <a:pPr marL="12700" marR="287020">
              <a:lnSpc>
                <a:spcPct val="100000"/>
              </a:lnSpc>
              <a:spcBef>
                <a:spcPts val="1205"/>
              </a:spcBef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Структура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документа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традиционная, </a:t>
            </a:r>
            <a:r>
              <a:rPr sz="2400" b="1" spc="-5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 каждом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разделе</a:t>
            </a:r>
            <a:r>
              <a:rPr sz="2400" b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части:</a:t>
            </a:r>
            <a:endParaRPr sz="2400">
              <a:latin typeface="Calibri"/>
              <a:cs typeface="Calibri"/>
            </a:endParaRPr>
          </a:p>
          <a:p>
            <a:pPr marL="812800" marR="252095" indent="-343535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813435" algn="l"/>
              </a:tabLst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часть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с общими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положениями, </a:t>
            </a:r>
            <a:r>
              <a:rPr sz="2400" b="1" spc="-5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соответствующими</a:t>
            </a:r>
            <a:r>
              <a:rPr sz="24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всем</a:t>
            </a:r>
            <a:endParaRPr sz="2400">
              <a:latin typeface="Calibri"/>
              <a:cs typeface="Calibri"/>
            </a:endParaRPr>
          </a:p>
          <a:p>
            <a:pPr marL="812800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реализуемым</a:t>
            </a:r>
            <a:r>
              <a:rPr sz="24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школе</a:t>
            </a:r>
            <a:r>
              <a:rPr sz="2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ФГОС,</a:t>
            </a:r>
            <a:endParaRPr sz="2400">
              <a:latin typeface="Calibri"/>
              <a:cs typeface="Calibri"/>
            </a:endParaRPr>
          </a:p>
          <a:p>
            <a:pPr marL="8128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813435" algn="l"/>
              </a:tabLst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часть,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соответствующая</a:t>
            </a:r>
            <a:endParaRPr sz="2400">
              <a:latin typeface="Calibri"/>
              <a:cs typeface="Calibri"/>
            </a:endParaRPr>
          </a:p>
          <a:p>
            <a:pPr marL="812800">
              <a:lnSpc>
                <a:spcPct val="100000"/>
              </a:lnSpc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требованиям</a:t>
            </a:r>
            <a:r>
              <a:rPr sz="24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ФГОС</a:t>
            </a:r>
            <a:r>
              <a:rPr sz="2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2010,</a:t>
            </a:r>
            <a:r>
              <a:rPr sz="2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2012гг.,</a:t>
            </a:r>
            <a:endParaRPr sz="2400">
              <a:latin typeface="Calibri"/>
              <a:cs typeface="Calibri"/>
            </a:endParaRPr>
          </a:p>
          <a:p>
            <a:pPr marL="812800" indent="-343535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813435" algn="l"/>
              </a:tabLst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часть,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соответствующая</a:t>
            </a:r>
            <a:endParaRPr sz="2400">
              <a:latin typeface="Calibri"/>
              <a:cs typeface="Calibri"/>
            </a:endParaRPr>
          </a:p>
          <a:p>
            <a:pPr marL="812800">
              <a:lnSpc>
                <a:spcPct val="100000"/>
              </a:lnSpc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требованиям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ФГОС</a:t>
            </a:r>
            <a:r>
              <a:rPr sz="2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2021г.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2440" y="1318247"/>
            <a:ext cx="10838434" cy="95022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993457" y="717296"/>
            <a:ext cx="10101580" cy="1050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7190"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Например:</a:t>
            </a:r>
            <a:r>
              <a:rPr sz="24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libri"/>
                <a:cs typeface="Calibri"/>
              </a:rPr>
              <a:t>«Положение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 о рабочих</a:t>
            </a:r>
            <a:r>
              <a:rPr sz="2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программах</a:t>
            </a:r>
            <a:r>
              <a:rPr sz="2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ОО»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Примерная</a:t>
            </a:r>
            <a:r>
              <a:rPr sz="24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структура</a:t>
            </a:r>
            <a:r>
              <a:rPr sz="24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локального</a:t>
            </a:r>
            <a:r>
              <a:rPr sz="24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акта</a:t>
            </a:r>
            <a:r>
              <a:rPr sz="24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общеобразовательной</a:t>
            </a:r>
            <a:r>
              <a:rPr sz="24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организации:</a:t>
            </a:r>
            <a:endParaRPr sz="2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92918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24909" y="127254"/>
            <a:ext cx="443166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200" spc="-10" dirty="0"/>
              <a:t>Федеральный</a:t>
            </a:r>
            <a:r>
              <a:rPr sz="3200" spc="10" dirty="0"/>
              <a:t> </a:t>
            </a:r>
            <a:r>
              <a:rPr sz="3200" spc="-25" dirty="0"/>
              <a:t>портал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4151" y="1164336"/>
            <a:ext cx="657994" cy="64312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973326" y="972012"/>
            <a:ext cx="6302375" cy="1009650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2400" b="1" spc="-10" dirty="0">
                <a:solidFill>
                  <a:srgbClr val="1F4E79"/>
                </a:solidFill>
                <a:latin typeface="Arial"/>
                <a:cs typeface="Arial"/>
              </a:rPr>
              <a:t>Единое </a:t>
            </a:r>
            <a:r>
              <a:rPr sz="2400" b="1" spc="-5" dirty="0">
                <a:solidFill>
                  <a:srgbClr val="1F4E79"/>
                </a:solidFill>
                <a:latin typeface="Arial"/>
                <a:cs typeface="Arial"/>
              </a:rPr>
              <a:t>содержание</a:t>
            </a:r>
            <a:r>
              <a:rPr sz="2400" b="1" spc="-25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1F4E79"/>
                </a:solidFill>
                <a:latin typeface="Arial"/>
                <a:cs typeface="Arial"/>
              </a:rPr>
              <a:t>общего</a:t>
            </a:r>
            <a:r>
              <a:rPr sz="2400" b="1" spc="-15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1F4E79"/>
                </a:solidFill>
                <a:latin typeface="Arial"/>
                <a:cs typeface="Arial"/>
              </a:rPr>
              <a:t>образования</a:t>
            </a:r>
            <a:endParaRPr sz="2400">
              <a:latin typeface="Arial"/>
              <a:cs typeface="Arial"/>
            </a:endParaRPr>
          </a:p>
          <a:p>
            <a:pPr marR="581660" algn="ctr">
              <a:lnSpc>
                <a:spcPct val="100000"/>
              </a:lnSpc>
              <a:spcBef>
                <a:spcPts val="580"/>
              </a:spcBef>
            </a:pPr>
            <a:r>
              <a:rPr sz="3200" b="1" spc="-10" dirty="0">
                <a:solidFill>
                  <a:srgbClr val="6F2F9F"/>
                </a:solidFill>
                <a:latin typeface="Arial"/>
                <a:cs typeface="Arial"/>
              </a:rPr>
              <a:t>https://edsoo.ru/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84051" y="2251004"/>
            <a:ext cx="3084688" cy="308751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73935" y="2029967"/>
            <a:ext cx="5767378" cy="461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9898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2822" y="180594"/>
            <a:ext cx="8131175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spc="-25" dirty="0"/>
              <a:t>Использование</a:t>
            </a:r>
            <a:r>
              <a:rPr sz="2600" spc="55" dirty="0"/>
              <a:t> </a:t>
            </a:r>
            <a:r>
              <a:rPr sz="2600" spc="-15" dirty="0"/>
              <a:t>рабочих</a:t>
            </a:r>
            <a:r>
              <a:rPr sz="2600" spc="35" dirty="0"/>
              <a:t> </a:t>
            </a:r>
            <a:r>
              <a:rPr sz="2600" spc="-5" dirty="0"/>
              <a:t>программ</a:t>
            </a:r>
            <a:r>
              <a:rPr sz="2600" spc="45" dirty="0"/>
              <a:t> </a:t>
            </a:r>
            <a:r>
              <a:rPr sz="2600" spc="-5" dirty="0"/>
              <a:t>по</a:t>
            </a:r>
            <a:r>
              <a:rPr sz="2600" spc="10" dirty="0"/>
              <a:t> </a:t>
            </a:r>
            <a:r>
              <a:rPr sz="2600" spc="-10" dirty="0"/>
              <a:t>предметам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7982457" y="4024376"/>
            <a:ext cx="311785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2590" algn="just">
              <a:spcBef>
                <a:spcPts val="100"/>
              </a:spcBef>
            </a:pPr>
            <a:r>
              <a:rPr b="1" spc="-5" dirty="0">
                <a:solidFill>
                  <a:srgbClr val="1F3863"/>
                </a:solidFill>
                <a:latin typeface="Arial"/>
                <a:cs typeface="Arial"/>
              </a:rPr>
              <a:t>Федеральный</a:t>
            </a:r>
            <a:r>
              <a:rPr b="1" spc="-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1F3863"/>
                </a:solidFill>
                <a:latin typeface="Arial"/>
                <a:cs typeface="Arial"/>
              </a:rPr>
              <a:t>закон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  <a:p>
            <a:pPr marL="97790" marR="20955" indent="-64135" algn="just"/>
            <a:r>
              <a:rPr b="1" spc="-25" dirty="0">
                <a:solidFill>
                  <a:srgbClr val="1F3863"/>
                </a:solidFill>
                <a:latin typeface="Arial"/>
                <a:cs typeface="Arial"/>
              </a:rPr>
              <a:t>от </a:t>
            </a:r>
            <a:r>
              <a:rPr b="1" dirty="0">
                <a:solidFill>
                  <a:srgbClr val="1F3863"/>
                </a:solidFill>
                <a:latin typeface="Arial"/>
                <a:cs typeface="Arial"/>
              </a:rPr>
              <a:t>2 </a:t>
            </a:r>
            <a:r>
              <a:rPr b="1" spc="-15" dirty="0">
                <a:solidFill>
                  <a:srgbClr val="1F3863"/>
                </a:solidFill>
                <a:latin typeface="Arial"/>
                <a:cs typeface="Arial"/>
              </a:rPr>
              <a:t>июля </a:t>
            </a:r>
            <a:r>
              <a:rPr b="1" dirty="0">
                <a:solidFill>
                  <a:srgbClr val="1F3863"/>
                </a:solidFill>
                <a:latin typeface="Arial"/>
                <a:cs typeface="Arial"/>
              </a:rPr>
              <a:t>2021 </a:t>
            </a:r>
            <a:r>
              <a:rPr b="1" spc="-100" dirty="0">
                <a:solidFill>
                  <a:srgbClr val="1F3863"/>
                </a:solidFill>
                <a:latin typeface="Arial"/>
                <a:cs typeface="Arial"/>
              </a:rPr>
              <a:t>г. </a:t>
            </a:r>
            <a:r>
              <a:rPr b="1" dirty="0">
                <a:solidFill>
                  <a:srgbClr val="1F3863"/>
                </a:solidFill>
                <a:latin typeface="Arial"/>
                <a:cs typeface="Arial"/>
              </a:rPr>
              <a:t>№ </a:t>
            </a:r>
            <a:r>
              <a:rPr b="1" spc="-10" dirty="0">
                <a:solidFill>
                  <a:srgbClr val="1F3863"/>
                </a:solidFill>
                <a:latin typeface="Arial"/>
                <a:cs typeface="Arial"/>
              </a:rPr>
              <a:t>320-ФЗ </a:t>
            </a:r>
            <a:r>
              <a:rPr b="1" spc="-49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F3863"/>
                </a:solidFill>
                <a:latin typeface="Arial"/>
                <a:cs typeface="Arial"/>
              </a:rPr>
              <a:t>"О </a:t>
            </a:r>
            <a:r>
              <a:rPr b="1" spc="-5" dirty="0">
                <a:solidFill>
                  <a:srgbClr val="1F3863"/>
                </a:solidFill>
                <a:latin typeface="Arial"/>
                <a:cs typeface="Arial"/>
              </a:rPr>
              <a:t>внесении </a:t>
            </a:r>
            <a:r>
              <a:rPr b="1" spc="-10" dirty="0">
                <a:solidFill>
                  <a:srgbClr val="1F3863"/>
                </a:solidFill>
                <a:latin typeface="Arial"/>
                <a:cs typeface="Arial"/>
              </a:rPr>
              <a:t>изменений </a:t>
            </a:r>
            <a:r>
              <a:rPr b="1" dirty="0">
                <a:solidFill>
                  <a:srgbClr val="1F3863"/>
                </a:solidFill>
                <a:latin typeface="Arial"/>
                <a:cs typeface="Arial"/>
              </a:rPr>
              <a:t>в </a:t>
            </a:r>
            <a:r>
              <a:rPr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1F3863"/>
                </a:solidFill>
                <a:latin typeface="Arial"/>
                <a:cs typeface="Arial"/>
              </a:rPr>
              <a:t>Федеральный</a:t>
            </a:r>
            <a:r>
              <a:rPr b="1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1F3863"/>
                </a:solidFill>
                <a:latin typeface="Arial"/>
                <a:cs typeface="Arial"/>
              </a:rPr>
              <a:t>закон</a:t>
            </a:r>
            <a:r>
              <a:rPr b="1" spc="-4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1F3863"/>
                </a:solidFill>
                <a:latin typeface="Arial"/>
                <a:cs typeface="Arial"/>
              </a:rPr>
              <a:t>"Об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  <a:p>
            <a:pPr marL="866140" marR="5080" indent="-854075" algn="just">
              <a:spcBef>
                <a:spcPts val="5"/>
              </a:spcBef>
            </a:pPr>
            <a:r>
              <a:rPr b="1" spc="-10" dirty="0">
                <a:solidFill>
                  <a:srgbClr val="1F3863"/>
                </a:solidFill>
                <a:latin typeface="Arial"/>
                <a:cs typeface="Arial"/>
              </a:rPr>
              <a:t>образовании </a:t>
            </a:r>
            <a:r>
              <a:rPr b="1" dirty="0">
                <a:solidFill>
                  <a:srgbClr val="1F3863"/>
                </a:solidFill>
                <a:latin typeface="Arial"/>
                <a:cs typeface="Arial"/>
              </a:rPr>
              <a:t>в </a:t>
            </a:r>
            <a:r>
              <a:rPr b="1" spc="-10" dirty="0">
                <a:solidFill>
                  <a:srgbClr val="1F3863"/>
                </a:solidFill>
                <a:latin typeface="Arial"/>
                <a:cs typeface="Arial"/>
              </a:rPr>
              <a:t>Российской </a:t>
            </a:r>
            <a:r>
              <a:rPr b="1" spc="-49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1F3863"/>
                </a:solidFill>
                <a:latin typeface="Arial"/>
                <a:cs typeface="Arial"/>
              </a:rPr>
              <a:t>Федерации"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6231" y="2025523"/>
            <a:ext cx="8747125" cy="1091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spcBef>
                <a:spcPts val="90"/>
              </a:spcBef>
            </a:pPr>
            <a:r>
              <a:rPr sz="1400" b="1" i="1" spc="-10" dirty="0">
                <a:solidFill>
                  <a:prstClr val="black"/>
                </a:solidFill>
                <a:latin typeface="Arial"/>
                <a:cs typeface="Arial"/>
              </a:rPr>
              <a:t>Реестр </a:t>
            </a:r>
            <a:r>
              <a:rPr sz="1400" b="1" i="1" spc="-15" dirty="0">
                <a:solidFill>
                  <a:prstClr val="black"/>
                </a:solidFill>
                <a:latin typeface="Arial"/>
                <a:cs typeface="Arial"/>
              </a:rPr>
              <a:t>примерных программ является </a:t>
            </a:r>
            <a:r>
              <a:rPr sz="1400" b="1" i="1" spc="-20" dirty="0">
                <a:solidFill>
                  <a:prstClr val="black"/>
                </a:solidFill>
                <a:latin typeface="Arial"/>
                <a:cs typeface="Arial"/>
              </a:rPr>
              <a:t>государственной</a:t>
            </a:r>
            <a:r>
              <a:rPr sz="1400" b="1" i="1" spc="-15" dirty="0">
                <a:solidFill>
                  <a:prstClr val="black"/>
                </a:solidFill>
                <a:latin typeface="Arial"/>
                <a:cs typeface="Arial"/>
              </a:rPr>
              <a:t> информационной</a:t>
            </a:r>
            <a:r>
              <a:rPr sz="1400" b="1" i="1" spc="-1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prstClr val="black"/>
                </a:solidFill>
                <a:latin typeface="Arial"/>
                <a:cs typeface="Arial"/>
              </a:rPr>
              <a:t>системой, </a:t>
            </a:r>
            <a:r>
              <a:rPr sz="1400" b="1" i="1" spc="-20" dirty="0">
                <a:solidFill>
                  <a:prstClr val="black"/>
                </a:solidFill>
                <a:latin typeface="Arial"/>
                <a:cs typeface="Arial"/>
              </a:rPr>
              <a:t>которая </a:t>
            </a:r>
            <a:r>
              <a:rPr sz="1400" b="1" i="1" spc="-37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prstClr val="black"/>
                </a:solidFill>
                <a:latin typeface="Arial"/>
                <a:cs typeface="Arial"/>
              </a:rPr>
              <a:t>ведется</a:t>
            </a:r>
            <a:r>
              <a:rPr sz="1400" b="1" i="1" spc="1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prstClr val="black"/>
                </a:solidFill>
                <a:latin typeface="Arial"/>
                <a:cs typeface="Arial"/>
              </a:rPr>
              <a:t>на</a:t>
            </a:r>
            <a:r>
              <a:rPr sz="1400" b="1" i="1" spc="1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prstClr val="black"/>
                </a:solidFill>
                <a:latin typeface="Arial"/>
                <a:cs typeface="Arial"/>
              </a:rPr>
              <a:t>электронных</a:t>
            </a:r>
            <a:r>
              <a:rPr sz="1400" b="1" i="1" spc="8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prstClr val="black"/>
                </a:solidFill>
                <a:latin typeface="Arial"/>
                <a:cs typeface="Arial"/>
              </a:rPr>
              <a:t>носителях</a:t>
            </a:r>
            <a:r>
              <a:rPr sz="1400" b="1" i="1" spc="6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prstClr val="black"/>
                </a:solidFill>
                <a:latin typeface="Arial"/>
                <a:cs typeface="Arial"/>
              </a:rPr>
              <a:t>и</a:t>
            </a:r>
            <a:r>
              <a:rPr sz="1400" b="1" i="1" spc="1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25" dirty="0">
                <a:solidFill>
                  <a:prstClr val="black"/>
                </a:solidFill>
                <a:latin typeface="Arial"/>
                <a:cs typeface="Arial"/>
              </a:rPr>
              <a:t>функционирует</a:t>
            </a:r>
            <a:r>
              <a:rPr sz="1400" b="1" i="1" spc="12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prstClr val="black"/>
                </a:solidFill>
                <a:latin typeface="Arial"/>
                <a:cs typeface="Arial"/>
              </a:rPr>
              <a:t>в</a:t>
            </a:r>
            <a:r>
              <a:rPr sz="1400" b="1" i="1" spc="2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prstClr val="black"/>
                </a:solidFill>
                <a:latin typeface="Arial"/>
                <a:cs typeface="Arial"/>
              </a:rPr>
              <a:t>соответствии</a:t>
            </a:r>
            <a:r>
              <a:rPr sz="1400" b="1" i="1" spc="8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prstClr val="black"/>
                </a:solidFill>
                <a:latin typeface="Arial"/>
                <a:cs typeface="Arial"/>
              </a:rPr>
              <a:t>с</a:t>
            </a:r>
            <a:r>
              <a:rPr sz="1400" b="1" i="1" spc="-10" dirty="0">
                <a:solidFill>
                  <a:prstClr val="black"/>
                </a:solidFill>
                <a:latin typeface="Arial"/>
                <a:cs typeface="Arial"/>
              </a:rPr>
              <a:t> едиными </a:t>
            </a:r>
            <a:r>
              <a:rPr sz="1400" b="1" i="1" spc="-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prstClr val="black"/>
                </a:solidFill>
                <a:latin typeface="Arial"/>
                <a:cs typeface="Arial"/>
              </a:rPr>
              <a:t>организационными,</a:t>
            </a:r>
            <a:r>
              <a:rPr sz="1400" b="1" i="1" spc="-1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prstClr val="black"/>
                </a:solidFill>
                <a:latin typeface="Arial"/>
                <a:cs typeface="Arial"/>
              </a:rPr>
              <a:t>методологическими</a:t>
            </a:r>
            <a:r>
              <a:rPr sz="1400" b="1" i="1" spc="-1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prstClr val="black"/>
                </a:solidFill>
                <a:latin typeface="Arial"/>
                <a:cs typeface="Arial"/>
              </a:rPr>
              <a:t>и </a:t>
            </a:r>
            <a:r>
              <a:rPr sz="1400" b="1" i="1" spc="-10" dirty="0">
                <a:solidFill>
                  <a:prstClr val="black"/>
                </a:solidFill>
                <a:latin typeface="Arial"/>
                <a:cs typeface="Arial"/>
              </a:rPr>
              <a:t>программно-техническими </a:t>
            </a:r>
            <a:r>
              <a:rPr sz="1400" b="1" i="1" spc="-15" dirty="0">
                <a:solidFill>
                  <a:prstClr val="black"/>
                </a:solidFill>
                <a:latin typeface="Arial"/>
                <a:cs typeface="Arial"/>
              </a:rPr>
              <a:t>принципами, </a:t>
            </a:r>
            <a:r>
              <a:rPr sz="1400" b="1" i="1" spc="-1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prstClr val="black"/>
                </a:solidFill>
                <a:latin typeface="Arial"/>
                <a:cs typeface="Arial"/>
              </a:rPr>
              <a:t>обеспечивающими</a:t>
            </a:r>
            <a:r>
              <a:rPr sz="1400" b="1" i="1" spc="10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prstClr val="black"/>
                </a:solidFill>
                <a:latin typeface="Arial"/>
                <a:cs typeface="Arial"/>
              </a:rPr>
              <a:t>ее </a:t>
            </a:r>
            <a:r>
              <a:rPr sz="1400" b="1" i="1" spc="-15" dirty="0">
                <a:solidFill>
                  <a:prstClr val="black"/>
                </a:solidFill>
                <a:latin typeface="Arial"/>
                <a:cs typeface="Arial"/>
              </a:rPr>
              <a:t>совместимость</a:t>
            </a:r>
            <a:r>
              <a:rPr sz="1400" b="1" i="1" spc="7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prstClr val="black"/>
                </a:solidFill>
                <a:latin typeface="Arial"/>
                <a:cs typeface="Arial"/>
              </a:rPr>
              <a:t>и</a:t>
            </a:r>
            <a:r>
              <a:rPr sz="1400" b="1" i="1" spc="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prstClr val="black"/>
                </a:solidFill>
                <a:latin typeface="Arial"/>
                <a:cs typeface="Arial"/>
              </a:rPr>
              <a:t>взаимодействие</a:t>
            </a:r>
            <a:r>
              <a:rPr sz="1400" b="1" i="1" spc="8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prstClr val="black"/>
                </a:solidFill>
                <a:latin typeface="Arial"/>
                <a:cs typeface="Arial"/>
              </a:rPr>
              <a:t>с</a:t>
            </a:r>
            <a:r>
              <a:rPr sz="1400" b="1" i="1" spc="-10" dirty="0">
                <a:solidFill>
                  <a:prstClr val="black"/>
                </a:solidFill>
                <a:latin typeface="Arial"/>
                <a:cs typeface="Arial"/>
              </a:rPr>
              <a:t> иными</a:t>
            </a:r>
            <a:r>
              <a:rPr sz="1400" b="1" i="1" spc="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prstClr val="black"/>
                </a:solidFill>
                <a:latin typeface="Arial"/>
                <a:cs typeface="Arial"/>
              </a:rPr>
              <a:t>государственными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  <a:p>
            <a:pPr marL="12700">
              <a:spcBef>
                <a:spcPts val="5"/>
              </a:spcBef>
            </a:pPr>
            <a:r>
              <a:rPr sz="1400" b="1" i="1" spc="-15" dirty="0">
                <a:solidFill>
                  <a:prstClr val="black"/>
                </a:solidFill>
                <a:latin typeface="Arial"/>
                <a:cs typeface="Arial"/>
              </a:rPr>
              <a:t>информационными</a:t>
            </a:r>
            <a:r>
              <a:rPr sz="1400" b="1" i="1" spc="1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prstClr val="black"/>
                </a:solidFill>
                <a:latin typeface="Arial"/>
                <a:cs typeface="Arial"/>
              </a:rPr>
              <a:t>системами</a:t>
            </a:r>
            <a:r>
              <a:rPr sz="1400" b="1" i="1" spc="7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prstClr val="black"/>
                </a:solidFill>
                <a:latin typeface="Arial"/>
                <a:cs typeface="Arial"/>
              </a:rPr>
              <a:t>и</a:t>
            </a:r>
            <a:r>
              <a:rPr sz="1400" b="1" i="1" spc="1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prstClr val="black"/>
                </a:solidFill>
                <a:latin typeface="Arial"/>
                <a:cs typeface="Arial"/>
              </a:rPr>
              <a:t>информационно-телекоммуникационными</a:t>
            </a:r>
            <a:r>
              <a:rPr sz="1400" b="1" i="1" spc="1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prstClr val="black"/>
                </a:solidFill>
                <a:latin typeface="Arial"/>
                <a:cs typeface="Arial"/>
              </a:rPr>
              <a:t>сетями.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97991" y="1063752"/>
            <a:ext cx="11146790" cy="1914525"/>
            <a:chOff x="697991" y="1063752"/>
            <a:chExt cx="11146790" cy="191452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7991" y="1063752"/>
              <a:ext cx="11146536" cy="78943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30968" y="1210056"/>
              <a:ext cx="1767839" cy="1767839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93189" y="3592166"/>
            <a:ext cx="1741989" cy="256368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9288" y="3723500"/>
            <a:ext cx="4294632" cy="215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406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3390900" marR="5080" indent="-2418080">
              <a:lnSpc>
                <a:spcPts val="2690"/>
              </a:lnSpc>
              <a:spcBef>
                <a:spcPts val="445"/>
              </a:spcBef>
            </a:pPr>
            <a:r>
              <a:rPr sz="2500" spc="-15" dirty="0"/>
              <a:t>Последовательность</a:t>
            </a:r>
            <a:r>
              <a:rPr sz="2500" spc="-10" dirty="0"/>
              <a:t> </a:t>
            </a:r>
            <a:r>
              <a:rPr sz="2500" spc="-5" dirty="0"/>
              <a:t>действий</a:t>
            </a:r>
            <a:r>
              <a:rPr sz="2500" spc="35" dirty="0"/>
              <a:t> </a:t>
            </a:r>
            <a:r>
              <a:rPr sz="2500" spc="-5" dirty="0"/>
              <a:t>по</a:t>
            </a:r>
            <a:r>
              <a:rPr sz="2500" spc="20" dirty="0"/>
              <a:t> </a:t>
            </a:r>
            <a:r>
              <a:rPr sz="2500" spc="-10" dirty="0"/>
              <a:t>введению</a:t>
            </a:r>
            <a:r>
              <a:rPr sz="2500" spc="50" dirty="0"/>
              <a:t> </a:t>
            </a:r>
            <a:r>
              <a:rPr sz="2500" spc="-10" dirty="0"/>
              <a:t>обновленных </a:t>
            </a:r>
            <a:r>
              <a:rPr sz="2500" spc="-680" dirty="0"/>
              <a:t> </a:t>
            </a:r>
            <a:r>
              <a:rPr sz="2500" spc="-5" dirty="0"/>
              <a:t>ФГОС</a:t>
            </a:r>
            <a:r>
              <a:rPr sz="2500" spc="-30" dirty="0"/>
              <a:t> </a:t>
            </a:r>
            <a:r>
              <a:rPr sz="2500" spc="-5" dirty="0"/>
              <a:t>в</a:t>
            </a:r>
            <a:r>
              <a:rPr sz="2500" dirty="0"/>
              <a:t> </a:t>
            </a:r>
            <a:r>
              <a:rPr sz="2500" spc="-10" dirty="0"/>
              <a:t>Краснодарском</a:t>
            </a:r>
            <a:r>
              <a:rPr sz="2500" spc="-50" dirty="0"/>
              <a:t> </a:t>
            </a:r>
            <a:r>
              <a:rPr sz="2500" spc="-5" dirty="0"/>
              <a:t>крае</a:t>
            </a:r>
            <a:endParaRPr sz="25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73049" y="1453133"/>
          <a:ext cx="11236952" cy="35788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8320"/>
                <a:gridCol w="1045209"/>
                <a:gridCol w="1027429"/>
                <a:gridCol w="1072514"/>
                <a:gridCol w="1049655"/>
                <a:gridCol w="1049654"/>
                <a:gridCol w="1049654"/>
                <a:gridCol w="1049654"/>
                <a:gridCol w="1049654"/>
                <a:gridCol w="1045209"/>
              </a:tblGrid>
              <a:tr h="403987">
                <a:tc>
                  <a:txBody>
                    <a:bodyPr/>
                    <a:lstStyle/>
                    <a:p>
                      <a:pPr marL="56261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Класс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9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2022/2023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учебный</a:t>
                      </a:r>
                      <a:r>
                        <a:rPr sz="16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год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</a:tr>
              <a:tr h="646683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2023/2024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учебный</a:t>
                      </a:r>
                      <a:r>
                        <a:rPr sz="16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год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8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</a:tr>
              <a:tr h="646684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2024/2025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учебный</a:t>
                      </a:r>
                      <a:r>
                        <a:rPr sz="16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год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8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</a:tr>
              <a:tr h="620013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2025/2026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учебный</a:t>
                      </a:r>
                      <a:r>
                        <a:rPr sz="16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год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</a:tr>
              <a:tr h="620141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2026/2027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учебный</a:t>
                      </a:r>
                      <a:r>
                        <a:rPr sz="1600" b="1" spc="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год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841349" y="5462727"/>
            <a:ext cx="329184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Microsoft Sans Serif"/>
                <a:cs typeface="Microsoft Sans Serif"/>
              </a:rPr>
              <a:t>Обязательное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введение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80" dirty="0">
                <a:latin typeface="Microsoft Sans Serif"/>
                <a:cs typeface="Microsoft Sans Serif"/>
              </a:rPr>
              <a:t>ФГОС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507991" y="5300471"/>
            <a:ext cx="939165" cy="530860"/>
            <a:chOff x="4507991" y="5300471"/>
            <a:chExt cx="939165" cy="530860"/>
          </a:xfrm>
        </p:grpSpPr>
        <p:sp>
          <p:nvSpPr>
            <p:cNvPr id="6" name="object 6"/>
            <p:cNvSpPr/>
            <p:nvPr/>
          </p:nvSpPr>
          <p:spPr>
            <a:xfrm>
              <a:off x="4514087" y="5306567"/>
              <a:ext cx="927100" cy="518159"/>
            </a:xfrm>
            <a:custGeom>
              <a:avLst/>
              <a:gdLst/>
              <a:ahLst/>
              <a:cxnLst/>
              <a:rect l="l" t="t" r="r" b="b"/>
              <a:pathLst>
                <a:path w="927100" h="518160">
                  <a:moveTo>
                    <a:pt x="926591" y="0"/>
                  </a:moveTo>
                  <a:lnTo>
                    <a:pt x="0" y="0"/>
                  </a:lnTo>
                  <a:lnTo>
                    <a:pt x="0" y="518159"/>
                  </a:lnTo>
                  <a:lnTo>
                    <a:pt x="926591" y="518159"/>
                  </a:lnTo>
                  <a:lnTo>
                    <a:pt x="926591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14087" y="5306567"/>
              <a:ext cx="927100" cy="518159"/>
            </a:xfrm>
            <a:custGeom>
              <a:avLst/>
              <a:gdLst/>
              <a:ahLst/>
              <a:cxnLst/>
              <a:rect l="l" t="t" r="r" b="b"/>
              <a:pathLst>
                <a:path w="927100" h="518160">
                  <a:moveTo>
                    <a:pt x="0" y="518159"/>
                  </a:moveTo>
                  <a:lnTo>
                    <a:pt x="926591" y="518159"/>
                  </a:lnTo>
                  <a:lnTo>
                    <a:pt x="926591" y="0"/>
                  </a:lnTo>
                  <a:lnTo>
                    <a:pt x="0" y="0"/>
                  </a:lnTo>
                  <a:lnTo>
                    <a:pt x="0" y="518159"/>
                  </a:lnTo>
                  <a:close/>
                </a:path>
              </a:pathLst>
            </a:custGeom>
            <a:ln w="12192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100361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60755" algn="ctr">
              <a:lnSpc>
                <a:spcPts val="2280"/>
              </a:lnSpc>
              <a:spcBef>
                <a:spcPts val="90"/>
              </a:spcBef>
            </a:pPr>
            <a:r>
              <a:rPr spc="-15" dirty="0"/>
              <a:t>ЧЕК-ЛИСТ</a:t>
            </a:r>
          </a:p>
          <a:p>
            <a:pPr marL="960755" algn="ctr">
              <a:lnSpc>
                <a:spcPts val="2280"/>
              </a:lnSpc>
            </a:pPr>
            <a:r>
              <a:rPr spc="-10" dirty="0"/>
              <a:t>самодиагностики</a:t>
            </a:r>
            <a:r>
              <a:rPr spc="75" dirty="0"/>
              <a:t> </a:t>
            </a:r>
            <a:r>
              <a:rPr spc="-20" dirty="0"/>
              <a:t>готовности </a:t>
            </a:r>
            <a:r>
              <a:rPr spc="-15" dirty="0"/>
              <a:t>муниципальных</a:t>
            </a:r>
            <a:r>
              <a:rPr spc="114" dirty="0"/>
              <a:t> </a:t>
            </a:r>
            <a:r>
              <a:rPr spc="-15" dirty="0"/>
              <a:t>образований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15992" y="531317"/>
            <a:ext cx="412242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1F4E79"/>
                </a:solidFill>
                <a:latin typeface="Arial"/>
                <a:cs typeface="Arial"/>
              </a:rPr>
              <a:t>к</a:t>
            </a:r>
            <a:r>
              <a:rPr sz="2000" b="1" spc="5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1F4E79"/>
                </a:solidFill>
                <a:latin typeface="Arial"/>
                <a:cs typeface="Arial"/>
              </a:rPr>
              <a:t>введению</a:t>
            </a:r>
            <a:r>
              <a:rPr sz="2000" b="1" spc="15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1F4E79"/>
                </a:solidFill>
                <a:latin typeface="Arial"/>
                <a:cs typeface="Arial"/>
              </a:rPr>
              <a:t>обновленных</a:t>
            </a:r>
            <a:r>
              <a:rPr sz="2000" b="1" spc="70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1F4E79"/>
                </a:solidFill>
                <a:latin typeface="Arial"/>
                <a:cs typeface="Arial"/>
              </a:rPr>
              <a:t>ФГОС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285182" y="1325752"/>
            <a:ext cx="4173220" cy="967740"/>
            <a:chOff x="5285182" y="1325752"/>
            <a:chExt cx="4173220" cy="96774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85182" y="1388345"/>
              <a:ext cx="677517" cy="9045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40095" y="1414271"/>
              <a:ext cx="569976" cy="81381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340095" y="1414271"/>
              <a:ext cx="570230" cy="814069"/>
            </a:xfrm>
            <a:custGeom>
              <a:avLst/>
              <a:gdLst/>
              <a:ahLst/>
              <a:cxnLst/>
              <a:rect l="l" t="t" r="r" b="b"/>
              <a:pathLst>
                <a:path w="570229" h="814069">
                  <a:moveTo>
                    <a:pt x="569976" y="0"/>
                  </a:moveTo>
                  <a:lnTo>
                    <a:pt x="569976" y="528827"/>
                  </a:lnTo>
                  <a:lnTo>
                    <a:pt x="284988" y="813815"/>
                  </a:lnTo>
                  <a:lnTo>
                    <a:pt x="0" y="528827"/>
                  </a:lnTo>
                  <a:lnTo>
                    <a:pt x="0" y="0"/>
                  </a:lnTo>
                  <a:lnTo>
                    <a:pt x="284988" y="284988"/>
                  </a:lnTo>
                  <a:lnTo>
                    <a:pt x="569976" y="0"/>
                  </a:lnTo>
                  <a:close/>
                </a:path>
              </a:pathLst>
            </a:custGeom>
            <a:ln w="6096">
              <a:solidFill>
                <a:srgbClr val="528B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67983" y="1328927"/>
              <a:ext cx="3487420" cy="640080"/>
            </a:xfrm>
            <a:custGeom>
              <a:avLst/>
              <a:gdLst/>
              <a:ahLst/>
              <a:cxnLst/>
              <a:rect l="l" t="t" r="r" b="b"/>
              <a:pathLst>
                <a:path w="3487420" h="640080">
                  <a:moveTo>
                    <a:pt x="3380232" y="0"/>
                  </a:moveTo>
                  <a:lnTo>
                    <a:pt x="0" y="0"/>
                  </a:lnTo>
                  <a:lnTo>
                    <a:pt x="0" y="640080"/>
                  </a:lnTo>
                  <a:lnTo>
                    <a:pt x="3380232" y="640080"/>
                  </a:lnTo>
                  <a:lnTo>
                    <a:pt x="3421761" y="631698"/>
                  </a:lnTo>
                  <a:lnTo>
                    <a:pt x="3455670" y="608838"/>
                  </a:lnTo>
                  <a:lnTo>
                    <a:pt x="3478530" y="574928"/>
                  </a:lnTo>
                  <a:lnTo>
                    <a:pt x="3486912" y="533400"/>
                  </a:lnTo>
                  <a:lnTo>
                    <a:pt x="3486912" y="106680"/>
                  </a:lnTo>
                  <a:lnTo>
                    <a:pt x="3478529" y="65151"/>
                  </a:lnTo>
                  <a:lnTo>
                    <a:pt x="3455669" y="31242"/>
                  </a:lnTo>
                  <a:lnTo>
                    <a:pt x="3421761" y="8382"/>
                  </a:lnTo>
                  <a:lnTo>
                    <a:pt x="3380232" y="0"/>
                  </a:lnTo>
                  <a:close/>
                </a:path>
              </a:pathLst>
            </a:custGeom>
            <a:solidFill>
              <a:srgbClr val="D2DEE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67983" y="1328927"/>
              <a:ext cx="3487420" cy="640080"/>
            </a:xfrm>
            <a:custGeom>
              <a:avLst/>
              <a:gdLst/>
              <a:ahLst/>
              <a:cxnLst/>
              <a:rect l="l" t="t" r="r" b="b"/>
              <a:pathLst>
                <a:path w="3487420" h="640080">
                  <a:moveTo>
                    <a:pt x="3486912" y="106680"/>
                  </a:moveTo>
                  <a:lnTo>
                    <a:pt x="3486912" y="533400"/>
                  </a:lnTo>
                  <a:lnTo>
                    <a:pt x="3478530" y="574928"/>
                  </a:lnTo>
                  <a:lnTo>
                    <a:pt x="3455670" y="608838"/>
                  </a:lnTo>
                  <a:lnTo>
                    <a:pt x="3421761" y="631698"/>
                  </a:lnTo>
                  <a:lnTo>
                    <a:pt x="3380232" y="640080"/>
                  </a:lnTo>
                  <a:lnTo>
                    <a:pt x="0" y="640080"/>
                  </a:lnTo>
                  <a:lnTo>
                    <a:pt x="0" y="0"/>
                  </a:lnTo>
                  <a:lnTo>
                    <a:pt x="3380232" y="0"/>
                  </a:lnTo>
                  <a:lnTo>
                    <a:pt x="3421761" y="8382"/>
                  </a:lnTo>
                  <a:lnTo>
                    <a:pt x="3455669" y="31242"/>
                  </a:lnTo>
                  <a:lnTo>
                    <a:pt x="3478529" y="65151"/>
                  </a:lnTo>
                  <a:lnTo>
                    <a:pt x="3486912" y="106680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036309" y="1318006"/>
            <a:ext cx="3372485" cy="62674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70485" marR="5080" indent="-58419">
              <a:lnSpc>
                <a:spcPts val="1130"/>
              </a:lnSpc>
              <a:spcBef>
                <a:spcPts val="300"/>
              </a:spcBef>
              <a:buSzPct val="90909"/>
              <a:buChar char="•"/>
              <a:tabLst>
                <a:tab pos="71120" algn="l"/>
              </a:tabLst>
            </a:pPr>
            <a:r>
              <a:rPr sz="1100" spc="-10" dirty="0">
                <a:latin typeface="Times New Roman"/>
                <a:cs typeface="Times New Roman"/>
              </a:rPr>
              <a:t>Об</a:t>
            </a:r>
            <a:r>
              <a:rPr sz="1100" spc="-35" dirty="0">
                <a:latin typeface="Times New Roman"/>
                <a:cs typeface="Times New Roman"/>
              </a:rPr>
              <a:t>е</a:t>
            </a:r>
            <a:r>
              <a:rPr sz="1100" spc="-10" dirty="0">
                <a:latin typeface="Times New Roman"/>
                <a:cs typeface="Times New Roman"/>
              </a:rPr>
              <a:t>с</a:t>
            </a:r>
            <a:r>
              <a:rPr sz="1100" spc="5" dirty="0">
                <a:latin typeface="Times New Roman"/>
                <a:cs typeface="Times New Roman"/>
              </a:rPr>
              <a:t>п</a:t>
            </a:r>
            <a:r>
              <a:rPr sz="1100" spc="-35" dirty="0">
                <a:latin typeface="Times New Roman"/>
                <a:cs typeface="Times New Roman"/>
              </a:rPr>
              <a:t>е</a:t>
            </a:r>
            <a:r>
              <a:rPr sz="1100" spc="-5" dirty="0">
                <a:latin typeface="Times New Roman"/>
                <a:cs typeface="Times New Roman"/>
              </a:rPr>
              <a:t>ч</a:t>
            </a:r>
            <a:r>
              <a:rPr sz="1100" spc="5" dirty="0">
                <a:latin typeface="Times New Roman"/>
                <a:cs typeface="Times New Roman"/>
              </a:rPr>
              <a:t>и</a:t>
            </a:r>
            <a:r>
              <a:rPr sz="1100" dirty="0">
                <a:latin typeface="Times New Roman"/>
                <a:cs typeface="Times New Roman"/>
              </a:rPr>
              <a:t>ть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к</a:t>
            </a:r>
            <a:r>
              <a:rPr sz="1100" spc="-25" dirty="0">
                <a:latin typeface="Times New Roman"/>
                <a:cs typeface="Times New Roman"/>
              </a:rPr>
              <a:t>о</a:t>
            </a:r>
            <a:r>
              <a:rPr sz="1100" spc="5" dirty="0">
                <a:latin typeface="Times New Roman"/>
                <a:cs typeface="Times New Roman"/>
              </a:rPr>
              <a:t>н</a:t>
            </a:r>
            <a:r>
              <a:rPr sz="1100" dirty="0">
                <a:latin typeface="Times New Roman"/>
                <a:cs typeface="Times New Roman"/>
              </a:rPr>
              <a:t>тр</a:t>
            </a:r>
            <a:r>
              <a:rPr sz="1100" spc="-30" dirty="0">
                <a:latin typeface="Times New Roman"/>
                <a:cs typeface="Times New Roman"/>
              </a:rPr>
              <a:t>о</a:t>
            </a:r>
            <a:r>
              <a:rPr sz="1100" spc="-5" dirty="0">
                <a:latin typeface="Times New Roman"/>
                <a:cs typeface="Times New Roman"/>
              </a:rPr>
              <a:t>л</a:t>
            </a:r>
            <a:r>
              <a:rPr sz="1100" dirty="0">
                <a:latin typeface="Times New Roman"/>
                <a:cs typeface="Times New Roman"/>
              </a:rPr>
              <a:t>ь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с</a:t>
            </a:r>
            <a:r>
              <a:rPr sz="1100" spc="5" dirty="0">
                <a:latin typeface="Times New Roman"/>
                <a:cs typeface="Times New Roman"/>
              </a:rPr>
              <a:t>ин</a:t>
            </a:r>
            <a:r>
              <a:rPr sz="1100" dirty="0">
                <a:latin typeface="Times New Roman"/>
                <a:cs typeface="Times New Roman"/>
              </a:rPr>
              <a:t>хр</a:t>
            </a:r>
            <a:r>
              <a:rPr sz="1100" spc="-25" dirty="0">
                <a:latin typeface="Times New Roman"/>
                <a:cs typeface="Times New Roman"/>
              </a:rPr>
              <a:t>о</a:t>
            </a:r>
            <a:r>
              <a:rPr sz="1100" spc="5" dirty="0">
                <a:latin typeface="Times New Roman"/>
                <a:cs typeface="Times New Roman"/>
              </a:rPr>
              <a:t>ни</a:t>
            </a:r>
            <a:r>
              <a:rPr sz="1100" spc="-5" dirty="0">
                <a:latin typeface="Times New Roman"/>
                <a:cs typeface="Times New Roman"/>
              </a:rPr>
              <a:t>з</a:t>
            </a:r>
            <a:r>
              <a:rPr sz="1100" spc="10" dirty="0">
                <a:latin typeface="Times New Roman"/>
                <a:cs typeface="Times New Roman"/>
              </a:rPr>
              <a:t>а</a:t>
            </a:r>
            <a:r>
              <a:rPr sz="1100" spc="5" dirty="0">
                <a:latin typeface="Times New Roman"/>
                <a:cs typeface="Times New Roman"/>
              </a:rPr>
              <a:t>ции</a:t>
            </a:r>
            <a:r>
              <a:rPr sz="1100" dirty="0">
                <a:latin typeface="Times New Roman"/>
                <a:cs typeface="Times New Roman"/>
              </a:rPr>
              <a:t>/</a:t>
            </a:r>
            <a:r>
              <a:rPr sz="1100" spc="-15" dirty="0">
                <a:latin typeface="Times New Roman"/>
                <a:cs typeface="Times New Roman"/>
              </a:rPr>
              <a:t>и</a:t>
            </a:r>
            <a:r>
              <a:rPr sz="1100" spc="5" dirty="0">
                <a:latin typeface="Times New Roman"/>
                <a:cs typeface="Times New Roman"/>
              </a:rPr>
              <a:t>н</a:t>
            </a:r>
            <a:r>
              <a:rPr sz="1100" dirty="0">
                <a:latin typeface="Times New Roman"/>
                <a:cs typeface="Times New Roman"/>
              </a:rPr>
              <a:t>т</a:t>
            </a:r>
            <a:r>
              <a:rPr sz="1100" spc="-40" dirty="0">
                <a:latin typeface="Times New Roman"/>
                <a:cs typeface="Times New Roman"/>
              </a:rPr>
              <a:t>е</a:t>
            </a:r>
            <a:r>
              <a:rPr sz="1100" dirty="0">
                <a:latin typeface="Times New Roman"/>
                <a:cs typeface="Times New Roman"/>
              </a:rPr>
              <a:t>гр</a:t>
            </a:r>
            <a:r>
              <a:rPr sz="1100" spc="10" dirty="0">
                <a:latin typeface="Times New Roman"/>
                <a:cs typeface="Times New Roman"/>
              </a:rPr>
              <a:t>а</a:t>
            </a:r>
            <a:r>
              <a:rPr sz="1100" spc="5" dirty="0">
                <a:latin typeface="Times New Roman"/>
                <a:cs typeface="Times New Roman"/>
              </a:rPr>
              <a:t>ц</a:t>
            </a:r>
            <a:r>
              <a:rPr sz="1100" spc="-15" dirty="0">
                <a:latin typeface="Times New Roman"/>
                <a:cs typeface="Times New Roman"/>
              </a:rPr>
              <a:t>и</a:t>
            </a:r>
            <a:r>
              <a:rPr sz="1100" dirty="0">
                <a:latin typeface="Times New Roman"/>
                <a:cs typeface="Times New Roman"/>
              </a:rPr>
              <a:t>и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ОО</a:t>
            </a:r>
            <a:r>
              <a:rPr sz="1100" dirty="0">
                <a:latin typeface="Times New Roman"/>
                <a:cs typeface="Times New Roman"/>
              </a:rPr>
              <a:t>П  и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ПДО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на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базе </a:t>
            </a:r>
            <a:r>
              <a:rPr sz="1100" spc="-5" dirty="0">
                <a:latin typeface="Times New Roman"/>
                <a:cs typeface="Times New Roman"/>
              </a:rPr>
              <a:t>ОО, </a:t>
            </a:r>
            <a:r>
              <a:rPr sz="1100" spc="-10" dirty="0">
                <a:latin typeface="Times New Roman"/>
                <a:cs typeface="Times New Roman"/>
              </a:rPr>
              <a:t>ДОП,</a:t>
            </a:r>
            <a:r>
              <a:rPr sz="1100" spc="-5" dirty="0">
                <a:latin typeface="Times New Roman"/>
                <a:cs typeface="Times New Roman"/>
              </a:rPr>
              <a:t> СПО, </a:t>
            </a:r>
            <a:r>
              <a:rPr sz="1100" spc="-15" dirty="0">
                <a:latin typeface="Times New Roman"/>
                <a:cs typeface="Times New Roman"/>
              </a:rPr>
              <a:t>сущностей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НП</a:t>
            </a:r>
            <a:endParaRPr sz="1100">
              <a:latin typeface="Times New Roman"/>
              <a:cs typeface="Times New Roman"/>
            </a:endParaRPr>
          </a:p>
          <a:p>
            <a:pPr marL="70485">
              <a:lnSpc>
                <a:spcPts val="1035"/>
              </a:lnSpc>
            </a:pPr>
            <a:r>
              <a:rPr sz="1100" spc="-5" dirty="0">
                <a:latin typeface="Times New Roman"/>
                <a:cs typeface="Times New Roman"/>
              </a:rPr>
              <a:t>«Образование»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(центров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«Точка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Роста»,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«IT-куб»,</a:t>
            </a:r>
            <a:endParaRPr sz="1100">
              <a:latin typeface="Times New Roman"/>
              <a:cs typeface="Times New Roman"/>
            </a:endParaRPr>
          </a:p>
          <a:p>
            <a:pPr marL="70485">
              <a:lnSpc>
                <a:spcPts val="1235"/>
              </a:lnSpc>
            </a:pPr>
            <a:r>
              <a:rPr sz="1100" spc="-10" dirty="0">
                <a:latin typeface="Times New Roman"/>
                <a:cs typeface="Times New Roman"/>
              </a:rPr>
              <a:t>«Кванториум»)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276088" y="2096897"/>
            <a:ext cx="4182110" cy="985519"/>
            <a:chOff x="5276088" y="2096897"/>
            <a:chExt cx="4182110" cy="985519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76088" y="2136648"/>
              <a:ext cx="695706" cy="94564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40096" y="2185416"/>
              <a:ext cx="569976" cy="81381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340096" y="2185416"/>
              <a:ext cx="570230" cy="814069"/>
            </a:xfrm>
            <a:custGeom>
              <a:avLst/>
              <a:gdLst/>
              <a:ahLst/>
              <a:cxnLst/>
              <a:rect l="l" t="t" r="r" b="b"/>
              <a:pathLst>
                <a:path w="570229" h="814069">
                  <a:moveTo>
                    <a:pt x="569976" y="0"/>
                  </a:moveTo>
                  <a:lnTo>
                    <a:pt x="569976" y="528828"/>
                  </a:lnTo>
                  <a:lnTo>
                    <a:pt x="284988" y="813816"/>
                  </a:lnTo>
                  <a:lnTo>
                    <a:pt x="0" y="528828"/>
                  </a:lnTo>
                  <a:lnTo>
                    <a:pt x="0" y="0"/>
                  </a:lnTo>
                  <a:lnTo>
                    <a:pt x="284988" y="284988"/>
                  </a:lnTo>
                  <a:lnTo>
                    <a:pt x="569976" y="0"/>
                  </a:lnTo>
                  <a:close/>
                </a:path>
              </a:pathLst>
            </a:custGeom>
            <a:ln w="6096">
              <a:solidFill>
                <a:srgbClr val="528B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67984" y="2100072"/>
              <a:ext cx="3487420" cy="640080"/>
            </a:xfrm>
            <a:custGeom>
              <a:avLst/>
              <a:gdLst/>
              <a:ahLst/>
              <a:cxnLst/>
              <a:rect l="l" t="t" r="r" b="b"/>
              <a:pathLst>
                <a:path w="3487420" h="640080">
                  <a:moveTo>
                    <a:pt x="3380232" y="0"/>
                  </a:moveTo>
                  <a:lnTo>
                    <a:pt x="0" y="0"/>
                  </a:lnTo>
                  <a:lnTo>
                    <a:pt x="0" y="640079"/>
                  </a:lnTo>
                  <a:lnTo>
                    <a:pt x="3380232" y="640079"/>
                  </a:lnTo>
                  <a:lnTo>
                    <a:pt x="3421761" y="631698"/>
                  </a:lnTo>
                  <a:lnTo>
                    <a:pt x="3455670" y="608838"/>
                  </a:lnTo>
                  <a:lnTo>
                    <a:pt x="3478530" y="574928"/>
                  </a:lnTo>
                  <a:lnTo>
                    <a:pt x="3486912" y="533400"/>
                  </a:lnTo>
                  <a:lnTo>
                    <a:pt x="3486912" y="106679"/>
                  </a:lnTo>
                  <a:lnTo>
                    <a:pt x="3478529" y="65151"/>
                  </a:lnTo>
                  <a:lnTo>
                    <a:pt x="3455669" y="31242"/>
                  </a:lnTo>
                  <a:lnTo>
                    <a:pt x="3421761" y="8382"/>
                  </a:lnTo>
                  <a:lnTo>
                    <a:pt x="3380232" y="0"/>
                  </a:lnTo>
                  <a:close/>
                </a:path>
              </a:pathLst>
            </a:custGeom>
            <a:solidFill>
              <a:srgbClr val="D2DEE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67984" y="2100072"/>
              <a:ext cx="3487420" cy="640080"/>
            </a:xfrm>
            <a:custGeom>
              <a:avLst/>
              <a:gdLst/>
              <a:ahLst/>
              <a:cxnLst/>
              <a:rect l="l" t="t" r="r" b="b"/>
              <a:pathLst>
                <a:path w="3487420" h="640080">
                  <a:moveTo>
                    <a:pt x="3486912" y="106679"/>
                  </a:moveTo>
                  <a:lnTo>
                    <a:pt x="3486912" y="533400"/>
                  </a:lnTo>
                  <a:lnTo>
                    <a:pt x="3478530" y="574928"/>
                  </a:lnTo>
                  <a:lnTo>
                    <a:pt x="3455670" y="608838"/>
                  </a:lnTo>
                  <a:lnTo>
                    <a:pt x="3421761" y="631698"/>
                  </a:lnTo>
                  <a:lnTo>
                    <a:pt x="3380232" y="640079"/>
                  </a:lnTo>
                  <a:lnTo>
                    <a:pt x="0" y="640079"/>
                  </a:lnTo>
                  <a:lnTo>
                    <a:pt x="0" y="0"/>
                  </a:lnTo>
                  <a:lnTo>
                    <a:pt x="3380232" y="0"/>
                  </a:lnTo>
                  <a:lnTo>
                    <a:pt x="3421761" y="8382"/>
                  </a:lnTo>
                  <a:lnTo>
                    <a:pt x="3455669" y="31242"/>
                  </a:lnTo>
                  <a:lnTo>
                    <a:pt x="3478529" y="65151"/>
                  </a:lnTo>
                  <a:lnTo>
                    <a:pt x="3486912" y="106679"/>
                  </a:lnTo>
                  <a:close/>
                </a:path>
              </a:pathLst>
            </a:custGeom>
            <a:ln w="609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036309" y="2162937"/>
            <a:ext cx="3068320" cy="48387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70485" marR="5080" indent="-58419">
              <a:lnSpc>
                <a:spcPct val="86500"/>
              </a:lnSpc>
              <a:spcBef>
                <a:spcPts val="280"/>
              </a:spcBef>
              <a:buSzPct val="90909"/>
              <a:buChar char="•"/>
              <a:tabLst>
                <a:tab pos="71120" algn="l"/>
              </a:tabLst>
            </a:pPr>
            <a:r>
              <a:rPr sz="1100" spc="-10" dirty="0">
                <a:latin typeface="Times New Roman"/>
                <a:cs typeface="Times New Roman"/>
              </a:rPr>
              <a:t>Обеспечить </a:t>
            </a:r>
            <a:r>
              <a:rPr sz="1100" spc="-5" dirty="0">
                <a:latin typeface="Times New Roman"/>
                <a:cs typeface="Times New Roman"/>
              </a:rPr>
              <a:t>участие </a:t>
            </a:r>
            <a:r>
              <a:rPr sz="1100" spc="-15" dirty="0">
                <a:latin typeface="Times New Roman"/>
                <a:cs typeface="Times New Roman"/>
              </a:rPr>
              <a:t>учителей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в практико- 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ориентированных </a:t>
            </a:r>
            <a:r>
              <a:rPr sz="1100" dirty="0">
                <a:latin typeface="Times New Roman"/>
                <a:cs typeface="Times New Roman"/>
              </a:rPr>
              <a:t>КПК </a:t>
            </a:r>
            <a:r>
              <a:rPr sz="1100" spc="5" dirty="0">
                <a:latin typeface="Times New Roman"/>
                <a:cs typeface="Times New Roman"/>
              </a:rPr>
              <a:t>по </a:t>
            </a:r>
            <a:r>
              <a:rPr sz="1100" spc="-10" dirty="0">
                <a:latin typeface="Times New Roman"/>
                <a:cs typeface="Times New Roman"/>
              </a:rPr>
              <a:t>подготовке </a:t>
            </a:r>
            <a:r>
              <a:rPr sz="1100" dirty="0">
                <a:latin typeface="Times New Roman"/>
                <a:cs typeface="Times New Roman"/>
              </a:rPr>
              <a:t>к </a:t>
            </a:r>
            <a:r>
              <a:rPr sz="1100" spc="-10" dirty="0">
                <a:latin typeface="Times New Roman"/>
                <a:cs typeface="Times New Roman"/>
              </a:rPr>
              <a:t>введению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обновленных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ФГОС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276088" y="2868041"/>
            <a:ext cx="4182110" cy="988694"/>
            <a:chOff x="5276088" y="2868041"/>
            <a:chExt cx="4182110" cy="988694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76088" y="2907792"/>
              <a:ext cx="695706" cy="94869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40096" y="2956560"/>
              <a:ext cx="569976" cy="81686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340096" y="2956560"/>
              <a:ext cx="570230" cy="817244"/>
            </a:xfrm>
            <a:custGeom>
              <a:avLst/>
              <a:gdLst/>
              <a:ahLst/>
              <a:cxnLst/>
              <a:rect l="l" t="t" r="r" b="b"/>
              <a:pathLst>
                <a:path w="570229" h="817245">
                  <a:moveTo>
                    <a:pt x="569976" y="0"/>
                  </a:moveTo>
                  <a:lnTo>
                    <a:pt x="569976" y="531876"/>
                  </a:lnTo>
                  <a:lnTo>
                    <a:pt x="284988" y="816863"/>
                  </a:lnTo>
                  <a:lnTo>
                    <a:pt x="0" y="531876"/>
                  </a:lnTo>
                  <a:lnTo>
                    <a:pt x="0" y="0"/>
                  </a:lnTo>
                  <a:lnTo>
                    <a:pt x="284988" y="284988"/>
                  </a:lnTo>
                  <a:lnTo>
                    <a:pt x="569976" y="0"/>
                  </a:lnTo>
                  <a:close/>
                </a:path>
              </a:pathLst>
            </a:custGeom>
            <a:ln w="6096">
              <a:solidFill>
                <a:srgbClr val="528B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967984" y="2871216"/>
              <a:ext cx="3487420" cy="643255"/>
            </a:xfrm>
            <a:custGeom>
              <a:avLst/>
              <a:gdLst/>
              <a:ahLst/>
              <a:cxnLst/>
              <a:rect l="l" t="t" r="r" b="b"/>
              <a:pathLst>
                <a:path w="3487420" h="643254">
                  <a:moveTo>
                    <a:pt x="3379723" y="0"/>
                  </a:moveTo>
                  <a:lnTo>
                    <a:pt x="0" y="0"/>
                  </a:lnTo>
                  <a:lnTo>
                    <a:pt x="0" y="643128"/>
                  </a:lnTo>
                  <a:lnTo>
                    <a:pt x="3379723" y="643128"/>
                  </a:lnTo>
                  <a:lnTo>
                    <a:pt x="3421439" y="634702"/>
                  </a:lnTo>
                  <a:lnTo>
                    <a:pt x="3455511" y="611727"/>
                  </a:lnTo>
                  <a:lnTo>
                    <a:pt x="3478486" y="577655"/>
                  </a:lnTo>
                  <a:lnTo>
                    <a:pt x="3486912" y="535939"/>
                  </a:lnTo>
                  <a:lnTo>
                    <a:pt x="3486912" y="107187"/>
                  </a:lnTo>
                  <a:lnTo>
                    <a:pt x="3478486" y="65472"/>
                  </a:lnTo>
                  <a:lnTo>
                    <a:pt x="3455511" y="31400"/>
                  </a:lnTo>
                  <a:lnTo>
                    <a:pt x="3421439" y="8425"/>
                  </a:lnTo>
                  <a:lnTo>
                    <a:pt x="3379723" y="0"/>
                  </a:lnTo>
                  <a:close/>
                </a:path>
              </a:pathLst>
            </a:custGeom>
            <a:solidFill>
              <a:srgbClr val="D2DEE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967984" y="2871216"/>
              <a:ext cx="3487420" cy="643255"/>
            </a:xfrm>
            <a:custGeom>
              <a:avLst/>
              <a:gdLst/>
              <a:ahLst/>
              <a:cxnLst/>
              <a:rect l="l" t="t" r="r" b="b"/>
              <a:pathLst>
                <a:path w="3487420" h="643254">
                  <a:moveTo>
                    <a:pt x="3486912" y="107187"/>
                  </a:moveTo>
                  <a:lnTo>
                    <a:pt x="3486912" y="535939"/>
                  </a:lnTo>
                  <a:lnTo>
                    <a:pt x="3478486" y="577655"/>
                  </a:lnTo>
                  <a:lnTo>
                    <a:pt x="3455511" y="611727"/>
                  </a:lnTo>
                  <a:lnTo>
                    <a:pt x="3421439" y="634702"/>
                  </a:lnTo>
                  <a:lnTo>
                    <a:pt x="3379723" y="643128"/>
                  </a:lnTo>
                  <a:lnTo>
                    <a:pt x="0" y="643128"/>
                  </a:lnTo>
                  <a:lnTo>
                    <a:pt x="0" y="0"/>
                  </a:lnTo>
                  <a:lnTo>
                    <a:pt x="3379723" y="0"/>
                  </a:lnTo>
                  <a:lnTo>
                    <a:pt x="3421439" y="8425"/>
                  </a:lnTo>
                  <a:lnTo>
                    <a:pt x="3455511" y="31400"/>
                  </a:lnTo>
                  <a:lnTo>
                    <a:pt x="3478486" y="65472"/>
                  </a:lnTo>
                  <a:lnTo>
                    <a:pt x="3486912" y="107187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036309" y="2935300"/>
            <a:ext cx="2885440" cy="484505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70485" marR="5080" indent="-58419" algn="just">
              <a:lnSpc>
                <a:spcPct val="86500"/>
              </a:lnSpc>
              <a:spcBef>
                <a:spcPts val="284"/>
              </a:spcBef>
              <a:buSzPct val="90909"/>
              <a:buChar char="•"/>
              <a:tabLst>
                <a:tab pos="71120" algn="l"/>
              </a:tabLst>
            </a:pPr>
            <a:r>
              <a:rPr sz="1100" spc="-5" dirty="0">
                <a:latin typeface="Times New Roman"/>
                <a:cs typeface="Times New Roman"/>
              </a:rPr>
              <a:t>Актуализировать </a:t>
            </a:r>
            <a:r>
              <a:rPr sz="1100" spc="5" dirty="0">
                <a:latin typeface="Times New Roman"/>
                <a:cs typeface="Times New Roman"/>
              </a:rPr>
              <a:t>план </a:t>
            </a:r>
            <a:r>
              <a:rPr sz="1100" spc="-5" dirty="0">
                <a:latin typeface="Times New Roman"/>
                <a:cs typeface="Times New Roman"/>
              </a:rPr>
              <a:t>работы </a:t>
            </a:r>
            <a:r>
              <a:rPr sz="1100" dirty="0">
                <a:latin typeface="Times New Roman"/>
                <a:cs typeface="Times New Roman"/>
              </a:rPr>
              <a:t>муниципальной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методической </a:t>
            </a:r>
            <a:r>
              <a:rPr sz="1100" spc="-10" dirty="0">
                <a:latin typeface="Times New Roman"/>
                <a:cs typeface="Times New Roman"/>
              </a:rPr>
              <a:t>службы </a:t>
            </a:r>
            <a:r>
              <a:rPr sz="1100" dirty="0">
                <a:latin typeface="Times New Roman"/>
                <a:cs typeface="Times New Roman"/>
              </a:rPr>
              <a:t>в части </a:t>
            </a:r>
            <a:r>
              <a:rPr sz="1100" spc="-10" dirty="0">
                <a:latin typeface="Times New Roman"/>
                <a:cs typeface="Times New Roman"/>
              </a:rPr>
              <a:t>первоочередных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действий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по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введению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обновленных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ФГОС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276088" y="3642233"/>
            <a:ext cx="4182110" cy="985519"/>
            <a:chOff x="5276088" y="3642233"/>
            <a:chExt cx="4182110" cy="985519"/>
          </a:xfrm>
        </p:grpSpPr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76088" y="3681984"/>
              <a:ext cx="695706" cy="94564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40096" y="3730752"/>
              <a:ext cx="569976" cy="81381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340096" y="3730752"/>
              <a:ext cx="570230" cy="814069"/>
            </a:xfrm>
            <a:custGeom>
              <a:avLst/>
              <a:gdLst/>
              <a:ahLst/>
              <a:cxnLst/>
              <a:rect l="l" t="t" r="r" b="b"/>
              <a:pathLst>
                <a:path w="570229" h="814070">
                  <a:moveTo>
                    <a:pt x="569976" y="0"/>
                  </a:moveTo>
                  <a:lnTo>
                    <a:pt x="569976" y="528828"/>
                  </a:lnTo>
                  <a:lnTo>
                    <a:pt x="284988" y="813816"/>
                  </a:lnTo>
                  <a:lnTo>
                    <a:pt x="0" y="528828"/>
                  </a:lnTo>
                  <a:lnTo>
                    <a:pt x="0" y="0"/>
                  </a:lnTo>
                  <a:lnTo>
                    <a:pt x="284988" y="284988"/>
                  </a:lnTo>
                  <a:lnTo>
                    <a:pt x="569976" y="0"/>
                  </a:lnTo>
                  <a:close/>
                </a:path>
              </a:pathLst>
            </a:custGeom>
            <a:ln w="6096">
              <a:solidFill>
                <a:srgbClr val="528B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967984" y="3645408"/>
              <a:ext cx="3487420" cy="640080"/>
            </a:xfrm>
            <a:custGeom>
              <a:avLst/>
              <a:gdLst/>
              <a:ahLst/>
              <a:cxnLst/>
              <a:rect l="l" t="t" r="r" b="b"/>
              <a:pathLst>
                <a:path w="3487420" h="640079">
                  <a:moveTo>
                    <a:pt x="3380232" y="0"/>
                  </a:moveTo>
                  <a:lnTo>
                    <a:pt x="0" y="0"/>
                  </a:lnTo>
                  <a:lnTo>
                    <a:pt x="0" y="640080"/>
                  </a:lnTo>
                  <a:lnTo>
                    <a:pt x="3380232" y="640080"/>
                  </a:lnTo>
                  <a:lnTo>
                    <a:pt x="3421761" y="631698"/>
                  </a:lnTo>
                  <a:lnTo>
                    <a:pt x="3455670" y="608838"/>
                  </a:lnTo>
                  <a:lnTo>
                    <a:pt x="3478530" y="574929"/>
                  </a:lnTo>
                  <a:lnTo>
                    <a:pt x="3486912" y="533400"/>
                  </a:lnTo>
                  <a:lnTo>
                    <a:pt x="3486912" y="106680"/>
                  </a:lnTo>
                  <a:lnTo>
                    <a:pt x="3478529" y="65151"/>
                  </a:lnTo>
                  <a:lnTo>
                    <a:pt x="3455669" y="31242"/>
                  </a:lnTo>
                  <a:lnTo>
                    <a:pt x="3421761" y="8382"/>
                  </a:lnTo>
                  <a:lnTo>
                    <a:pt x="3380232" y="0"/>
                  </a:lnTo>
                  <a:close/>
                </a:path>
              </a:pathLst>
            </a:custGeom>
            <a:solidFill>
              <a:srgbClr val="D2DEE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967984" y="3645408"/>
              <a:ext cx="3487420" cy="640080"/>
            </a:xfrm>
            <a:custGeom>
              <a:avLst/>
              <a:gdLst/>
              <a:ahLst/>
              <a:cxnLst/>
              <a:rect l="l" t="t" r="r" b="b"/>
              <a:pathLst>
                <a:path w="3487420" h="640079">
                  <a:moveTo>
                    <a:pt x="3486912" y="106680"/>
                  </a:moveTo>
                  <a:lnTo>
                    <a:pt x="3486912" y="533400"/>
                  </a:lnTo>
                  <a:lnTo>
                    <a:pt x="3478530" y="574929"/>
                  </a:lnTo>
                  <a:lnTo>
                    <a:pt x="3455670" y="608838"/>
                  </a:lnTo>
                  <a:lnTo>
                    <a:pt x="3421761" y="631698"/>
                  </a:lnTo>
                  <a:lnTo>
                    <a:pt x="3380232" y="640080"/>
                  </a:lnTo>
                  <a:lnTo>
                    <a:pt x="0" y="640080"/>
                  </a:lnTo>
                  <a:lnTo>
                    <a:pt x="0" y="0"/>
                  </a:lnTo>
                  <a:lnTo>
                    <a:pt x="3380232" y="0"/>
                  </a:lnTo>
                  <a:lnTo>
                    <a:pt x="3421761" y="8382"/>
                  </a:lnTo>
                  <a:lnTo>
                    <a:pt x="3455669" y="31242"/>
                  </a:lnTo>
                  <a:lnTo>
                    <a:pt x="3478529" y="65151"/>
                  </a:lnTo>
                  <a:lnTo>
                    <a:pt x="3486912" y="106680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6036309" y="3708653"/>
            <a:ext cx="3361690" cy="483234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70485" marR="5080" indent="-58419">
              <a:lnSpc>
                <a:spcPct val="86400"/>
              </a:lnSpc>
              <a:spcBef>
                <a:spcPts val="280"/>
              </a:spcBef>
              <a:buSzPct val="90909"/>
              <a:buChar char="•"/>
              <a:tabLst>
                <a:tab pos="71120" algn="l"/>
              </a:tabLst>
            </a:pPr>
            <a:r>
              <a:rPr sz="1100" spc="-5" dirty="0">
                <a:latin typeface="Times New Roman"/>
                <a:cs typeface="Times New Roman"/>
              </a:rPr>
              <a:t>Активизировать </a:t>
            </a:r>
            <a:r>
              <a:rPr sz="1100" spc="-10" dirty="0">
                <a:latin typeface="Times New Roman"/>
                <a:cs typeface="Times New Roman"/>
              </a:rPr>
              <a:t>деятельность</a:t>
            </a:r>
            <a:r>
              <a:rPr sz="1100" spc="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муниципальных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учебно-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методических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объединений </a:t>
            </a:r>
            <a:r>
              <a:rPr sz="1100" dirty="0">
                <a:latin typeface="Times New Roman"/>
                <a:cs typeface="Times New Roman"/>
              </a:rPr>
              <a:t>и ассоциаций </a:t>
            </a:r>
            <a:r>
              <a:rPr sz="1100" spc="-5" dirty="0">
                <a:latin typeface="Times New Roman"/>
                <a:cs typeface="Times New Roman"/>
              </a:rPr>
              <a:t>учителей- 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предметников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276088" y="4413377"/>
            <a:ext cx="4182110" cy="985519"/>
            <a:chOff x="5276088" y="4413377"/>
            <a:chExt cx="4182110" cy="985519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76088" y="4453128"/>
              <a:ext cx="695706" cy="94564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40096" y="4501896"/>
              <a:ext cx="569976" cy="813816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340096" y="4501896"/>
              <a:ext cx="570230" cy="814069"/>
            </a:xfrm>
            <a:custGeom>
              <a:avLst/>
              <a:gdLst/>
              <a:ahLst/>
              <a:cxnLst/>
              <a:rect l="l" t="t" r="r" b="b"/>
              <a:pathLst>
                <a:path w="570229" h="814070">
                  <a:moveTo>
                    <a:pt x="569976" y="0"/>
                  </a:moveTo>
                  <a:lnTo>
                    <a:pt x="569976" y="528827"/>
                  </a:lnTo>
                  <a:lnTo>
                    <a:pt x="284988" y="813815"/>
                  </a:lnTo>
                  <a:lnTo>
                    <a:pt x="0" y="528827"/>
                  </a:lnTo>
                  <a:lnTo>
                    <a:pt x="0" y="0"/>
                  </a:lnTo>
                  <a:lnTo>
                    <a:pt x="284988" y="284987"/>
                  </a:lnTo>
                  <a:lnTo>
                    <a:pt x="569976" y="0"/>
                  </a:lnTo>
                  <a:close/>
                </a:path>
              </a:pathLst>
            </a:custGeom>
            <a:ln w="6096">
              <a:solidFill>
                <a:srgbClr val="528B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967984" y="4416552"/>
              <a:ext cx="3487420" cy="640080"/>
            </a:xfrm>
            <a:custGeom>
              <a:avLst/>
              <a:gdLst/>
              <a:ahLst/>
              <a:cxnLst/>
              <a:rect l="l" t="t" r="r" b="b"/>
              <a:pathLst>
                <a:path w="3487420" h="640079">
                  <a:moveTo>
                    <a:pt x="3380232" y="0"/>
                  </a:moveTo>
                  <a:lnTo>
                    <a:pt x="0" y="0"/>
                  </a:lnTo>
                  <a:lnTo>
                    <a:pt x="0" y="640080"/>
                  </a:lnTo>
                  <a:lnTo>
                    <a:pt x="3380232" y="640080"/>
                  </a:lnTo>
                  <a:lnTo>
                    <a:pt x="3421761" y="631698"/>
                  </a:lnTo>
                  <a:lnTo>
                    <a:pt x="3455670" y="608838"/>
                  </a:lnTo>
                  <a:lnTo>
                    <a:pt x="3478530" y="574929"/>
                  </a:lnTo>
                  <a:lnTo>
                    <a:pt x="3486912" y="533400"/>
                  </a:lnTo>
                  <a:lnTo>
                    <a:pt x="3486912" y="106680"/>
                  </a:lnTo>
                  <a:lnTo>
                    <a:pt x="3478529" y="65151"/>
                  </a:lnTo>
                  <a:lnTo>
                    <a:pt x="3455669" y="31242"/>
                  </a:lnTo>
                  <a:lnTo>
                    <a:pt x="3421761" y="8381"/>
                  </a:lnTo>
                  <a:lnTo>
                    <a:pt x="3380232" y="0"/>
                  </a:lnTo>
                  <a:close/>
                </a:path>
              </a:pathLst>
            </a:custGeom>
            <a:solidFill>
              <a:srgbClr val="D2DEE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967984" y="4416552"/>
              <a:ext cx="3487420" cy="640080"/>
            </a:xfrm>
            <a:custGeom>
              <a:avLst/>
              <a:gdLst/>
              <a:ahLst/>
              <a:cxnLst/>
              <a:rect l="l" t="t" r="r" b="b"/>
              <a:pathLst>
                <a:path w="3487420" h="640079">
                  <a:moveTo>
                    <a:pt x="3486912" y="106680"/>
                  </a:moveTo>
                  <a:lnTo>
                    <a:pt x="3486912" y="533400"/>
                  </a:lnTo>
                  <a:lnTo>
                    <a:pt x="3478530" y="574929"/>
                  </a:lnTo>
                  <a:lnTo>
                    <a:pt x="3455670" y="608838"/>
                  </a:lnTo>
                  <a:lnTo>
                    <a:pt x="3421761" y="631698"/>
                  </a:lnTo>
                  <a:lnTo>
                    <a:pt x="3380232" y="640080"/>
                  </a:lnTo>
                  <a:lnTo>
                    <a:pt x="0" y="640080"/>
                  </a:lnTo>
                  <a:lnTo>
                    <a:pt x="0" y="0"/>
                  </a:lnTo>
                  <a:lnTo>
                    <a:pt x="3380232" y="0"/>
                  </a:lnTo>
                  <a:lnTo>
                    <a:pt x="3421761" y="8381"/>
                  </a:lnTo>
                  <a:lnTo>
                    <a:pt x="3455669" y="31242"/>
                  </a:lnTo>
                  <a:lnTo>
                    <a:pt x="3478529" y="65151"/>
                  </a:lnTo>
                  <a:lnTo>
                    <a:pt x="3486912" y="106680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6036309" y="4409059"/>
            <a:ext cx="3382645" cy="62674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70485" marR="5080" indent="-58419">
              <a:lnSpc>
                <a:spcPct val="86100"/>
              </a:lnSpc>
              <a:spcBef>
                <a:spcPts val="285"/>
              </a:spcBef>
              <a:buSzPct val="90909"/>
              <a:buChar char="•"/>
              <a:tabLst>
                <a:tab pos="71120" algn="l"/>
              </a:tabLst>
            </a:pPr>
            <a:r>
              <a:rPr sz="1100" dirty="0">
                <a:latin typeface="Times New Roman"/>
                <a:cs typeface="Times New Roman"/>
              </a:rPr>
              <a:t>Организовать </a:t>
            </a:r>
            <a:r>
              <a:rPr sz="1100" spc="-10" dirty="0">
                <a:latin typeface="Times New Roman"/>
                <a:cs typeface="Times New Roman"/>
              </a:rPr>
              <a:t>проведение </a:t>
            </a:r>
            <a:r>
              <a:rPr sz="1100" dirty="0">
                <a:latin typeface="Times New Roman"/>
                <a:cs typeface="Times New Roman"/>
              </a:rPr>
              <a:t>муниципальных 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образовательных мероприятий </a:t>
            </a:r>
            <a:r>
              <a:rPr sz="1100" dirty="0">
                <a:latin typeface="Times New Roman"/>
                <a:cs typeface="Times New Roman"/>
              </a:rPr>
              <a:t>в различных </a:t>
            </a:r>
            <a:r>
              <a:rPr sz="1100" spc="-5" dirty="0">
                <a:latin typeface="Times New Roman"/>
                <a:cs typeface="Times New Roman"/>
              </a:rPr>
              <a:t>формах: 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конференции,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мастер-классы,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тренинги,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круглые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столы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и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пр.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5276088" y="5187569"/>
            <a:ext cx="4182110" cy="1040765"/>
            <a:chOff x="5276088" y="5187569"/>
            <a:chExt cx="4182110" cy="1040765"/>
          </a:xfrm>
        </p:grpSpPr>
        <p:pic>
          <p:nvPicPr>
            <p:cNvPr id="40" name="object 4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76088" y="5282184"/>
              <a:ext cx="695706" cy="94564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40096" y="5330952"/>
              <a:ext cx="569976" cy="813816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5340096" y="5330952"/>
              <a:ext cx="570230" cy="814069"/>
            </a:xfrm>
            <a:custGeom>
              <a:avLst/>
              <a:gdLst/>
              <a:ahLst/>
              <a:cxnLst/>
              <a:rect l="l" t="t" r="r" b="b"/>
              <a:pathLst>
                <a:path w="570229" h="814070">
                  <a:moveTo>
                    <a:pt x="569976" y="0"/>
                  </a:moveTo>
                  <a:lnTo>
                    <a:pt x="569976" y="528828"/>
                  </a:lnTo>
                  <a:lnTo>
                    <a:pt x="284988" y="813816"/>
                  </a:lnTo>
                  <a:lnTo>
                    <a:pt x="0" y="528828"/>
                  </a:lnTo>
                  <a:lnTo>
                    <a:pt x="0" y="0"/>
                  </a:lnTo>
                  <a:lnTo>
                    <a:pt x="284988" y="284988"/>
                  </a:lnTo>
                  <a:lnTo>
                    <a:pt x="569976" y="0"/>
                  </a:lnTo>
                  <a:close/>
                </a:path>
              </a:pathLst>
            </a:custGeom>
            <a:ln w="6096">
              <a:solidFill>
                <a:srgbClr val="528B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967984" y="5190744"/>
              <a:ext cx="3487420" cy="749935"/>
            </a:xfrm>
            <a:custGeom>
              <a:avLst/>
              <a:gdLst/>
              <a:ahLst/>
              <a:cxnLst/>
              <a:rect l="l" t="t" r="r" b="b"/>
              <a:pathLst>
                <a:path w="3487420" h="749935">
                  <a:moveTo>
                    <a:pt x="3361943" y="0"/>
                  </a:moveTo>
                  <a:lnTo>
                    <a:pt x="0" y="0"/>
                  </a:lnTo>
                  <a:lnTo>
                    <a:pt x="0" y="749807"/>
                  </a:lnTo>
                  <a:lnTo>
                    <a:pt x="3361943" y="749807"/>
                  </a:lnTo>
                  <a:lnTo>
                    <a:pt x="3410563" y="739986"/>
                  </a:lnTo>
                  <a:lnTo>
                    <a:pt x="3450288" y="713203"/>
                  </a:lnTo>
                  <a:lnTo>
                    <a:pt x="3477083" y="673480"/>
                  </a:lnTo>
                  <a:lnTo>
                    <a:pt x="3486912" y="624839"/>
                  </a:lnTo>
                  <a:lnTo>
                    <a:pt x="3486912" y="124967"/>
                  </a:lnTo>
                  <a:lnTo>
                    <a:pt x="3477083" y="76348"/>
                  </a:lnTo>
                  <a:lnTo>
                    <a:pt x="3450288" y="36623"/>
                  </a:lnTo>
                  <a:lnTo>
                    <a:pt x="3410563" y="9828"/>
                  </a:lnTo>
                  <a:lnTo>
                    <a:pt x="3361943" y="0"/>
                  </a:lnTo>
                  <a:close/>
                </a:path>
              </a:pathLst>
            </a:custGeom>
            <a:solidFill>
              <a:srgbClr val="D2DEE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967984" y="5190744"/>
              <a:ext cx="3487420" cy="749935"/>
            </a:xfrm>
            <a:custGeom>
              <a:avLst/>
              <a:gdLst/>
              <a:ahLst/>
              <a:cxnLst/>
              <a:rect l="l" t="t" r="r" b="b"/>
              <a:pathLst>
                <a:path w="3487420" h="749935">
                  <a:moveTo>
                    <a:pt x="3486912" y="124967"/>
                  </a:moveTo>
                  <a:lnTo>
                    <a:pt x="3486912" y="624839"/>
                  </a:lnTo>
                  <a:lnTo>
                    <a:pt x="3477083" y="673480"/>
                  </a:lnTo>
                  <a:lnTo>
                    <a:pt x="3450288" y="713203"/>
                  </a:lnTo>
                  <a:lnTo>
                    <a:pt x="3410563" y="739986"/>
                  </a:lnTo>
                  <a:lnTo>
                    <a:pt x="3361943" y="749807"/>
                  </a:lnTo>
                  <a:lnTo>
                    <a:pt x="0" y="749807"/>
                  </a:lnTo>
                  <a:lnTo>
                    <a:pt x="0" y="0"/>
                  </a:lnTo>
                  <a:lnTo>
                    <a:pt x="3361943" y="0"/>
                  </a:lnTo>
                  <a:lnTo>
                    <a:pt x="3410563" y="9828"/>
                  </a:lnTo>
                  <a:lnTo>
                    <a:pt x="3450288" y="36623"/>
                  </a:lnTo>
                  <a:lnTo>
                    <a:pt x="3477083" y="76348"/>
                  </a:lnTo>
                  <a:lnTo>
                    <a:pt x="3486912" y="124967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6036309" y="5164582"/>
            <a:ext cx="3380104" cy="77343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70485" marR="5080" indent="-58419">
              <a:lnSpc>
                <a:spcPct val="86400"/>
              </a:lnSpc>
              <a:spcBef>
                <a:spcPts val="280"/>
              </a:spcBef>
              <a:buSzPct val="90909"/>
              <a:buChar char="•"/>
              <a:tabLst>
                <a:tab pos="71120" algn="l"/>
              </a:tabLst>
            </a:pPr>
            <a:r>
              <a:rPr sz="1100" spc="-10" dirty="0">
                <a:latin typeface="Times New Roman"/>
                <a:cs typeface="Times New Roman"/>
              </a:rPr>
              <a:t>Обеспечить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контроль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организации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процессов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обратной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связи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через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мероприятия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по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проведению </a:t>
            </a:r>
            <a:r>
              <a:rPr sz="1100" spc="-5" dirty="0">
                <a:latin typeface="Times New Roman"/>
                <a:cs typeface="Times New Roman"/>
              </a:rPr>
              <a:t> информационно-просветительской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работы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с 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родителями, </a:t>
            </a:r>
            <a:r>
              <a:rPr sz="1100" dirty="0">
                <a:latin typeface="Times New Roman"/>
                <a:cs typeface="Times New Roman"/>
              </a:rPr>
              <a:t>СМИ, </a:t>
            </a:r>
            <a:r>
              <a:rPr sz="1100" spc="-15" dirty="0">
                <a:latin typeface="Times New Roman"/>
                <a:cs typeface="Times New Roman"/>
              </a:rPr>
              <a:t>общественностью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по </a:t>
            </a:r>
            <a:r>
              <a:rPr sz="1100" spc="-5" dirty="0">
                <a:latin typeface="Times New Roman"/>
                <a:cs typeface="Times New Roman"/>
              </a:rPr>
              <a:t>вопросам 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введения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ФГОС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0088880" y="1456944"/>
            <a:ext cx="1811020" cy="972819"/>
            <a:chOff x="10088880" y="1456944"/>
            <a:chExt cx="1811020" cy="972819"/>
          </a:xfrm>
        </p:grpSpPr>
        <p:sp>
          <p:nvSpPr>
            <p:cNvPr id="47" name="object 47"/>
            <p:cNvSpPr/>
            <p:nvPr/>
          </p:nvSpPr>
          <p:spPr>
            <a:xfrm>
              <a:off x="10091928" y="1459992"/>
              <a:ext cx="1804670" cy="966469"/>
            </a:xfrm>
            <a:custGeom>
              <a:avLst/>
              <a:gdLst/>
              <a:ahLst/>
              <a:cxnLst/>
              <a:rect l="l" t="t" r="r" b="b"/>
              <a:pathLst>
                <a:path w="1804670" h="966469">
                  <a:moveTo>
                    <a:pt x="1741170" y="0"/>
                  </a:moveTo>
                  <a:lnTo>
                    <a:pt x="0" y="0"/>
                  </a:lnTo>
                  <a:lnTo>
                    <a:pt x="0" y="966216"/>
                  </a:lnTo>
                  <a:lnTo>
                    <a:pt x="1741170" y="966216"/>
                  </a:lnTo>
                  <a:lnTo>
                    <a:pt x="1765786" y="953555"/>
                  </a:lnTo>
                  <a:lnTo>
                    <a:pt x="1785889" y="919035"/>
                  </a:lnTo>
                  <a:lnTo>
                    <a:pt x="1799445" y="867846"/>
                  </a:lnTo>
                  <a:lnTo>
                    <a:pt x="1804416" y="805180"/>
                  </a:lnTo>
                  <a:lnTo>
                    <a:pt x="1804416" y="161036"/>
                  </a:lnTo>
                  <a:lnTo>
                    <a:pt x="1799445" y="98369"/>
                  </a:lnTo>
                  <a:lnTo>
                    <a:pt x="1785889" y="47180"/>
                  </a:lnTo>
                  <a:lnTo>
                    <a:pt x="1765786" y="12660"/>
                  </a:lnTo>
                  <a:lnTo>
                    <a:pt x="1741170" y="0"/>
                  </a:lnTo>
                  <a:close/>
                </a:path>
              </a:pathLst>
            </a:custGeom>
            <a:solidFill>
              <a:srgbClr val="D2DEE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0091928" y="1459992"/>
              <a:ext cx="1804670" cy="966469"/>
            </a:xfrm>
            <a:custGeom>
              <a:avLst/>
              <a:gdLst/>
              <a:ahLst/>
              <a:cxnLst/>
              <a:rect l="l" t="t" r="r" b="b"/>
              <a:pathLst>
                <a:path w="1804670" h="966469">
                  <a:moveTo>
                    <a:pt x="1804416" y="161036"/>
                  </a:moveTo>
                  <a:lnTo>
                    <a:pt x="1804416" y="805180"/>
                  </a:lnTo>
                  <a:lnTo>
                    <a:pt x="1799445" y="867846"/>
                  </a:lnTo>
                  <a:lnTo>
                    <a:pt x="1785889" y="919035"/>
                  </a:lnTo>
                  <a:lnTo>
                    <a:pt x="1765786" y="953555"/>
                  </a:lnTo>
                  <a:lnTo>
                    <a:pt x="1741170" y="966216"/>
                  </a:lnTo>
                  <a:lnTo>
                    <a:pt x="0" y="966216"/>
                  </a:lnTo>
                  <a:lnTo>
                    <a:pt x="0" y="0"/>
                  </a:lnTo>
                  <a:lnTo>
                    <a:pt x="1741170" y="0"/>
                  </a:lnTo>
                  <a:lnTo>
                    <a:pt x="1765786" y="12660"/>
                  </a:lnTo>
                  <a:lnTo>
                    <a:pt x="1785889" y="47180"/>
                  </a:lnTo>
                  <a:lnTo>
                    <a:pt x="1799445" y="98369"/>
                  </a:lnTo>
                  <a:lnTo>
                    <a:pt x="1804416" y="161036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10145648" y="1457706"/>
            <a:ext cx="1725930" cy="944244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ct val="89500"/>
              </a:lnSpc>
              <a:spcBef>
                <a:spcPts val="240"/>
              </a:spcBef>
              <a:buSzPct val="90909"/>
              <a:buChar char="•"/>
              <a:tabLst>
                <a:tab pos="71120" algn="l"/>
              </a:tabLst>
            </a:pPr>
            <a:r>
              <a:rPr sz="1100" spc="-5" dirty="0">
                <a:latin typeface="Times New Roman"/>
                <a:cs typeface="Times New Roman"/>
              </a:rPr>
              <a:t>Рассмотреть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вопрос </a:t>
            </a:r>
            <a:r>
              <a:rPr sz="1100" dirty="0">
                <a:latin typeface="Times New Roman"/>
                <a:cs typeface="Times New Roman"/>
              </a:rPr>
              <a:t> ф</a:t>
            </a:r>
            <a:r>
              <a:rPr sz="1100" spc="5" dirty="0">
                <a:latin typeface="Times New Roman"/>
                <a:cs typeface="Times New Roman"/>
              </a:rPr>
              <a:t>ин</a:t>
            </a:r>
            <a:r>
              <a:rPr sz="1100" spc="10" dirty="0">
                <a:latin typeface="Times New Roman"/>
                <a:cs typeface="Times New Roman"/>
              </a:rPr>
              <a:t>а</a:t>
            </a:r>
            <a:r>
              <a:rPr sz="1100" spc="5" dirty="0">
                <a:latin typeface="Times New Roman"/>
                <a:cs typeface="Times New Roman"/>
              </a:rPr>
              <a:t>н</a:t>
            </a:r>
            <a:r>
              <a:rPr sz="1100" spc="-10" dirty="0">
                <a:latin typeface="Times New Roman"/>
                <a:cs typeface="Times New Roman"/>
              </a:rPr>
              <a:t>с</a:t>
            </a:r>
            <a:r>
              <a:rPr sz="1100" spc="5" dirty="0">
                <a:latin typeface="Times New Roman"/>
                <a:cs typeface="Times New Roman"/>
              </a:rPr>
              <a:t>и</a:t>
            </a:r>
            <a:r>
              <a:rPr sz="1100" dirty="0">
                <a:latin typeface="Times New Roman"/>
                <a:cs typeface="Times New Roman"/>
              </a:rPr>
              <a:t>р</a:t>
            </a:r>
            <a:r>
              <a:rPr sz="1100" spc="-25" dirty="0">
                <a:latin typeface="Times New Roman"/>
                <a:cs typeface="Times New Roman"/>
              </a:rPr>
              <a:t>о</a:t>
            </a:r>
            <a:r>
              <a:rPr sz="1100" spc="5" dirty="0">
                <a:latin typeface="Times New Roman"/>
                <a:cs typeface="Times New Roman"/>
              </a:rPr>
              <a:t>в</a:t>
            </a:r>
            <a:r>
              <a:rPr sz="1100" spc="10" dirty="0">
                <a:latin typeface="Times New Roman"/>
                <a:cs typeface="Times New Roman"/>
              </a:rPr>
              <a:t>а</a:t>
            </a:r>
            <a:r>
              <a:rPr sz="1100" spc="5" dirty="0">
                <a:latin typeface="Times New Roman"/>
                <a:cs typeface="Times New Roman"/>
              </a:rPr>
              <a:t>н</a:t>
            </a:r>
            <a:r>
              <a:rPr sz="1100" spc="-15" dirty="0">
                <a:latin typeface="Times New Roman"/>
                <a:cs typeface="Times New Roman"/>
              </a:rPr>
              <a:t>и</a:t>
            </a:r>
            <a:r>
              <a:rPr sz="1100" dirty="0">
                <a:latin typeface="Times New Roman"/>
                <a:cs typeface="Times New Roman"/>
              </a:rPr>
              <a:t>я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и</a:t>
            </a:r>
            <a:r>
              <a:rPr sz="1100" dirty="0">
                <a:latin typeface="Times New Roman"/>
                <a:cs typeface="Times New Roman"/>
              </a:rPr>
              <a:t>з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с</a:t>
            </a:r>
            <a:r>
              <a:rPr sz="1100" dirty="0">
                <a:latin typeface="Times New Roman"/>
                <a:cs typeface="Times New Roman"/>
              </a:rPr>
              <a:t>р</a:t>
            </a:r>
            <a:r>
              <a:rPr sz="1100" spc="-35" dirty="0">
                <a:latin typeface="Times New Roman"/>
                <a:cs typeface="Times New Roman"/>
              </a:rPr>
              <a:t>е</a:t>
            </a:r>
            <a:r>
              <a:rPr sz="1100" spc="-10" dirty="0">
                <a:latin typeface="Times New Roman"/>
                <a:cs typeface="Times New Roman"/>
              </a:rPr>
              <a:t>дс</a:t>
            </a:r>
            <a:r>
              <a:rPr sz="1100" dirty="0">
                <a:latin typeface="Times New Roman"/>
                <a:cs typeface="Times New Roman"/>
              </a:rPr>
              <a:t>тв  муниципального </a:t>
            </a:r>
            <a:r>
              <a:rPr sz="1100" spc="-10" dirty="0">
                <a:latin typeface="Times New Roman"/>
                <a:cs typeface="Times New Roman"/>
              </a:rPr>
              <a:t>бюджета 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обновления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МТБ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ОО, 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предметными </a:t>
            </a:r>
            <a:r>
              <a:rPr sz="1100" dirty="0">
                <a:latin typeface="Times New Roman"/>
                <a:cs typeface="Times New Roman"/>
              </a:rPr>
              <a:t>классами и 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др.</a:t>
            </a:r>
            <a:r>
              <a:rPr sz="1100" spc="-10" dirty="0">
                <a:latin typeface="Times New Roman"/>
                <a:cs typeface="Times New Roman"/>
              </a:rPr>
              <a:t> оборудованием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10088880" y="2837688"/>
            <a:ext cx="1310640" cy="1122045"/>
            <a:chOff x="10088880" y="2837688"/>
            <a:chExt cx="1310640" cy="1122045"/>
          </a:xfrm>
        </p:grpSpPr>
        <p:sp>
          <p:nvSpPr>
            <p:cNvPr id="51" name="object 51"/>
            <p:cNvSpPr/>
            <p:nvPr/>
          </p:nvSpPr>
          <p:spPr>
            <a:xfrm>
              <a:off x="10091928" y="2840736"/>
              <a:ext cx="1304925" cy="1115695"/>
            </a:xfrm>
            <a:custGeom>
              <a:avLst/>
              <a:gdLst/>
              <a:ahLst/>
              <a:cxnLst/>
              <a:rect l="l" t="t" r="r" b="b"/>
              <a:pathLst>
                <a:path w="1304925" h="1115695">
                  <a:moveTo>
                    <a:pt x="1264666" y="0"/>
                  </a:moveTo>
                  <a:lnTo>
                    <a:pt x="0" y="0"/>
                  </a:lnTo>
                  <a:lnTo>
                    <a:pt x="0" y="1115568"/>
                  </a:lnTo>
                  <a:lnTo>
                    <a:pt x="1264666" y="1115568"/>
                  </a:lnTo>
                  <a:lnTo>
                    <a:pt x="1280219" y="1100964"/>
                  </a:lnTo>
                  <a:lnTo>
                    <a:pt x="1292891" y="1061132"/>
                  </a:lnTo>
                  <a:lnTo>
                    <a:pt x="1301420" y="1002035"/>
                  </a:lnTo>
                  <a:lnTo>
                    <a:pt x="1304544" y="929639"/>
                  </a:lnTo>
                  <a:lnTo>
                    <a:pt x="1304544" y="185927"/>
                  </a:lnTo>
                  <a:lnTo>
                    <a:pt x="1301420" y="113532"/>
                  </a:lnTo>
                  <a:lnTo>
                    <a:pt x="1292891" y="54435"/>
                  </a:lnTo>
                  <a:lnTo>
                    <a:pt x="1280219" y="14603"/>
                  </a:lnTo>
                  <a:lnTo>
                    <a:pt x="1264666" y="0"/>
                  </a:lnTo>
                  <a:close/>
                </a:path>
              </a:pathLst>
            </a:custGeom>
            <a:solidFill>
              <a:srgbClr val="D2DEE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091928" y="2840736"/>
              <a:ext cx="1304925" cy="1115695"/>
            </a:xfrm>
            <a:custGeom>
              <a:avLst/>
              <a:gdLst/>
              <a:ahLst/>
              <a:cxnLst/>
              <a:rect l="l" t="t" r="r" b="b"/>
              <a:pathLst>
                <a:path w="1304925" h="1115695">
                  <a:moveTo>
                    <a:pt x="1304544" y="185927"/>
                  </a:moveTo>
                  <a:lnTo>
                    <a:pt x="1304544" y="929639"/>
                  </a:lnTo>
                  <a:lnTo>
                    <a:pt x="1301420" y="1002035"/>
                  </a:lnTo>
                  <a:lnTo>
                    <a:pt x="1292891" y="1061132"/>
                  </a:lnTo>
                  <a:lnTo>
                    <a:pt x="1280219" y="1100964"/>
                  </a:lnTo>
                  <a:lnTo>
                    <a:pt x="1264666" y="1115568"/>
                  </a:lnTo>
                  <a:lnTo>
                    <a:pt x="0" y="1115568"/>
                  </a:lnTo>
                  <a:lnTo>
                    <a:pt x="0" y="0"/>
                  </a:lnTo>
                  <a:lnTo>
                    <a:pt x="1264666" y="0"/>
                  </a:lnTo>
                  <a:lnTo>
                    <a:pt x="1280219" y="14603"/>
                  </a:lnTo>
                  <a:lnTo>
                    <a:pt x="1292891" y="54435"/>
                  </a:lnTo>
                  <a:lnTo>
                    <a:pt x="1301420" y="113532"/>
                  </a:lnTo>
                  <a:lnTo>
                    <a:pt x="1304544" y="185927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10145648" y="2989580"/>
            <a:ext cx="1207135" cy="79438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ct val="89600"/>
              </a:lnSpc>
              <a:spcBef>
                <a:spcPts val="240"/>
              </a:spcBef>
              <a:buSzPct val="90909"/>
              <a:buChar char="•"/>
              <a:tabLst>
                <a:tab pos="71120" algn="l"/>
              </a:tabLst>
            </a:pPr>
            <a:r>
              <a:rPr sz="1100" spc="-10" dirty="0">
                <a:latin typeface="Times New Roman"/>
                <a:cs typeface="Times New Roman"/>
              </a:rPr>
              <a:t>Обеспечить 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контроль </a:t>
            </a:r>
            <a:r>
              <a:rPr sz="1100" spc="-5" dirty="0">
                <a:latin typeface="Times New Roman"/>
                <a:cs typeface="Times New Roman"/>
              </a:rPr>
              <a:t> внедрения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сетевых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образовательных </a:t>
            </a:r>
            <a:r>
              <a:rPr sz="1100" dirty="0">
                <a:latin typeface="Times New Roman"/>
                <a:cs typeface="Times New Roman"/>
              </a:rPr>
              <a:t> программ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0105770" y="1032713"/>
            <a:ext cx="168084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Вариативная</a:t>
            </a:r>
            <a:r>
              <a:rPr sz="1600" b="1" spc="-8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часть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18226" y="1462913"/>
            <a:ext cx="5139690" cy="751205"/>
            <a:chOff x="18226" y="1462913"/>
            <a:chExt cx="5139690" cy="751205"/>
          </a:xfrm>
        </p:grpSpPr>
        <p:pic>
          <p:nvPicPr>
            <p:cNvPr id="56" name="object 5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226" y="1507166"/>
              <a:ext cx="540381" cy="706499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152" y="1533144"/>
              <a:ext cx="432816" cy="615695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73152" y="1533144"/>
              <a:ext cx="433070" cy="615950"/>
            </a:xfrm>
            <a:custGeom>
              <a:avLst/>
              <a:gdLst/>
              <a:ahLst/>
              <a:cxnLst/>
              <a:rect l="l" t="t" r="r" b="b"/>
              <a:pathLst>
                <a:path w="433070" h="615950">
                  <a:moveTo>
                    <a:pt x="432816" y="0"/>
                  </a:moveTo>
                  <a:lnTo>
                    <a:pt x="432816" y="399288"/>
                  </a:lnTo>
                  <a:lnTo>
                    <a:pt x="216408" y="615695"/>
                  </a:lnTo>
                  <a:lnTo>
                    <a:pt x="0" y="399288"/>
                  </a:lnTo>
                  <a:lnTo>
                    <a:pt x="0" y="0"/>
                  </a:lnTo>
                  <a:lnTo>
                    <a:pt x="216408" y="216407"/>
                  </a:lnTo>
                  <a:lnTo>
                    <a:pt x="432816" y="0"/>
                  </a:lnTo>
                  <a:close/>
                </a:path>
              </a:pathLst>
            </a:custGeom>
            <a:ln w="6096">
              <a:solidFill>
                <a:srgbClr val="528B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51688" y="1466088"/>
              <a:ext cx="4602480" cy="487680"/>
            </a:xfrm>
            <a:custGeom>
              <a:avLst/>
              <a:gdLst/>
              <a:ahLst/>
              <a:cxnLst/>
              <a:rect l="l" t="t" r="r" b="b"/>
              <a:pathLst>
                <a:path w="4602480" h="487680">
                  <a:moveTo>
                    <a:pt x="4521200" y="0"/>
                  </a:moveTo>
                  <a:lnTo>
                    <a:pt x="0" y="0"/>
                  </a:lnTo>
                  <a:lnTo>
                    <a:pt x="0" y="487679"/>
                  </a:lnTo>
                  <a:lnTo>
                    <a:pt x="4521200" y="487679"/>
                  </a:lnTo>
                  <a:lnTo>
                    <a:pt x="4552813" y="481284"/>
                  </a:lnTo>
                  <a:lnTo>
                    <a:pt x="4578651" y="463851"/>
                  </a:lnTo>
                  <a:lnTo>
                    <a:pt x="4596084" y="438013"/>
                  </a:lnTo>
                  <a:lnTo>
                    <a:pt x="4602480" y="406400"/>
                  </a:lnTo>
                  <a:lnTo>
                    <a:pt x="4602480" y="81279"/>
                  </a:lnTo>
                  <a:lnTo>
                    <a:pt x="4596084" y="49666"/>
                  </a:lnTo>
                  <a:lnTo>
                    <a:pt x="4578651" y="23828"/>
                  </a:lnTo>
                  <a:lnTo>
                    <a:pt x="4552813" y="6395"/>
                  </a:lnTo>
                  <a:lnTo>
                    <a:pt x="4521200" y="0"/>
                  </a:lnTo>
                  <a:close/>
                </a:path>
              </a:pathLst>
            </a:custGeom>
            <a:solidFill>
              <a:srgbClr val="D2DEE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51688" y="1466088"/>
              <a:ext cx="4602480" cy="487680"/>
            </a:xfrm>
            <a:custGeom>
              <a:avLst/>
              <a:gdLst/>
              <a:ahLst/>
              <a:cxnLst/>
              <a:rect l="l" t="t" r="r" b="b"/>
              <a:pathLst>
                <a:path w="4602480" h="487680">
                  <a:moveTo>
                    <a:pt x="4602480" y="81279"/>
                  </a:moveTo>
                  <a:lnTo>
                    <a:pt x="4602480" y="406400"/>
                  </a:lnTo>
                  <a:lnTo>
                    <a:pt x="4596084" y="438013"/>
                  </a:lnTo>
                  <a:lnTo>
                    <a:pt x="4578651" y="463851"/>
                  </a:lnTo>
                  <a:lnTo>
                    <a:pt x="4552813" y="481284"/>
                  </a:lnTo>
                  <a:lnTo>
                    <a:pt x="4521200" y="487679"/>
                  </a:lnTo>
                  <a:lnTo>
                    <a:pt x="0" y="487679"/>
                  </a:lnTo>
                  <a:lnTo>
                    <a:pt x="0" y="0"/>
                  </a:lnTo>
                  <a:lnTo>
                    <a:pt x="4521200" y="0"/>
                  </a:lnTo>
                  <a:lnTo>
                    <a:pt x="4552813" y="6395"/>
                  </a:lnTo>
                  <a:lnTo>
                    <a:pt x="4578651" y="23828"/>
                  </a:lnTo>
                  <a:lnTo>
                    <a:pt x="4596084" y="49666"/>
                  </a:lnTo>
                  <a:lnTo>
                    <a:pt x="4602480" y="81279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617931" y="1452118"/>
            <a:ext cx="4399280" cy="48387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70485" marR="5080" indent="-58419">
              <a:lnSpc>
                <a:spcPct val="86400"/>
              </a:lnSpc>
              <a:spcBef>
                <a:spcPts val="280"/>
              </a:spcBef>
              <a:buSzPct val="90909"/>
              <a:buChar char="•"/>
              <a:tabLst>
                <a:tab pos="71120" algn="l"/>
              </a:tabLst>
            </a:pPr>
            <a:r>
              <a:rPr sz="1100" dirty="0">
                <a:latin typeface="Times New Roman"/>
                <a:cs typeface="Times New Roman"/>
              </a:rPr>
              <a:t>Сформировать </a:t>
            </a:r>
            <a:r>
              <a:rPr sz="1100" spc="-10" dirty="0">
                <a:latin typeface="Times New Roman"/>
                <a:cs typeface="Times New Roman"/>
              </a:rPr>
              <a:t>схему </a:t>
            </a:r>
            <a:r>
              <a:rPr sz="1100" spc="-5" dirty="0">
                <a:latin typeface="Times New Roman"/>
                <a:cs typeface="Times New Roman"/>
              </a:rPr>
              <a:t>(алгоритм, </a:t>
            </a:r>
            <a:r>
              <a:rPr sz="1100" spc="-10" dirty="0">
                <a:latin typeface="Times New Roman"/>
                <a:cs typeface="Times New Roman"/>
              </a:rPr>
              <a:t>процесс) </a:t>
            </a:r>
            <a:r>
              <a:rPr sz="1100" spc="-5" dirty="0">
                <a:latin typeface="Times New Roman"/>
                <a:cs typeface="Times New Roman"/>
              </a:rPr>
              <a:t>управления </a:t>
            </a:r>
            <a:r>
              <a:rPr sz="1100" spc="-10" dirty="0">
                <a:latin typeface="Times New Roman"/>
                <a:cs typeface="Times New Roman"/>
              </a:rPr>
              <a:t>деятельностью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по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введению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обновленных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ФГОС: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создать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муниципальную 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координационную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группу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управления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процессом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9144" y="2066417"/>
            <a:ext cx="5148580" cy="768985"/>
            <a:chOff x="9144" y="2066417"/>
            <a:chExt cx="5148580" cy="768985"/>
          </a:xfrm>
        </p:grpSpPr>
        <p:pic>
          <p:nvPicPr>
            <p:cNvPr id="63" name="object 6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44" y="2087880"/>
              <a:ext cx="558546" cy="747522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151" y="2136648"/>
              <a:ext cx="432816" cy="615696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73151" y="2136648"/>
              <a:ext cx="433070" cy="615950"/>
            </a:xfrm>
            <a:custGeom>
              <a:avLst/>
              <a:gdLst/>
              <a:ahLst/>
              <a:cxnLst/>
              <a:rect l="l" t="t" r="r" b="b"/>
              <a:pathLst>
                <a:path w="433070" h="615950">
                  <a:moveTo>
                    <a:pt x="432816" y="0"/>
                  </a:moveTo>
                  <a:lnTo>
                    <a:pt x="432816" y="399288"/>
                  </a:lnTo>
                  <a:lnTo>
                    <a:pt x="216408" y="615696"/>
                  </a:lnTo>
                  <a:lnTo>
                    <a:pt x="0" y="399288"/>
                  </a:lnTo>
                  <a:lnTo>
                    <a:pt x="0" y="0"/>
                  </a:lnTo>
                  <a:lnTo>
                    <a:pt x="216408" y="216407"/>
                  </a:lnTo>
                  <a:lnTo>
                    <a:pt x="432816" y="0"/>
                  </a:lnTo>
                  <a:close/>
                </a:path>
              </a:pathLst>
            </a:custGeom>
            <a:ln w="6096">
              <a:solidFill>
                <a:srgbClr val="528B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51688" y="2069592"/>
              <a:ext cx="4602480" cy="487680"/>
            </a:xfrm>
            <a:custGeom>
              <a:avLst/>
              <a:gdLst/>
              <a:ahLst/>
              <a:cxnLst/>
              <a:rect l="l" t="t" r="r" b="b"/>
              <a:pathLst>
                <a:path w="4602480" h="487680">
                  <a:moveTo>
                    <a:pt x="4521200" y="0"/>
                  </a:moveTo>
                  <a:lnTo>
                    <a:pt x="0" y="0"/>
                  </a:lnTo>
                  <a:lnTo>
                    <a:pt x="0" y="487680"/>
                  </a:lnTo>
                  <a:lnTo>
                    <a:pt x="4521200" y="487680"/>
                  </a:lnTo>
                  <a:lnTo>
                    <a:pt x="4552813" y="481284"/>
                  </a:lnTo>
                  <a:lnTo>
                    <a:pt x="4578651" y="463851"/>
                  </a:lnTo>
                  <a:lnTo>
                    <a:pt x="4596084" y="438013"/>
                  </a:lnTo>
                  <a:lnTo>
                    <a:pt x="4602480" y="406400"/>
                  </a:lnTo>
                  <a:lnTo>
                    <a:pt x="4602480" y="81280"/>
                  </a:lnTo>
                  <a:lnTo>
                    <a:pt x="4596084" y="49666"/>
                  </a:lnTo>
                  <a:lnTo>
                    <a:pt x="4578651" y="23828"/>
                  </a:lnTo>
                  <a:lnTo>
                    <a:pt x="4552813" y="6395"/>
                  </a:lnTo>
                  <a:lnTo>
                    <a:pt x="4521200" y="0"/>
                  </a:lnTo>
                  <a:close/>
                </a:path>
              </a:pathLst>
            </a:custGeom>
            <a:solidFill>
              <a:srgbClr val="D2DEE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51688" y="2069592"/>
              <a:ext cx="4602480" cy="487680"/>
            </a:xfrm>
            <a:custGeom>
              <a:avLst/>
              <a:gdLst/>
              <a:ahLst/>
              <a:cxnLst/>
              <a:rect l="l" t="t" r="r" b="b"/>
              <a:pathLst>
                <a:path w="4602480" h="487680">
                  <a:moveTo>
                    <a:pt x="4602480" y="81280"/>
                  </a:moveTo>
                  <a:lnTo>
                    <a:pt x="4602480" y="406400"/>
                  </a:lnTo>
                  <a:lnTo>
                    <a:pt x="4596084" y="438013"/>
                  </a:lnTo>
                  <a:lnTo>
                    <a:pt x="4578651" y="463851"/>
                  </a:lnTo>
                  <a:lnTo>
                    <a:pt x="4552813" y="481284"/>
                  </a:lnTo>
                  <a:lnTo>
                    <a:pt x="4521200" y="487680"/>
                  </a:lnTo>
                  <a:lnTo>
                    <a:pt x="0" y="487680"/>
                  </a:lnTo>
                  <a:lnTo>
                    <a:pt x="0" y="0"/>
                  </a:lnTo>
                  <a:lnTo>
                    <a:pt x="4521200" y="0"/>
                  </a:lnTo>
                  <a:lnTo>
                    <a:pt x="4552813" y="6395"/>
                  </a:lnTo>
                  <a:lnTo>
                    <a:pt x="4578651" y="23828"/>
                  </a:lnTo>
                  <a:lnTo>
                    <a:pt x="4596084" y="49666"/>
                  </a:lnTo>
                  <a:lnTo>
                    <a:pt x="4602480" y="81280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617931" y="2128215"/>
            <a:ext cx="4297680" cy="337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0485" indent="-58419">
              <a:lnSpc>
                <a:spcPts val="1225"/>
              </a:lnSpc>
              <a:spcBef>
                <a:spcPts val="105"/>
              </a:spcBef>
              <a:buSzPct val="90909"/>
              <a:buChar char="•"/>
              <a:tabLst>
                <a:tab pos="71120" algn="l"/>
              </a:tabLst>
            </a:pPr>
            <a:r>
              <a:rPr sz="1100" dirty="0">
                <a:latin typeface="Times New Roman"/>
                <a:cs typeface="Times New Roman"/>
              </a:rPr>
              <a:t>Разработать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и </a:t>
            </a:r>
            <a:r>
              <a:rPr sz="1100" spc="-10" dirty="0">
                <a:latin typeface="Times New Roman"/>
                <a:cs typeface="Times New Roman"/>
              </a:rPr>
              <a:t>утвердить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план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мероприятий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по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введению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обновленных</a:t>
            </a:r>
            <a:endParaRPr sz="1100">
              <a:latin typeface="Times New Roman"/>
              <a:cs typeface="Times New Roman"/>
            </a:endParaRPr>
          </a:p>
          <a:p>
            <a:pPr marL="70485">
              <a:lnSpc>
                <a:spcPts val="1225"/>
              </a:lnSpc>
            </a:pPr>
            <a:r>
              <a:rPr sz="1100" spc="-5" dirty="0">
                <a:latin typeface="Times New Roman"/>
                <a:cs typeface="Times New Roman"/>
              </a:rPr>
              <a:t>ФГОС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9144" y="2672969"/>
            <a:ext cx="5148580" cy="766445"/>
            <a:chOff x="9144" y="2672969"/>
            <a:chExt cx="5148580" cy="766445"/>
          </a:xfrm>
        </p:grpSpPr>
        <p:pic>
          <p:nvPicPr>
            <p:cNvPr id="70" name="object 7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44" y="2691384"/>
              <a:ext cx="558546" cy="747522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3151" y="2740152"/>
              <a:ext cx="432816" cy="615696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73151" y="2740152"/>
              <a:ext cx="433070" cy="615950"/>
            </a:xfrm>
            <a:custGeom>
              <a:avLst/>
              <a:gdLst/>
              <a:ahLst/>
              <a:cxnLst/>
              <a:rect l="l" t="t" r="r" b="b"/>
              <a:pathLst>
                <a:path w="433070" h="615950">
                  <a:moveTo>
                    <a:pt x="432816" y="0"/>
                  </a:moveTo>
                  <a:lnTo>
                    <a:pt x="432816" y="399288"/>
                  </a:lnTo>
                  <a:lnTo>
                    <a:pt x="216408" y="615696"/>
                  </a:lnTo>
                  <a:lnTo>
                    <a:pt x="0" y="399288"/>
                  </a:lnTo>
                  <a:lnTo>
                    <a:pt x="0" y="0"/>
                  </a:lnTo>
                  <a:lnTo>
                    <a:pt x="216408" y="216408"/>
                  </a:lnTo>
                  <a:lnTo>
                    <a:pt x="432816" y="0"/>
                  </a:lnTo>
                  <a:close/>
                </a:path>
              </a:pathLst>
            </a:custGeom>
            <a:ln w="6096">
              <a:solidFill>
                <a:srgbClr val="528B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51688" y="2676144"/>
              <a:ext cx="4602480" cy="485140"/>
            </a:xfrm>
            <a:custGeom>
              <a:avLst/>
              <a:gdLst/>
              <a:ahLst/>
              <a:cxnLst/>
              <a:rect l="l" t="t" r="r" b="b"/>
              <a:pathLst>
                <a:path w="4602480" h="485139">
                  <a:moveTo>
                    <a:pt x="4521708" y="0"/>
                  </a:moveTo>
                  <a:lnTo>
                    <a:pt x="0" y="0"/>
                  </a:lnTo>
                  <a:lnTo>
                    <a:pt x="0" y="484631"/>
                  </a:lnTo>
                  <a:lnTo>
                    <a:pt x="4521708" y="484631"/>
                  </a:lnTo>
                  <a:lnTo>
                    <a:pt x="4553134" y="478280"/>
                  </a:lnTo>
                  <a:lnTo>
                    <a:pt x="4578810" y="460962"/>
                  </a:lnTo>
                  <a:lnTo>
                    <a:pt x="4596128" y="435286"/>
                  </a:lnTo>
                  <a:lnTo>
                    <a:pt x="4602480" y="403859"/>
                  </a:lnTo>
                  <a:lnTo>
                    <a:pt x="4602480" y="80771"/>
                  </a:lnTo>
                  <a:lnTo>
                    <a:pt x="4596128" y="49345"/>
                  </a:lnTo>
                  <a:lnTo>
                    <a:pt x="4578810" y="23669"/>
                  </a:lnTo>
                  <a:lnTo>
                    <a:pt x="4553134" y="6351"/>
                  </a:lnTo>
                  <a:lnTo>
                    <a:pt x="4521708" y="0"/>
                  </a:lnTo>
                  <a:close/>
                </a:path>
              </a:pathLst>
            </a:custGeom>
            <a:solidFill>
              <a:srgbClr val="D2DEE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51688" y="2676144"/>
              <a:ext cx="4602480" cy="485140"/>
            </a:xfrm>
            <a:custGeom>
              <a:avLst/>
              <a:gdLst/>
              <a:ahLst/>
              <a:cxnLst/>
              <a:rect l="l" t="t" r="r" b="b"/>
              <a:pathLst>
                <a:path w="4602480" h="485139">
                  <a:moveTo>
                    <a:pt x="4602480" y="80771"/>
                  </a:moveTo>
                  <a:lnTo>
                    <a:pt x="4602480" y="403859"/>
                  </a:lnTo>
                  <a:lnTo>
                    <a:pt x="4596128" y="435286"/>
                  </a:lnTo>
                  <a:lnTo>
                    <a:pt x="4578810" y="460962"/>
                  </a:lnTo>
                  <a:lnTo>
                    <a:pt x="4553134" y="478280"/>
                  </a:lnTo>
                  <a:lnTo>
                    <a:pt x="4521708" y="484631"/>
                  </a:lnTo>
                  <a:lnTo>
                    <a:pt x="0" y="484631"/>
                  </a:lnTo>
                  <a:lnTo>
                    <a:pt x="0" y="0"/>
                  </a:lnTo>
                  <a:lnTo>
                    <a:pt x="4521708" y="0"/>
                  </a:lnTo>
                  <a:lnTo>
                    <a:pt x="4553134" y="6351"/>
                  </a:lnTo>
                  <a:lnTo>
                    <a:pt x="4578810" y="23669"/>
                  </a:lnTo>
                  <a:lnTo>
                    <a:pt x="4596128" y="49345"/>
                  </a:lnTo>
                  <a:lnTo>
                    <a:pt x="4602480" y="80771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617931" y="2732913"/>
            <a:ext cx="4324985" cy="33718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70485" marR="5080" indent="-58419">
              <a:lnSpc>
                <a:spcPts val="1130"/>
              </a:lnSpc>
              <a:spcBef>
                <a:spcPts val="300"/>
              </a:spcBef>
              <a:buSzPct val="90909"/>
              <a:buChar char="•"/>
              <a:tabLst>
                <a:tab pos="71120" algn="l"/>
              </a:tabLst>
            </a:pPr>
            <a:r>
              <a:rPr sz="1100" dirty="0">
                <a:latin typeface="Times New Roman"/>
                <a:cs typeface="Times New Roman"/>
              </a:rPr>
              <a:t>Организовать </a:t>
            </a:r>
            <a:r>
              <a:rPr sz="1100" spc="-10" dirty="0">
                <a:latin typeface="Times New Roman"/>
                <a:cs typeface="Times New Roman"/>
              </a:rPr>
              <a:t>проведение </a:t>
            </a:r>
            <a:r>
              <a:rPr sz="1100" dirty="0">
                <a:latin typeface="Times New Roman"/>
                <a:cs typeface="Times New Roman"/>
              </a:rPr>
              <a:t>муниципальных </a:t>
            </a:r>
            <a:r>
              <a:rPr sz="1100" spc="-5" dirty="0">
                <a:latin typeface="Times New Roman"/>
                <a:cs typeface="Times New Roman"/>
              </a:rPr>
              <a:t>управленческих </a:t>
            </a:r>
            <a:r>
              <a:rPr sz="1100" dirty="0">
                <a:latin typeface="Times New Roman"/>
                <a:cs typeface="Times New Roman"/>
              </a:rPr>
              <a:t>семинаров-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совещаний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по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подготовке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к </a:t>
            </a:r>
            <a:r>
              <a:rPr sz="1100" spc="-10" dirty="0">
                <a:latin typeface="Times New Roman"/>
                <a:cs typeface="Times New Roman"/>
              </a:rPr>
              <a:t>введению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обновленных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ФГОС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9144" y="3276472"/>
            <a:ext cx="5148580" cy="768985"/>
            <a:chOff x="9144" y="3276472"/>
            <a:chExt cx="5148580" cy="768985"/>
          </a:xfrm>
        </p:grpSpPr>
        <p:pic>
          <p:nvPicPr>
            <p:cNvPr id="77" name="object 7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144" y="3294887"/>
              <a:ext cx="558546" cy="750569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3151" y="3343655"/>
              <a:ext cx="432816" cy="618744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73151" y="3343655"/>
              <a:ext cx="433070" cy="619125"/>
            </a:xfrm>
            <a:custGeom>
              <a:avLst/>
              <a:gdLst/>
              <a:ahLst/>
              <a:cxnLst/>
              <a:rect l="l" t="t" r="r" b="b"/>
              <a:pathLst>
                <a:path w="433070" h="619125">
                  <a:moveTo>
                    <a:pt x="432816" y="0"/>
                  </a:moveTo>
                  <a:lnTo>
                    <a:pt x="432816" y="402336"/>
                  </a:lnTo>
                  <a:lnTo>
                    <a:pt x="216408" y="618744"/>
                  </a:lnTo>
                  <a:lnTo>
                    <a:pt x="0" y="402336"/>
                  </a:lnTo>
                  <a:lnTo>
                    <a:pt x="0" y="0"/>
                  </a:lnTo>
                  <a:lnTo>
                    <a:pt x="216408" y="216408"/>
                  </a:lnTo>
                  <a:lnTo>
                    <a:pt x="432816" y="0"/>
                  </a:lnTo>
                  <a:close/>
                </a:path>
              </a:pathLst>
            </a:custGeom>
            <a:ln w="6096">
              <a:solidFill>
                <a:srgbClr val="528B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51688" y="3279647"/>
              <a:ext cx="4602480" cy="485140"/>
            </a:xfrm>
            <a:custGeom>
              <a:avLst/>
              <a:gdLst/>
              <a:ahLst/>
              <a:cxnLst/>
              <a:rect l="l" t="t" r="r" b="b"/>
              <a:pathLst>
                <a:path w="4602480" h="485139">
                  <a:moveTo>
                    <a:pt x="4521708" y="0"/>
                  </a:moveTo>
                  <a:lnTo>
                    <a:pt x="0" y="0"/>
                  </a:lnTo>
                  <a:lnTo>
                    <a:pt x="0" y="484631"/>
                  </a:lnTo>
                  <a:lnTo>
                    <a:pt x="4521708" y="484631"/>
                  </a:lnTo>
                  <a:lnTo>
                    <a:pt x="4553134" y="478280"/>
                  </a:lnTo>
                  <a:lnTo>
                    <a:pt x="4578810" y="460962"/>
                  </a:lnTo>
                  <a:lnTo>
                    <a:pt x="4596128" y="435286"/>
                  </a:lnTo>
                  <a:lnTo>
                    <a:pt x="4602480" y="403859"/>
                  </a:lnTo>
                  <a:lnTo>
                    <a:pt x="4602480" y="80772"/>
                  </a:lnTo>
                  <a:lnTo>
                    <a:pt x="4596128" y="49345"/>
                  </a:lnTo>
                  <a:lnTo>
                    <a:pt x="4578810" y="23669"/>
                  </a:lnTo>
                  <a:lnTo>
                    <a:pt x="4553134" y="6351"/>
                  </a:lnTo>
                  <a:lnTo>
                    <a:pt x="4521708" y="0"/>
                  </a:lnTo>
                  <a:close/>
                </a:path>
              </a:pathLst>
            </a:custGeom>
            <a:solidFill>
              <a:srgbClr val="D2DEE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51688" y="3279647"/>
              <a:ext cx="4602480" cy="485140"/>
            </a:xfrm>
            <a:custGeom>
              <a:avLst/>
              <a:gdLst/>
              <a:ahLst/>
              <a:cxnLst/>
              <a:rect l="l" t="t" r="r" b="b"/>
              <a:pathLst>
                <a:path w="4602480" h="485139">
                  <a:moveTo>
                    <a:pt x="4602480" y="80772"/>
                  </a:moveTo>
                  <a:lnTo>
                    <a:pt x="4602480" y="403859"/>
                  </a:lnTo>
                  <a:lnTo>
                    <a:pt x="4596128" y="435286"/>
                  </a:lnTo>
                  <a:lnTo>
                    <a:pt x="4578810" y="460962"/>
                  </a:lnTo>
                  <a:lnTo>
                    <a:pt x="4553134" y="478280"/>
                  </a:lnTo>
                  <a:lnTo>
                    <a:pt x="4521708" y="484631"/>
                  </a:lnTo>
                  <a:lnTo>
                    <a:pt x="0" y="484631"/>
                  </a:lnTo>
                  <a:lnTo>
                    <a:pt x="0" y="0"/>
                  </a:lnTo>
                  <a:lnTo>
                    <a:pt x="4521708" y="0"/>
                  </a:lnTo>
                  <a:lnTo>
                    <a:pt x="4553134" y="6351"/>
                  </a:lnTo>
                  <a:lnTo>
                    <a:pt x="4578810" y="23669"/>
                  </a:lnTo>
                  <a:lnTo>
                    <a:pt x="4596128" y="49345"/>
                  </a:lnTo>
                  <a:lnTo>
                    <a:pt x="4602480" y="80772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617931" y="3337051"/>
            <a:ext cx="4123690" cy="33718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70485" marR="5080" indent="-58419">
              <a:lnSpc>
                <a:spcPts val="1130"/>
              </a:lnSpc>
              <a:spcBef>
                <a:spcPts val="300"/>
              </a:spcBef>
              <a:buSzPct val="90909"/>
              <a:buChar char="•"/>
              <a:tabLst>
                <a:tab pos="71120" algn="l"/>
              </a:tabLst>
            </a:pPr>
            <a:r>
              <a:rPr sz="1100" dirty="0">
                <a:latin typeface="Times New Roman"/>
                <a:cs typeface="Times New Roman"/>
              </a:rPr>
              <a:t>Проанализировать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итоги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мониторинга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готовности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образовательных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о</a:t>
            </a:r>
            <a:r>
              <a:rPr sz="1100" dirty="0">
                <a:latin typeface="Times New Roman"/>
                <a:cs typeface="Times New Roman"/>
              </a:rPr>
              <a:t>рг</a:t>
            </a:r>
            <a:r>
              <a:rPr sz="1100" spc="10" dirty="0">
                <a:latin typeface="Times New Roman"/>
                <a:cs typeface="Times New Roman"/>
              </a:rPr>
              <a:t>а</a:t>
            </a:r>
            <a:r>
              <a:rPr sz="1100" spc="5" dirty="0">
                <a:latin typeface="Times New Roman"/>
                <a:cs typeface="Times New Roman"/>
              </a:rPr>
              <a:t>ни</a:t>
            </a:r>
            <a:r>
              <a:rPr sz="1100" spc="-5" dirty="0">
                <a:latin typeface="Times New Roman"/>
                <a:cs typeface="Times New Roman"/>
              </a:rPr>
              <a:t>з</a:t>
            </a:r>
            <a:r>
              <a:rPr sz="1100" spc="10" dirty="0">
                <a:latin typeface="Times New Roman"/>
                <a:cs typeface="Times New Roman"/>
              </a:rPr>
              <a:t>а</a:t>
            </a:r>
            <a:r>
              <a:rPr sz="1100" spc="5" dirty="0">
                <a:latin typeface="Times New Roman"/>
                <a:cs typeface="Times New Roman"/>
              </a:rPr>
              <a:t>ци</a:t>
            </a:r>
            <a:r>
              <a:rPr sz="1100" dirty="0">
                <a:latin typeface="Times New Roman"/>
                <a:cs typeface="Times New Roman"/>
              </a:rPr>
              <a:t>й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к </a:t>
            </a:r>
            <a:r>
              <a:rPr sz="1100" spc="5" dirty="0">
                <a:latin typeface="Times New Roman"/>
                <a:cs typeface="Times New Roman"/>
              </a:rPr>
              <a:t>вв</a:t>
            </a:r>
            <a:r>
              <a:rPr sz="1100" spc="-35" dirty="0">
                <a:latin typeface="Times New Roman"/>
                <a:cs typeface="Times New Roman"/>
              </a:rPr>
              <a:t>е</a:t>
            </a:r>
            <a:r>
              <a:rPr sz="1100" spc="-10" dirty="0">
                <a:latin typeface="Times New Roman"/>
                <a:cs typeface="Times New Roman"/>
              </a:rPr>
              <a:t>д</a:t>
            </a:r>
            <a:r>
              <a:rPr sz="1100" spc="-35" dirty="0">
                <a:latin typeface="Times New Roman"/>
                <a:cs typeface="Times New Roman"/>
              </a:rPr>
              <a:t>е</a:t>
            </a:r>
            <a:r>
              <a:rPr sz="1100" spc="5" dirty="0">
                <a:latin typeface="Times New Roman"/>
                <a:cs typeface="Times New Roman"/>
              </a:rPr>
              <a:t>ни</a:t>
            </a:r>
            <a:r>
              <a:rPr sz="1100" dirty="0">
                <a:latin typeface="Times New Roman"/>
                <a:cs typeface="Times New Roman"/>
              </a:rPr>
              <a:t>ю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о</a:t>
            </a:r>
            <a:r>
              <a:rPr sz="1100" spc="-10" dirty="0">
                <a:latin typeface="Times New Roman"/>
                <a:cs typeface="Times New Roman"/>
              </a:rPr>
              <a:t>б</a:t>
            </a:r>
            <a:r>
              <a:rPr sz="1100" spc="5" dirty="0">
                <a:latin typeface="Times New Roman"/>
                <a:cs typeface="Times New Roman"/>
              </a:rPr>
              <a:t>н</a:t>
            </a:r>
            <a:r>
              <a:rPr sz="1100" spc="-25" dirty="0">
                <a:latin typeface="Times New Roman"/>
                <a:cs typeface="Times New Roman"/>
              </a:rPr>
              <a:t>о</a:t>
            </a:r>
            <a:r>
              <a:rPr sz="1100" spc="5" dirty="0">
                <a:latin typeface="Times New Roman"/>
                <a:cs typeface="Times New Roman"/>
              </a:rPr>
              <a:t>в</a:t>
            </a:r>
            <a:r>
              <a:rPr sz="1100" dirty="0">
                <a:latin typeface="Times New Roman"/>
                <a:cs typeface="Times New Roman"/>
              </a:rPr>
              <a:t>л</a:t>
            </a:r>
            <a:r>
              <a:rPr sz="1100" spc="-35" dirty="0">
                <a:latin typeface="Times New Roman"/>
                <a:cs typeface="Times New Roman"/>
              </a:rPr>
              <a:t>е</a:t>
            </a:r>
            <a:r>
              <a:rPr sz="1100" spc="5" dirty="0">
                <a:latin typeface="Times New Roman"/>
                <a:cs typeface="Times New Roman"/>
              </a:rPr>
              <a:t>нн</a:t>
            </a:r>
            <a:r>
              <a:rPr sz="1100" dirty="0">
                <a:latin typeface="Times New Roman"/>
                <a:cs typeface="Times New Roman"/>
              </a:rPr>
              <a:t>ых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Ф</a:t>
            </a:r>
            <a:r>
              <a:rPr sz="1100" spc="5" dirty="0">
                <a:latin typeface="Times New Roman"/>
                <a:cs typeface="Times New Roman"/>
              </a:rPr>
              <a:t>Г</a:t>
            </a:r>
            <a:r>
              <a:rPr sz="1100" spc="-10" dirty="0">
                <a:latin typeface="Times New Roman"/>
                <a:cs typeface="Times New Roman"/>
              </a:rPr>
              <a:t>О</a:t>
            </a:r>
            <a:r>
              <a:rPr sz="1100" dirty="0">
                <a:latin typeface="Times New Roman"/>
                <a:cs typeface="Times New Roman"/>
              </a:rPr>
              <a:t>С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9144" y="3879977"/>
            <a:ext cx="5148580" cy="768985"/>
            <a:chOff x="9144" y="3879977"/>
            <a:chExt cx="5148580" cy="768985"/>
          </a:xfrm>
        </p:grpSpPr>
        <p:pic>
          <p:nvPicPr>
            <p:cNvPr id="84" name="object 8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144" y="3898392"/>
              <a:ext cx="558546" cy="750569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3151" y="3947160"/>
              <a:ext cx="432816" cy="618744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73151" y="3947160"/>
              <a:ext cx="433070" cy="619125"/>
            </a:xfrm>
            <a:custGeom>
              <a:avLst/>
              <a:gdLst/>
              <a:ahLst/>
              <a:cxnLst/>
              <a:rect l="l" t="t" r="r" b="b"/>
              <a:pathLst>
                <a:path w="433070" h="619125">
                  <a:moveTo>
                    <a:pt x="432816" y="0"/>
                  </a:moveTo>
                  <a:lnTo>
                    <a:pt x="432816" y="402335"/>
                  </a:lnTo>
                  <a:lnTo>
                    <a:pt x="216408" y="618744"/>
                  </a:lnTo>
                  <a:lnTo>
                    <a:pt x="0" y="402335"/>
                  </a:lnTo>
                  <a:lnTo>
                    <a:pt x="0" y="0"/>
                  </a:lnTo>
                  <a:lnTo>
                    <a:pt x="216408" y="216407"/>
                  </a:lnTo>
                  <a:lnTo>
                    <a:pt x="432816" y="0"/>
                  </a:lnTo>
                  <a:close/>
                </a:path>
              </a:pathLst>
            </a:custGeom>
            <a:ln w="6096">
              <a:solidFill>
                <a:srgbClr val="528B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51688" y="3883152"/>
              <a:ext cx="4602480" cy="485140"/>
            </a:xfrm>
            <a:custGeom>
              <a:avLst/>
              <a:gdLst/>
              <a:ahLst/>
              <a:cxnLst/>
              <a:rect l="l" t="t" r="r" b="b"/>
              <a:pathLst>
                <a:path w="4602480" h="485139">
                  <a:moveTo>
                    <a:pt x="4521708" y="0"/>
                  </a:moveTo>
                  <a:lnTo>
                    <a:pt x="0" y="0"/>
                  </a:lnTo>
                  <a:lnTo>
                    <a:pt x="0" y="484631"/>
                  </a:lnTo>
                  <a:lnTo>
                    <a:pt x="4521708" y="484631"/>
                  </a:lnTo>
                  <a:lnTo>
                    <a:pt x="4553134" y="478280"/>
                  </a:lnTo>
                  <a:lnTo>
                    <a:pt x="4578810" y="460962"/>
                  </a:lnTo>
                  <a:lnTo>
                    <a:pt x="4596128" y="435286"/>
                  </a:lnTo>
                  <a:lnTo>
                    <a:pt x="4602480" y="403860"/>
                  </a:lnTo>
                  <a:lnTo>
                    <a:pt x="4602480" y="80772"/>
                  </a:lnTo>
                  <a:lnTo>
                    <a:pt x="4596128" y="49345"/>
                  </a:lnTo>
                  <a:lnTo>
                    <a:pt x="4578810" y="23669"/>
                  </a:lnTo>
                  <a:lnTo>
                    <a:pt x="4553134" y="6351"/>
                  </a:lnTo>
                  <a:lnTo>
                    <a:pt x="4521708" y="0"/>
                  </a:lnTo>
                  <a:close/>
                </a:path>
              </a:pathLst>
            </a:custGeom>
            <a:solidFill>
              <a:srgbClr val="D2DEE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551688" y="3883152"/>
              <a:ext cx="4602480" cy="485140"/>
            </a:xfrm>
            <a:custGeom>
              <a:avLst/>
              <a:gdLst/>
              <a:ahLst/>
              <a:cxnLst/>
              <a:rect l="l" t="t" r="r" b="b"/>
              <a:pathLst>
                <a:path w="4602480" h="485139">
                  <a:moveTo>
                    <a:pt x="4602480" y="80772"/>
                  </a:moveTo>
                  <a:lnTo>
                    <a:pt x="4602480" y="403860"/>
                  </a:lnTo>
                  <a:lnTo>
                    <a:pt x="4596128" y="435286"/>
                  </a:lnTo>
                  <a:lnTo>
                    <a:pt x="4578810" y="460962"/>
                  </a:lnTo>
                  <a:lnTo>
                    <a:pt x="4553134" y="478280"/>
                  </a:lnTo>
                  <a:lnTo>
                    <a:pt x="4521708" y="484631"/>
                  </a:lnTo>
                  <a:lnTo>
                    <a:pt x="0" y="484631"/>
                  </a:lnTo>
                  <a:lnTo>
                    <a:pt x="0" y="0"/>
                  </a:lnTo>
                  <a:lnTo>
                    <a:pt x="4521708" y="0"/>
                  </a:lnTo>
                  <a:lnTo>
                    <a:pt x="4553134" y="6351"/>
                  </a:lnTo>
                  <a:lnTo>
                    <a:pt x="4578810" y="23669"/>
                  </a:lnTo>
                  <a:lnTo>
                    <a:pt x="4596128" y="49345"/>
                  </a:lnTo>
                  <a:lnTo>
                    <a:pt x="4602480" y="80772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617931" y="3941190"/>
            <a:ext cx="4114165" cy="33718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70485" marR="5080" indent="-58419">
              <a:lnSpc>
                <a:spcPts val="1130"/>
              </a:lnSpc>
              <a:spcBef>
                <a:spcPts val="300"/>
              </a:spcBef>
              <a:buSzPct val="90909"/>
              <a:buChar char="•"/>
              <a:tabLst>
                <a:tab pos="71120" algn="l"/>
              </a:tabLst>
            </a:pPr>
            <a:r>
              <a:rPr sz="1100" dirty="0">
                <a:latin typeface="Times New Roman"/>
                <a:cs typeface="Times New Roman"/>
              </a:rPr>
              <a:t>Разработать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муниципальную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нормативную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правовую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базу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типовых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документов</a:t>
            </a:r>
            <a:r>
              <a:rPr sz="1100" spc="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для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образовательных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организаций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90" name="object 90"/>
          <p:cNvGrpSpPr/>
          <p:nvPr/>
        </p:nvGrpSpPr>
        <p:grpSpPr>
          <a:xfrm>
            <a:off x="9144" y="4483480"/>
            <a:ext cx="5148580" cy="768985"/>
            <a:chOff x="9144" y="4483480"/>
            <a:chExt cx="5148580" cy="768985"/>
          </a:xfrm>
        </p:grpSpPr>
        <p:pic>
          <p:nvPicPr>
            <p:cNvPr id="91" name="object 9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144" y="4501895"/>
              <a:ext cx="558546" cy="750570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3151" y="4550663"/>
              <a:ext cx="432816" cy="618744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73151" y="4550663"/>
              <a:ext cx="433070" cy="619125"/>
            </a:xfrm>
            <a:custGeom>
              <a:avLst/>
              <a:gdLst/>
              <a:ahLst/>
              <a:cxnLst/>
              <a:rect l="l" t="t" r="r" b="b"/>
              <a:pathLst>
                <a:path w="433070" h="619125">
                  <a:moveTo>
                    <a:pt x="432816" y="0"/>
                  </a:moveTo>
                  <a:lnTo>
                    <a:pt x="432816" y="402336"/>
                  </a:lnTo>
                  <a:lnTo>
                    <a:pt x="216408" y="618744"/>
                  </a:lnTo>
                  <a:lnTo>
                    <a:pt x="0" y="402336"/>
                  </a:lnTo>
                  <a:lnTo>
                    <a:pt x="0" y="0"/>
                  </a:lnTo>
                  <a:lnTo>
                    <a:pt x="216408" y="216408"/>
                  </a:lnTo>
                  <a:lnTo>
                    <a:pt x="432816" y="0"/>
                  </a:lnTo>
                  <a:close/>
                </a:path>
              </a:pathLst>
            </a:custGeom>
            <a:ln w="6096">
              <a:solidFill>
                <a:srgbClr val="528B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551688" y="4486655"/>
              <a:ext cx="4602480" cy="485140"/>
            </a:xfrm>
            <a:custGeom>
              <a:avLst/>
              <a:gdLst/>
              <a:ahLst/>
              <a:cxnLst/>
              <a:rect l="l" t="t" r="r" b="b"/>
              <a:pathLst>
                <a:path w="4602480" h="485139">
                  <a:moveTo>
                    <a:pt x="4521708" y="0"/>
                  </a:moveTo>
                  <a:lnTo>
                    <a:pt x="0" y="0"/>
                  </a:lnTo>
                  <a:lnTo>
                    <a:pt x="0" y="484632"/>
                  </a:lnTo>
                  <a:lnTo>
                    <a:pt x="4521708" y="484632"/>
                  </a:lnTo>
                  <a:lnTo>
                    <a:pt x="4553134" y="478280"/>
                  </a:lnTo>
                  <a:lnTo>
                    <a:pt x="4578810" y="460962"/>
                  </a:lnTo>
                  <a:lnTo>
                    <a:pt x="4596128" y="435286"/>
                  </a:lnTo>
                  <a:lnTo>
                    <a:pt x="4602480" y="403860"/>
                  </a:lnTo>
                  <a:lnTo>
                    <a:pt x="4602480" y="80772"/>
                  </a:lnTo>
                  <a:lnTo>
                    <a:pt x="4596128" y="49345"/>
                  </a:lnTo>
                  <a:lnTo>
                    <a:pt x="4578810" y="23669"/>
                  </a:lnTo>
                  <a:lnTo>
                    <a:pt x="4553134" y="6351"/>
                  </a:lnTo>
                  <a:lnTo>
                    <a:pt x="4521708" y="0"/>
                  </a:lnTo>
                  <a:close/>
                </a:path>
              </a:pathLst>
            </a:custGeom>
            <a:solidFill>
              <a:srgbClr val="D2DEE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551688" y="4486655"/>
              <a:ext cx="4602480" cy="485140"/>
            </a:xfrm>
            <a:custGeom>
              <a:avLst/>
              <a:gdLst/>
              <a:ahLst/>
              <a:cxnLst/>
              <a:rect l="l" t="t" r="r" b="b"/>
              <a:pathLst>
                <a:path w="4602480" h="485139">
                  <a:moveTo>
                    <a:pt x="4602480" y="80772"/>
                  </a:moveTo>
                  <a:lnTo>
                    <a:pt x="4602480" y="403860"/>
                  </a:lnTo>
                  <a:lnTo>
                    <a:pt x="4596128" y="435286"/>
                  </a:lnTo>
                  <a:lnTo>
                    <a:pt x="4578810" y="460962"/>
                  </a:lnTo>
                  <a:lnTo>
                    <a:pt x="4553134" y="478280"/>
                  </a:lnTo>
                  <a:lnTo>
                    <a:pt x="4521708" y="484632"/>
                  </a:lnTo>
                  <a:lnTo>
                    <a:pt x="0" y="484632"/>
                  </a:lnTo>
                  <a:lnTo>
                    <a:pt x="0" y="0"/>
                  </a:lnTo>
                  <a:lnTo>
                    <a:pt x="4521708" y="0"/>
                  </a:lnTo>
                  <a:lnTo>
                    <a:pt x="4553134" y="6351"/>
                  </a:lnTo>
                  <a:lnTo>
                    <a:pt x="4578810" y="23669"/>
                  </a:lnTo>
                  <a:lnTo>
                    <a:pt x="4596128" y="49345"/>
                  </a:lnTo>
                  <a:lnTo>
                    <a:pt x="4602480" y="80772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6" name="object 96"/>
          <p:cNvSpPr txBox="1"/>
          <p:nvPr/>
        </p:nvSpPr>
        <p:spPr>
          <a:xfrm>
            <a:off x="617931" y="4545329"/>
            <a:ext cx="4389755" cy="337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485" indent="-58419">
              <a:lnSpc>
                <a:spcPts val="1225"/>
              </a:lnSpc>
              <a:spcBef>
                <a:spcPts val="100"/>
              </a:spcBef>
              <a:buSzPct val="90909"/>
              <a:buChar char="•"/>
              <a:tabLst>
                <a:tab pos="71120" algn="l"/>
              </a:tabLst>
            </a:pPr>
            <a:r>
              <a:rPr sz="1100" spc="-5" dirty="0">
                <a:latin typeface="Times New Roman"/>
                <a:cs typeface="Times New Roman"/>
              </a:rPr>
              <a:t>Создать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муниципальные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методические</a:t>
            </a:r>
            <a:r>
              <a:rPr sz="1100" spc="10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площадки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по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вопросам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введения</a:t>
            </a:r>
            <a:endParaRPr sz="1100">
              <a:latin typeface="Times New Roman"/>
              <a:cs typeface="Times New Roman"/>
            </a:endParaRPr>
          </a:p>
          <a:p>
            <a:pPr marL="70485">
              <a:lnSpc>
                <a:spcPts val="1225"/>
              </a:lnSpc>
            </a:pPr>
            <a:r>
              <a:rPr sz="1100" spc="-10" dirty="0">
                <a:latin typeface="Times New Roman"/>
                <a:cs typeface="Times New Roman"/>
              </a:rPr>
              <a:t>обновленных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ФГОС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97" name="object 97"/>
          <p:cNvGrpSpPr/>
          <p:nvPr/>
        </p:nvGrpSpPr>
        <p:grpSpPr>
          <a:xfrm>
            <a:off x="9144" y="5086984"/>
            <a:ext cx="5148580" cy="768985"/>
            <a:chOff x="9144" y="5086984"/>
            <a:chExt cx="5148580" cy="768985"/>
          </a:xfrm>
        </p:grpSpPr>
        <p:pic>
          <p:nvPicPr>
            <p:cNvPr id="98" name="object 9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144" y="5105399"/>
              <a:ext cx="558546" cy="750569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3151" y="5154167"/>
              <a:ext cx="432816" cy="618744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73151" y="5154167"/>
              <a:ext cx="433070" cy="619125"/>
            </a:xfrm>
            <a:custGeom>
              <a:avLst/>
              <a:gdLst/>
              <a:ahLst/>
              <a:cxnLst/>
              <a:rect l="l" t="t" r="r" b="b"/>
              <a:pathLst>
                <a:path w="433070" h="619125">
                  <a:moveTo>
                    <a:pt x="432816" y="0"/>
                  </a:moveTo>
                  <a:lnTo>
                    <a:pt x="432816" y="402335"/>
                  </a:lnTo>
                  <a:lnTo>
                    <a:pt x="216408" y="618743"/>
                  </a:lnTo>
                  <a:lnTo>
                    <a:pt x="0" y="402335"/>
                  </a:lnTo>
                  <a:lnTo>
                    <a:pt x="0" y="0"/>
                  </a:lnTo>
                  <a:lnTo>
                    <a:pt x="216408" y="216407"/>
                  </a:lnTo>
                  <a:lnTo>
                    <a:pt x="432816" y="0"/>
                  </a:lnTo>
                  <a:close/>
                </a:path>
              </a:pathLst>
            </a:custGeom>
            <a:ln w="6096">
              <a:solidFill>
                <a:srgbClr val="528B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51688" y="5090159"/>
              <a:ext cx="4602480" cy="485140"/>
            </a:xfrm>
            <a:custGeom>
              <a:avLst/>
              <a:gdLst/>
              <a:ahLst/>
              <a:cxnLst/>
              <a:rect l="l" t="t" r="r" b="b"/>
              <a:pathLst>
                <a:path w="4602480" h="485139">
                  <a:moveTo>
                    <a:pt x="4521708" y="0"/>
                  </a:moveTo>
                  <a:lnTo>
                    <a:pt x="0" y="0"/>
                  </a:lnTo>
                  <a:lnTo>
                    <a:pt x="0" y="484631"/>
                  </a:lnTo>
                  <a:lnTo>
                    <a:pt x="4521708" y="484631"/>
                  </a:lnTo>
                  <a:lnTo>
                    <a:pt x="4553134" y="478280"/>
                  </a:lnTo>
                  <a:lnTo>
                    <a:pt x="4578810" y="460962"/>
                  </a:lnTo>
                  <a:lnTo>
                    <a:pt x="4596128" y="435286"/>
                  </a:lnTo>
                  <a:lnTo>
                    <a:pt x="4602480" y="403859"/>
                  </a:lnTo>
                  <a:lnTo>
                    <a:pt x="4602480" y="80771"/>
                  </a:lnTo>
                  <a:lnTo>
                    <a:pt x="4596128" y="49345"/>
                  </a:lnTo>
                  <a:lnTo>
                    <a:pt x="4578810" y="23669"/>
                  </a:lnTo>
                  <a:lnTo>
                    <a:pt x="4553134" y="6351"/>
                  </a:lnTo>
                  <a:lnTo>
                    <a:pt x="4521708" y="0"/>
                  </a:lnTo>
                  <a:close/>
                </a:path>
              </a:pathLst>
            </a:custGeom>
            <a:solidFill>
              <a:srgbClr val="D2DEE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51688" y="5090159"/>
              <a:ext cx="4602480" cy="485140"/>
            </a:xfrm>
            <a:custGeom>
              <a:avLst/>
              <a:gdLst/>
              <a:ahLst/>
              <a:cxnLst/>
              <a:rect l="l" t="t" r="r" b="b"/>
              <a:pathLst>
                <a:path w="4602480" h="485139">
                  <a:moveTo>
                    <a:pt x="4602480" y="80771"/>
                  </a:moveTo>
                  <a:lnTo>
                    <a:pt x="4602480" y="403859"/>
                  </a:lnTo>
                  <a:lnTo>
                    <a:pt x="4596128" y="435286"/>
                  </a:lnTo>
                  <a:lnTo>
                    <a:pt x="4578810" y="460962"/>
                  </a:lnTo>
                  <a:lnTo>
                    <a:pt x="4553134" y="478280"/>
                  </a:lnTo>
                  <a:lnTo>
                    <a:pt x="4521708" y="484631"/>
                  </a:lnTo>
                  <a:lnTo>
                    <a:pt x="0" y="484631"/>
                  </a:lnTo>
                  <a:lnTo>
                    <a:pt x="0" y="0"/>
                  </a:lnTo>
                  <a:lnTo>
                    <a:pt x="4521708" y="0"/>
                  </a:lnTo>
                  <a:lnTo>
                    <a:pt x="4553134" y="6351"/>
                  </a:lnTo>
                  <a:lnTo>
                    <a:pt x="4578810" y="23669"/>
                  </a:lnTo>
                  <a:lnTo>
                    <a:pt x="4596128" y="49345"/>
                  </a:lnTo>
                  <a:lnTo>
                    <a:pt x="4602480" y="80771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" name="object 103"/>
          <p:cNvSpPr txBox="1"/>
          <p:nvPr/>
        </p:nvSpPr>
        <p:spPr>
          <a:xfrm>
            <a:off x="617931" y="5149341"/>
            <a:ext cx="4199255" cy="33782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70485" marR="5080" indent="-58419">
              <a:lnSpc>
                <a:spcPts val="1130"/>
              </a:lnSpc>
              <a:spcBef>
                <a:spcPts val="300"/>
              </a:spcBef>
              <a:buSzPct val="90909"/>
              <a:buChar char="•"/>
              <a:tabLst>
                <a:tab pos="71120" algn="l"/>
              </a:tabLst>
            </a:pPr>
            <a:r>
              <a:rPr sz="1100" spc="-10" dirty="0">
                <a:latin typeface="Times New Roman"/>
                <a:cs typeface="Times New Roman"/>
              </a:rPr>
              <a:t>Обеспечить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проведение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мероприятий ОО,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имеющих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положительный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опыт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введения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ФГОС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в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пилотном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режиме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104" name="object 104"/>
          <p:cNvGrpSpPr/>
          <p:nvPr/>
        </p:nvGrpSpPr>
        <p:grpSpPr>
          <a:xfrm>
            <a:off x="9144" y="5690489"/>
            <a:ext cx="5163820" cy="900430"/>
            <a:chOff x="9144" y="5690489"/>
            <a:chExt cx="5163820" cy="900430"/>
          </a:xfrm>
        </p:grpSpPr>
        <p:pic>
          <p:nvPicPr>
            <p:cNvPr id="105" name="object 10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144" y="5711952"/>
              <a:ext cx="589026" cy="878586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3151" y="5760720"/>
              <a:ext cx="463296" cy="746760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73151" y="5760720"/>
              <a:ext cx="463550" cy="746760"/>
            </a:xfrm>
            <a:custGeom>
              <a:avLst/>
              <a:gdLst/>
              <a:ahLst/>
              <a:cxnLst/>
              <a:rect l="l" t="t" r="r" b="b"/>
              <a:pathLst>
                <a:path w="463550" h="746759">
                  <a:moveTo>
                    <a:pt x="463296" y="0"/>
                  </a:moveTo>
                  <a:lnTo>
                    <a:pt x="463296" y="515111"/>
                  </a:lnTo>
                  <a:lnTo>
                    <a:pt x="231648" y="746759"/>
                  </a:lnTo>
                  <a:lnTo>
                    <a:pt x="0" y="515111"/>
                  </a:lnTo>
                  <a:lnTo>
                    <a:pt x="0" y="0"/>
                  </a:lnTo>
                  <a:lnTo>
                    <a:pt x="231648" y="231647"/>
                  </a:lnTo>
                  <a:lnTo>
                    <a:pt x="463296" y="0"/>
                  </a:lnTo>
                  <a:close/>
                </a:path>
              </a:pathLst>
            </a:custGeom>
            <a:ln w="6096">
              <a:solidFill>
                <a:srgbClr val="528BC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566927" y="5693664"/>
              <a:ext cx="4602480" cy="615950"/>
            </a:xfrm>
            <a:custGeom>
              <a:avLst/>
              <a:gdLst/>
              <a:ahLst/>
              <a:cxnLst/>
              <a:rect l="l" t="t" r="r" b="b"/>
              <a:pathLst>
                <a:path w="4602480" h="615950">
                  <a:moveTo>
                    <a:pt x="4499864" y="0"/>
                  </a:moveTo>
                  <a:lnTo>
                    <a:pt x="0" y="0"/>
                  </a:lnTo>
                  <a:lnTo>
                    <a:pt x="0" y="615696"/>
                  </a:lnTo>
                  <a:lnTo>
                    <a:pt x="4499864" y="615696"/>
                  </a:lnTo>
                  <a:lnTo>
                    <a:pt x="4539793" y="607631"/>
                  </a:lnTo>
                  <a:lnTo>
                    <a:pt x="4572412" y="585638"/>
                  </a:lnTo>
                  <a:lnTo>
                    <a:pt x="4594411" y="553020"/>
                  </a:lnTo>
                  <a:lnTo>
                    <a:pt x="4602480" y="513080"/>
                  </a:lnTo>
                  <a:lnTo>
                    <a:pt x="4602480" y="102616"/>
                  </a:lnTo>
                  <a:lnTo>
                    <a:pt x="4594411" y="62675"/>
                  </a:lnTo>
                  <a:lnTo>
                    <a:pt x="4572412" y="30057"/>
                  </a:lnTo>
                  <a:lnTo>
                    <a:pt x="4539793" y="8064"/>
                  </a:lnTo>
                  <a:lnTo>
                    <a:pt x="4499864" y="0"/>
                  </a:lnTo>
                  <a:close/>
                </a:path>
              </a:pathLst>
            </a:custGeom>
            <a:solidFill>
              <a:srgbClr val="D2DEE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566927" y="5693664"/>
              <a:ext cx="4602480" cy="615950"/>
            </a:xfrm>
            <a:custGeom>
              <a:avLst/>
              <a:gdLst/>
              <a:ahLst/>
              <a:cxnLst/>
              <a:rect l="l" t="t" r="r" b="b"/>
              <a:pathLst>
                <a:path w="4602480" h="615950">
                  <a:moveTo>
                    <a:pt x="4602480" y="102616"/>
                  </a:moveTo>
                  <a:lnTo>
                    <a:pt x="4602480" y="513080"/>
                  </a:lnTo>
                  <a:lnTo>
                    <a:pt x="4594411" y="553020"/>
                  </a:lnTo>
                  <a:lnTo>
                    <a:pt x="4572412" y="585638"/>
                  </a:lnTo>
                  <a:lnTo>
                    <a:pt x="4539793" y="607631"/>
                  </a:lnTo>
                  <a:lnTo>
                    <a:pt x="4499864" y="615696"/>
                  </a:lnTo>
                  <a:lnTo>
                    <a:pt x="0" y="615696"/>
                  </a:lnTo>
                  <a:lnTo>
                    <a:pt x="0" y="0"/>
                  </a:lnTo>
                  <a:lnTo>
                    <a:pt x="4499864" y="0"/>
                  </a:lnTo>
                  <a:lnTo>
                    <a:pt x="4539793" y="8064"/>
                  </a:lnTo>
                  <a:lnTo>
                    <a:pt x="4572412" y="30057"/>
                  </a:lnTo>
                  <a:lnTo>
                    <a:pt x="4594411" y="62675"/>
                  </a:lnTo>
                  <a:lnTo>
                    <a:pt x="4602480" y="102616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0" name="object 110"/>
          <p:cNvSpPr txBox="1"/>
          <p:nvPr/>
        </p:nvSpPr>
        <p:spPr>
          <a:xfrm>
            <a:off x="633171" y="5673648"/>
            <a:ext cx="4229100" cy="62738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70485" marR="5080" indent="-58419">
              <a:lnSpc>
                <a:spcPct val="86100"/>
              </a:lnSpc>
              <a:spcBef>
                <a:spcPts val="290"/>
              </a:spcBef>
              <a:buSzPct val="90909"/>
              <a:buChar char="•"/>
              <a:tabLst>
                <a:tab pos="71120" algn="l"/>
              </a:tabLst>
            </a:pPr>
            <a:r>
              <a:rPr sz="1100" spc="-10" dirty="0">
                <a:latin typeface="Times New Roman"/>
                <a:cs typeface="Times New Roman"/>
              </a:rPr>
              <a:t>Обеспечить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контроль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сопряжения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содержания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внеурочной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и</a:t>
            </a:r>
            <a:r>
              <a:rPr sz="1100" spc="-10" dirty="0">
                <a:latin typeface="Times New Roman"/>
                <a:cs typeface="Times New Roman"/>
              </a:rPr>
              <a:t> урочной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деятельности,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воспитательной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работы, </a:t>
            </a:r>
            <a:r>
              <a:rPr sz="1100" dirty="0">
                <a:latin typeface="Times New Roman"/>
                <a:cs typeface="Times New Roman"/>
              </a:rPr>
              <a:t>а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также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содержания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программ </a:t>
            </a:r>
            <a:r>
              <a:rPr sz="1100" spc="-2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дополнительного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образования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с </a:t>
            </a:r>
            <a:r>
              <a:rPr sz="1100" spc="-5" dirty="0">
                <a:latin typeface="Times New Roman"/>
                <a:cs typeface="Times New Roman"/>
              </a:rPr>
              <a:t>целью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достижения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планируемых 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результатов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115315" y="969010"/>
            <a:ext cx="1805939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5" dirty="0">
                <a:solidFill>
                  <a:srgbClr val="1F3863"/>
                </a:solidFill>
                <a:latin typeface="Calibri"/>
                <a:cs typeface="Calibri"/>
              </a:rPr>
              <a:t>Ин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в</a:t>
            </a:r>
            <a:r>
              <a:rPr sz="1600" b="1" spc="-10" dirty="0">
                <a:solidFill>
                  <a:srgbClr val="1F3863"/>
                </a:solidFill>
                <a:latin typeface="Calibri"/>
                <a:cs typeface="Calibri"/>
              </a:rPr>
              <a:t>а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р</a:t>
            </a:r>
            <a:r>
              <a:rPr sz="1600" b="1" spc="-10" dirty="0">
                <a:solidFill>
                  <a:srgbClr val="1F3863"/>
                </a:solidFill>
                <a:latin typeface="Calibri"/>
                <a:cs typeface="Calibri"/>
              </a:rPr>
              <a:t>и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а</a:t>
            </a:r>
            <a:r>
              <a:rPr sz="1600" b="1" spc="5" dirty="0">
                <a:solidFill>
                  <a:srgbClr val="1F3863"/>
                </a:solidFill>
                <a:latin typeface="Calibri"/>
                <a:cs typeface="Calibri"/>
              </a:rPr>
              <a:t>н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т</a:t>
            </a:r>
            <a:r>
              <a:rPr sz="1600" b="1" spc="5" dirty="0">
                <a:solidFill>
                  <a:srgbClr val="1F3863"/>
                </a:solidFill>
                <a:latin typeface="Calibri"/>
                <a:cs typeface="Calibri"/>
              </a:rPr>
              <a:t>н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ая</a:t>
            </a:r>
            <a:r>
              <a:rPr sz="1600" b="1" spc="-8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1F3863"/>
                </a:solidFill>
                <a:latin typeface="Calibri"/>
                <a:cs typeface="Calibri"/>
              </a:rPr>
              <a:t>ч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ас</a:t>
            </a:r>
            <a:r>
              <a:rPr sz="1600" b="1" spc="-5" dirty="0">
                <a:solidFill>
                  <a:srgbClr val="1F3863"/>
                </a:solidFill>
                <a:latin typeface="Calibri"/>
                <a:cs typeface="Calibri"/>
              </a:rPr>
              <a:t>т</a:t>
            </a:r>
            <a:r>
              <a:rPr sz="1600" b="1" dirty="0">
                <a:solidFill>
                  <a:srgbClr val="1F3863"/>
                </a:solidFill>
                <a:latin typeface="Calibri"/>
                <a:cs typeface="Calibri"/>
              </a:rPr>
              <a:t>ь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12" name="object 112"/>
          <p:cNvGrpSpPr/>
          <p:nvPr/>
        </p:nvGrpSpPr>
        <p:grpSpPr>
          <a:xfrm>
            <a:off x="210311" y="1588008"/>
            <a:ext cx="219710" cy="2249805"/>
            <a:chOff x="210311" y="1588008"/>
            <a:chExt cx="219710" cy="2249805"/>
          </a:xfrm>
        </p:grpSpPr>
        <p:pic>
          <p:nvPicPr>
            <p:cNvPr id="113" name="object 11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10311" y="1588008"/>
              <a:ext cx="164592" cy="326136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65175" y="2234184"/>
              <a:ext cx="164592" cy="329184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65175" y="3508247"/>
              <a:ext cx="164592" cy="329183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65175" y="2892552"/>
              <a:ext cx="164592" cy="326136"/>
            </a:xfrm>
            <a:prstGeom prst="rect">
              <a:avLst/>
            </a:prstGeom>
          </p:spPr>
        </p:pic>
      </p:grpSp>
      <p:grpSp>
        <p:nvGrpSpPr>
          <p:cNvPr id="117" name="object 117"/>
          <p:cNvGrpSpPr/>
          <p:nvPr/>
        </p:nvGrpSpPr>
        <p:grpSpPr>
          <a:xfrm>
            <a:off x="5556503" y="2435351"/>
            <a:ext cx="165100" cy="1140460"/>
            <a:chOff x="5556503" y="2435351"/>
            <a:chExt cx="165100" cy="1140460"/>
          </a:xfrm>
        </p:grpSpPr>
        <p:pic>
          <p:nvPicPr>
            <p:cNvPr id="118" name="object 11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556503" y="2435351"/>
              <a:ext cx="164591" cy="329184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556503" y="3246119"/>
              <a:ext cx="164591" cy="329184"/>
            </a:xfrm>
            <a:prstGeom prst="rect">
              <a:avLst/>
            </a:prstGeom>
          </p:spPr>
        </p:pic>
      </p:grpSp>
      <p:pic>
        <p:nvPicPr>
          <p:cNvPr id="120" name="object 120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0661904" y="3072383"/>
            <a:ext cx="153009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325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D185156-0A87-442B-B2BF-09FFBA420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571" y="164375"/>
            <a:ext cx="10515600" cy="1463675"/>
          </a:xfrm>
        </p:spPr>
        <p:txBody>
          <a:bodyPr/>
          <a:lstStyle/>
          <a:p>
            <a:pPr algn="ctr"/>
            <a:r>
              <a:rPr lang="ru-RU" dirty="0" smtClean="0"/>
              <a:t>Нормативно-правовое и информационное сопровождение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6DCEABF-BF7A-4892-A288-68AE06580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44" y="1489435"/>
            <a:ext cx="3825092" cy="2026764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1793" t="9977" r="3041"/>
          <a:stretch/>
        </p:blipFill>
        <p:spPr bwMode="auto">
          <a:xfrm>
            <a:off x="5049231" y="3753802"/>
            <a:ext cx="5562600" cy="30079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5"/>
          <a:srcRect l="44093" t="24230" r="29931" b="11347"/>
          <a:stretch/>
        </p:blipFill>
        <p:spPr bwMode="auto">
          <a:xfrm>
            <a:off x="685933" y="3516199"/>
            <a:ext cx="3112514" cy="30079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6"/>
          <a:srcRect l="17959" t="10832" r="16141"/>
          <a:stretch/>
        </p:blipFill>
        <p:spPr bwMode="auto">
          <a:xfrm>
            <a:off x="8277225" y="896212"/>
            <a:ext cx="3914775" cy="29794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365818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838"/>
            <a:ext cx="12192001" cy="68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63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212" y="155885"/>
            <a:ext cx="10881801" cy="106562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401" cap="all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Задачи Учителя </a:t>
            </a:r>
            <a:br>
              <a:rPr lang="ru-RU" sz="3401" cap="all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u-RU" sz="3401" cap="all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при формировании  деятельности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</p:nvPr>
        </p:nvGraphicFramePr>
        <p:xfrm>
          <a:off x="651154" y="1326507"/>
          <a:ext cx="6513636" cy="5409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Стрелка влево 6"/>
          <p:cNvSpPr/>
          <p:nvPr/>
        </p:nvSpPr>
        <p:spPr>
          <a:xfrm>
            <a:off x="7464165" y="1580430"/>
            <a:ext cx="2879263" cy="1127565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cap="all" dirty="0">
                <a:solidFill>
                  <a:srgbClr val="002060"/>
                </a:solidFill>
              </a:rPr>
              <a:t>Урок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7473695" y="3068497"/>
            <a:ext cx="2880850" cy="1297495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cap="all" dirty="0">
                <a:solidFill>
                  <a:srgbClr val="002060"/>
                </a:solidFill>
              </a:rPr>
              <a:t>Внеурочная деятельность</a:t>
            </a:r>
          </a:p>
        </p:txBody>
      </p:sp>
      <p:sp>
        <p:nvSpPr>
          <p:cNvPr id="9" name="Стрелка влево 8"/>
          <p:cNvSpPr/>
          <p:nvPr/>
        </p:nvSpPr>
        <p:spPr>
          <a:xfrm>
            <a:off x="7473695" y="4724907"/>
            <a:ext cx="2880850" cy="1295906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cap="all" dirty="0">
                <a:solidFill>
                  <a:srgbClr val="002060"/>
                </a:solidFill>
              </a:rPr>
              <a:t>Дополнительное 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149794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687657" y="270229"/>
            <a:ext cx="8685430" cy="61611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4002" cap="all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Структура учебного процесса</a:t>
            </a:r>
          </a:p>
        </p:txBody>
      </p:sp>
      <p:graphicFrame>
        <p:nvGraphicFramePr>
          <p:cNvPr id="11" name="Схема 10"/>
          <p:cNvGraphicFramePr/>
          <p:nvPr/>
        </p:nvGraphicFramePr>
        <p:xfrm>
          <a:off x="4149382" y="2765607"/>
          <a:ext cx="7369785" cy="628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ятиугольник 6"/>
          <p:cNvSpPr/>
          <p:nvPr/>
        </p:nvSpPr>
        <p:spPr>
          <a:xfrm>
            <a:off x="571724" y="2155328"/>
            <a:ext cx="3212768" cy="1122801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201" cap="all" dirty="0">
                <a:solidFill>
                  <a:schemeClr val="bg1"/>
                </a:solidFill>
              </a:rPr>
              <a:t>ПРОБЛЕМЫ</a:t>
            </a:r>
          </a:p>
        </p:txBody>
      </p:sp>
      <p:graphicFrame>
        <p:nvGraphicFramePr>
          <p:cNvPr id="10" name="Схема 9"/>
          <p:cNvGraphicFramePr/>
          <p:nvPr/>
        </p:nvGraphicFramePr>
        <p:xfrm>
          <a:off x="4149383" y="2032486"/>
          <a:ext cx="7369784" cy="64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7" name="Схема 16"/>
          <p:cNvGraphicFramePr/>
          <p:nvPr/>
        </p:nvGraphicFramePr>
        <p:xfrm>
          <a:off x="4149382" y="4986775"/>
          <a:ext cx="7369785" cy="628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8" name="Пятиугольник 17"/>
          <p:cNvSpPr/>
          <p:nvPr/>
        </p:nvSpPr>
        <p:spPr>
          <a:xfrm>
            <a:off x="571724" y="4377109"/>
            <a:ext cx="3212768" cy="1121213"/>
          </a:xfrm>
          <a:prstGeom prst="homePlate">
            <a:avLst/>
          </a:prstGeom>
          <a:solidFill>
            <a:srgbClr val="FF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4002" cap="all" dirty="0">
                <a:solidFill>
                  <a:schemeClr val="bg1"/>
                </a:solidFill>
              </a:rPr>
              <a:t>ЗАДАЧИ</a:t>
            </a:r>
          </a:p>
        </p:txBody>
      </p:sp>
      <p:graphicFrame>
        <p:nvGraphicFramePr>
          <p:cNvPr id="19" name="Схема 18"/>
          <p:cNvGraphicFramePr/>
          <p:nvPr/>
        </p:nvGraphicFramePr>
        <p:xfrm>
          <a:off x="4149383" y="4253653"/>
          <a:ext cx="7369784" cy="64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  <p:extLst>
      <p:ext uri="{BB962C8B-B14F-4D97-AF65-F5344CB8AC3E}">
        <p14:creationId xmlns:p14="http://schemas.microsoft.com/office/powerpoint/2010/main" val="48849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 Действия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396331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7.Изучить отличие ФГОС по содержанию в коллективах</a:t>
            </a:r>
          </a:p>
          <a:p>
            <a:r>
              <a:rPr lang="ru-RU" dirty="0" smtClean="0"/>
              <a:t>8.Собрать заявления родителей (3-4 классов)</a:t>
            </a:r>
          </a:p>
          <a:p>
            <a:r>
              <a:rPr lang="ru-RU" dirty="0"/>
              <a:t>9</a:t>
            </a:r>
            <a:r>
              <a:rPr lang="ru-RU" dirty="0" smtClean="0"/>
              <a:t>.Разработать проекты ООП</a:t>
            </a:r>
          </a:p>
          <a:p>
            <a:r>
              <a:rPr lang="ru-RU" dirty="0" smtClean="0"/>
              <a:t>10.Проверить и изменить локальные акты</a:t>
            </a:r>
          </a:p>
          <a:p>
            <a:r>
              <a:rPr lang="ru-RU" dirty="0" smtClean="0"/>
              <a:t>11.Разработать новые локальные акты, должностные инструкции</a:t>
            </a:r>
          </a:p>
          <a:p>
            <a:r>
              <a:rPr lang="ru-RU" dirty="0" smtClean="0"/>
              <a:t>12. Вести мониторинг выпуска разъяснений по ФГОС</a:t>
            </a:r>
          </a:p>
          <a:p>
            <a:r>
              <a:rPr lang="ru-RU" dirty="0" smtClean="0"/>
              <a:t>13.Определиться с набором предметов и уровнем их освоения, а так же родной язык, второй иностранный, ОРКСЭ, ОДНКНР</a:t>
            </a:r>
          </a:p>
          <a:p>
            <a:r>
              <a:rPr lang="ru-RU" dirty="0" smtClean="0"/>
              <a:t>14.Разрабатывать и своевременно размещать на сайте ОО сведения об ОО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26682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524079" y="359164"/>
            <a:ext cx="10152854" cy="763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3599" cap="all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Учитель при формировании ФГ должен: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424115" y="1443995"/>
          <a:ext cx="11767886" cy="4900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4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79" y="2120390"/>
            <a:ext cx="995751" cy="757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342" y="3554462"/>
            <a:ext cx="995751" cy="75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79" y="5101291"/>
            <a:ext cx="995751" cy="75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07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7"/>
          <a:stretch>
            <a:fillRect/>
          </a:stretch>
        </p:blipFill>
        <p:spPr bwMode="auto">
          <a:xfrm>
            <a:off x="571723" y="1434322"/>
            <a:ext cx="10602292" cy="521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694525" y="9778"/>
            <a:ext cx="10154442" cy="763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3599" cap="all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Федеральный портал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61226" y="638673"/>
            <a:ext cx="6592287" cy="5224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1" dirty="0" err="1">
                <a:solidFill>
                  <a:schemeClr val="accent2">
                    <a:lumMod val="75000"/>
                  </a:schemeClr>
                </a:solidFill>
              </a:rPr>
              <a:t>Минпросвещения</a:t>
            </a:r>
            <a:r>
              <a:rPr lang="ru-RU" sz="2801" dirty="0">
                <a:solidFill>
                  <a:schemeClr val="accent2">
                    <a:lumMod val="75000"/>
                  </a:schemeClr>
                </a:solidFill>
              </a:rPr>
              <a:t> России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1723" y="1313625"/>
            <a:ext cx="10729341" cy="54472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1"/>
          </a:p>
        </p:txBody>
      </p:sp>
      <p:sp>
        <p:nvSpPr>
          <p:cNvPr id="3" name="Пятиугольник 2"/>
          <p:cNvSpPr/>
          <p:nvPr/>
        </p:nvSpPr>
        <p:spPr>
          <a:xfrm>
            <a:off x="11393176" y="6170097"/>
            <a:ext cx="640013" cy="25886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1"/>
          </a:p>
        </p:txBody>
      </p:sp>
    </p:spTree>
    <p:extLst>
      <p:ext uri="{BB962C8B-B14F-4D97-AF65-F5344CB8AC3E}">
        <p14:creationId xmlns:p14="http://schemas.microsoft.com/office/powerpoint/2010/main" val="38836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4" t="13730" r="7722" b="3900"/>
          <a:stretch>
            <a:fillRect/>
          </a:stretch>
        </p:blipFill>
        <p:spPr bwMode="auto">
          <a:xfrm>
            <a:off x="1108508" y="1281862"/>
            <a:ext cx="10980264" cy="5429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ятиугольник 6"/>
          <p:cNvSpPr/>
          <p:nvPr/>
        </p:nvSpPr>
        <p:spPr>
          <a:xfrm>
            <a:off x="314448" y="1367621"/>
            <a:ext cx="640013" cy="25886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1"/>
          </a:p>
        </p:txBody>
      </p:sp>
      <p:sp>
        <p:nvSpPr>
          <p:cNvPr id="8" name="Прямоугольник 7"/>
          <p:cNvSpPr/>
          <p:nvPr/>
        </p:nvSpPr>
        <p:spPr>
          <a:xfrm>
            <a:off x="1108508" y="1313625"/>
            <a:ext cx="10816688" cy="54472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1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694525" y="9778"/>
            <a:ext cx="10154442" cy="763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3599" cap="all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Федеральный портал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61226" y="638673"/>
            <a:ext cx="6592287" cy="5224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1" dirty="0" err="1">
                <a:solidFill>
                  <a:schemeClr val="accent2">
                    <a:lumMod val="75000"/>
                  </a:schemeClr>
                </a:solidFill>
              </a:rPr>
              <a:t>Минпросвещения</a:t>
            </a:r>
            <a:r>
              <a:rPr lang="ru-RU" sz="2801" dirty="0">
                <a:solidFill>
                  <a:schemeClr val="accent2">
                    <a:lumMod val="75000"/>
                  </a:schemeClr>
                </a:solidFill>
              </a:rPr>
              <a:t> России</a:t>
            </a:r>
          </a:p>
        </p:txBody>
      </p:sp>
    </p:spTree>
    <p:extLst>
      <p:ext uri="{BB962C8B-B14F-4D97-AF65-F5344CB8AC3E}">
        <p14:creationId xmlns:p14="http://schemas.microsoft.com/office/powerpoint/2010/main" val="104814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47902" y="228938"/>
            <a:ext cx="10152853" cy="763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3599" cap="all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Использование в работе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605795" y="1487674"/>
          <a:ext cx="5115595" cy="1569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20668" y="1488318"/>
            <a:ext cx="5188389" cy="13848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1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средства формирования функциональной грамотности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9141" y="4734436"/>
            <a:ext cx="3136538" cy="52408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1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ЧТО ДЕЛАТЬ?</a:t>
            </a:r>
          </a:p>
        </p:txBody>
      </p:sp>
      <p:graphicFrame>
        <p:nvGraphicFramePr>
          <p:cNvPr id="9" name="Схема 8"/>
          <p:cNvGraphicFramePr/>
          <p:nvPr/>
        </p:nvGraphicFramePr>
        <p:xfrm>
          <a:off x="2927915" y="3131927"/>
          <a:ext cx="8955613" cy="3554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8439" name="Рисунок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547" y="3316244"/>
            <a:ext cx="624132" cy="473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Рисунок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408" y="4013430"/>
            <a:ext cx="624131" cy="474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Рисунок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811" y="4709026"/>
            <a:ext cx="624132" cy="474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Рисунок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408" y="5363332"/>
            <a:ext cx="624131" cy="473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Рисунок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195" y="6011285"/>
            <a:ext cx="624132" cy="474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195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61988" y="62187"/>
          <a:ext cx="11963312" cy="62270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27190">
                  <a:extLst>
                    <a:ext uri="{9D8B030D-6E8A-4147-A177-3AD203B41FA5}">
                      <a16:colId xmlns:a16="http://schemas.microsoft.com/office/drawing/2014/main" xmlns="" val="3902724813"/>
                    </a:ext>
                  </a:extLst>
                </a:gridCol>
                <a:gridCol w="1168749">
                  <a:extLst>
                    <a:ext uri="{9D8B030D-6E8A-4147-A177-3AD203B41FA5}">
                      <a16:colId xmlns:a16="http://schemas.microsoft.com/office/drawing/2014/main" xmlns="" val="3970153727"/>
                    </a:ext>
                  </a:extLst>
                </a:gridCol>
                <a:gridCol w="2267373">
                  <a:extLst>
                    <a:ext uri="{9D8B030D-6E8A-4147-A177-3AD203B41FA5}">
                      <a16:colId xmlns:a16="http://schemas.microsoft.com/office/drawing/2014/main" xmlns="" val="1286374842"/>
                    </a:ext>
                  </a:extLst>
                </a:gridCol>
              </a:tblGrid>
              <a:tr h="245510">
                <a:tc gridSpan="3"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проведения семинаров по Апробации ПРП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75409480"/>
                  </a:ext>
                </a:extLst>
              </a:tr>
              <a:tr h="245510"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Ссылка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extLst>
                  <a:ext uri="{0D108BD9-81ED-4DB2-BD59-A6C34878D82A}">
                    <a16:rowId xmlns:a16="http://schemas.microsoft.com/office/drawing/2014/main" xmlns="" val="2958100719"/>
                  </a:ext>
                </a:extLst>
              </a:tr>
              <a:tr h="622775">
                <a:tc>
                  <a:txBody>
                    <a:bodyPr/>
                    <a:lstStyle/>
                    <a:p>
                      <a:pPr indent="-12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Семинар «Обновление содержания общего образования» для участников апробации примерных рабочих программ 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по истории и обществознанию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18.01.2022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https://youtu.be/wSGGGn6-aOI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extLst>
                  <a:ext uri="{0D108BD9-81ED-4DB2-BD59-A6C34878D82A}">
                    <a16:rowId xmlns:a16="http://schemas.microsoft.com/office/drawing/2014/main" xmlns="" val="4146881945"/>
                  </a:ext>
                </a:extLst>
              </a:tr>
              <a:tr h="632124">
                <a:tc>
                  <a:txBody>
                    <a:bodyPr/>
                    <a:lstStyle/>
                    <a:p>
                      <a:pPr indent="-12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Семинар «Обновление содержания общего образования» для участников апробации примерных рабочих программ НОО и ООО предмета 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"Иностранный (английский) язык" 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01.02.2022</a:t>
                      </a:r>
                    </a:p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https://youtu.be/rtQoFPNpxEk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extLst>
                  <a:ext uri="{0D108BD9-81ED-4DB2-BD59-A6C34878D82A}">
                    <a16:rowId xmlns:a16="http://schemas.microsoft.com/office/drawing/2014/main" xmlns="" val="1390969751"/>
                  </a:ext>
                </a:extLst>
              </a:tr>
              <a:tr h="497900">
                <a:tc>
                  <a:txBody>
                    <a:bodyPr/>
                    <a:lstStyle/>
                    <a:p>
                      <a:pPr indent="-1270">
                        <a:lnSpc>
                          <a:spcPct val="115000"/>
                        </a:lnSpc>
                        <a:spcAft>
                          <a:spcPts val="1600"/>
                        </a:spcAft>
                      </a:pP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Семинар «Обновление содержания общего образования» для участников апробации примерных рабочих программ 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по химии и биологии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15.02.2022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extLst>
                  <a:ext uri="{0D108BD9-81ED-4DB2-BD59-A6C34878D82A}">
                    <a16:rowId xmlns:a16="http://schemas.microsoft.com/office/drawing/2014/main" xmlns="" val="3932009487"/>
                  </a:ext>
                </a:extLst>
              </a:tr>
              <a:tr h="497900">
                <a:tc>
                  <a:txBody>
                    <a:bodyPr/>
                    <a:lstStyle/>
                    <a:p>
                      <a:pPr indent="-1270">
                        <a:lnSpc>
                          <a:spcPct val="115000"/>
                        </a:lnSpc>
                        <a:spcAft>
                          <a:spcPts val="1600"/>
                        </a:spcAft>
                      </a:pP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Семинар «Обновление содержания общего образования» для участников апробации примерных рабочих программ 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по физике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01.03.2022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extLst>
                  <a:ext uri="{0D108BD9-81ED-4DB2-BD59-A6C34878D82A}">
                    <a16:rowId xmlns:a16="http://schemas.microsoft.com/office/drawing/2014/main" xmlns="" val="3776724201"/>
                  </a:ext>
                </a:extLst>
              </a:tr>
              <a:tr h="497900">
                <a:tc>
                  <a:txBody>
                    <a:bodyPr/>
                    <a:lstStyle/>
                    <a:p>
                      <a:pPr indent="-1270">
                        <a:lnSpc>
                          <a:spcPct val="115000"/>
                        </a:lnSpc>
                        <a:spcAft>
                          <a:spcPts val="1600"/>
                        </a:spcAft>
                      </a:pP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Семинар «Обновление содержания общего образования» для участников апробации примерных рабочих программ 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НОО по литературному чтению и русскому языку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15.03.2022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extLst>
                  <a:ext uri="{0D108BD9-81ED-4DB2-BD59-A6C34878D82A}">
                    <a16:rowId xmlns:a16="http://schemas.microsoft.com/office/drawing/2014/main" xmlns="" val="947460221"/>
                  </a:ext>
                </a:extLst>
              </a:tr>
              <a:tr h="497900">
                <a:tc>
                  <a:txBody>
                    <a:bodyPr/>
                    <a:lstStyle/>
                    <a:p>
                      <a:pPr indent="-1270">
                        <a:lnSpc>
                          <a:spcPct val="115000"/>
                        </a:lnSpc>
                        <a:spcAft>
                          <a:spcPts val="1600"/>
                        </a:spcAft>
                      </a:pP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Семинар «Обновление содержания общего образования» для участников апробации примерных рабочих программ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по литературе и русскому языку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22.03.2022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extLst>
                  <a:ext uri="{0D108BD9-81ED-4DB2-BD59-A6C34878D82A}">
                    <a16:rowId xmlns:a16="http://schemas.microsoft.com/office/drawing/2014/main" xmlns="" val="1648783172"/>
                  </a:ext>
                </a:extLst>
              </a:tr>
              <a:tr h="497900">
                <a:tc>
                  <a:txBody>
                    <a:bodyPr/>
                    <a:lstStyle/>
                    <a:p>
                      <a:pPr indent="-1270">
                        <a:lnSpc>
                          <a:spcPct val="115000"/>
                        </a:lnSpc>
                        <a:spcAft>
                          <a:spcPts val="1600"/>
                        </a:spcAft>
                      </a:pP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Семинар «Обновление содержания общего образования» для участников апробации примерных рабочих программ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по ОБЖ, НОО и ООО по физической культуре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29.03.2022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extLst>
                  <a:ext uri="{0D108BD9-81ED-4DB2-BD59-A6C34878D82A}">
                    <a16:rowId xmlns:a16="http://schemas.microsoft.com/office/drawing/2014/main" xmlns="" val="1150170036"/>
                  </a:ext>
                </a:extLst>
              </a:tr>
              <a:tr h="497900">
                <a:tc>
                  <a:txBody>
                    <a:bodyPr/>
                    <a:lstStyle/>
                    <a:p>
                      <a:pPr indent="-1270">
                        <a:lnSpc>
                          <a:spcPct val="115000"/>
                        </a:lnSpc>
                        <a:spcAft>
                          <a:spcPts val="1600"/>
                        </a:spcAft>
                      </a:pP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Семинар «Обновление содержания общего образования» для участников апробации примерных рабочих программ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НОО по окружающему миру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05.04.2022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extLst>
                  <a:ext uri="{0D108BD9-81ED-4DB2-BD59-A6C34878D82A}">
                    <a16:rowId xmlns:a16="http://schemas.microsoft.com/office/drawing/2014/main" xmlns="" val="2357807631"/>
                  </a:ext>
                </a:extLst>
              </a:tr>
              <a:tr h="497900">
                <a:tc>
                  <a:txBody>
                    <a:bodyPr/>
                    <a:lstStyle/>
                    <a:p>
                      <a:pPr indent="-1270">
                        <a:lnSpc>
                          <a:spcPct val="115000"/>
                        </a:lnSpc>
                        <a:spcAft>
                          <a:spcPts val="1600"/>
                        </a:spcAft>
                      </a:pP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Семинар «Обновление содержания общего образования» для участников апробации примерных рабочих программ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по учебному модулю “Введение в новейшую историю России”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12.04.2022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extLst>
                  <a:ext uri="{0D108BD9-81ED-4DB2-BD59-A6C34878D82A}">
                    <a16:rowId xmlns:a16="http://schemas.microsoft.com/office/drawing/2014/main" xmlns="" val="2996017966"/>
                  </a:ext>
                </a:extLst>
              </a:tr>
              <a:tr h="497900">
                <a:tc>
                  <a:txBody>
                    <a:bodyPr/>
                    <a:lstStyle/>
                    <a:p>
                      <a:pPr indent="-1270">
                        <a:lnSpc>
                          <a:spcPct val="115000"/>
                        </a:lnSpc>
                        <a:spcAft>
                          <a:spcPts val="1600"/>
                        </a:spcAft>
                      </a:pP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Семинар «Обновление содержания общего образования» для участников апробации примерных рабочих программ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по информатике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19.04.2022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extLst>
                  <a:ext uri="{0D108BD9-81ED-4DB2-BD59-A6C34878D82A}">
                    <a16:rowId xmlns:a16="http://schemas.microsoft.com/office/drawing/2014/main" xmlns="" val="3782004494"/>
                  </a:ext>
                </a:extLst>
              </a:tr>
              <a:tr h="497900">
                <a:tc>
                  <a:txBody>
                    <a:bodyPr/>
                    <a:lstStyle/>
                    <a:p>
                      <a:pPr indent="-1270">
                        <a:lnSpc>
                          <a:spcPct val="115000"/>
                        </a:lnSpc>
                        <a:spcAft>
                          <a:spcPts val="1600"/>
                        </a:spcAft>
                      </a:pP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Семинар «Обновление содержания общего образования» для участников апробации примерных рабочих программ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по географии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26.04.2022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tc>
                  <a:txBody>
                    <a:bodyPr/>
                    <a:lstStyle/>
                    <a:p>
                      <a:pPr marL="635" indent="-190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27" marR="17627" marT="0" marB="0"/>
                </a:tc>
                <a:extLst>
                  <a:ext uri="{0D108BD9-81ED-4DB2-BD59-A6C34878D82A}">
                    <a16:rowId xmlns:a16="http://schemas.microsoft.com/office/drawing/2014/main" xmlns="" val="3777580153"/>
                  </a:ext>
                </a:extLst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10171912" y="4575624"/>
            <a:ext cx="1953388" cy="1791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1"/>
          </a:p>
        </p:txBody>
      </p:sp>
      <p:pic>
        <p:nvPicPr>
          <p:cNvPr id="23611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724" y="4653442"/>
            <a:ext cx="1635764" cy="1635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7563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0658" y="1998104"/>
            <a:ext cx="11085080" cy="41545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/>
              <a:t>Для участия в апробации участники самостоятельно регистрируются по ссылке </a:t>
            </a:r>
            <a:r>
              <a:rPr lang="ru-RU" sz="2400" dirty="0">
                <a:hlinkClick r:id="rId3"/>
              </a:rPr>
              <a:t>https://forms.yandex.ru/u/61a50913cb348a87afa36f5c/</a:t>
            </a:r>
            <a:endParaRPr lang="ru-RU" sz="2400" dirty="0"/>
          </a:p>
          <a:p>
            <a:pPr>
              <a:defRPr/>
            </a:pPr>
            <a:r>
              <a:rPr lang="ru-RU" sz="2400" dirty="0"/>
              <a:t>Далее заполняют 2 анкеты: </a:t>
            </a:r>
            <a:r>
              <a:rPr lang="ru-RU" sz="2400" dirty="0">
                <a:hlinkClick r:id=""/>
              </a:rPr>
              <a:t>https://docs.google.com/forms/d/e/1FAIpQLSegvtDWcCyGKx-eUbzPDVBknPBquuFqxpDXYkprhLQEMTpWZg/viewform</a:t>
            </a:r>
          </a:p>
          <a:p>
            <a:pPr>
              <a:defRPr/>
            </a:pPr>
            <a:r>
              <a:rPr lang="ru-RU" sz="2400" dirty="0">
                <a:hlinkClick r:id=""/>
              </a:rPr>
              <a:t>https://docs.google.com/forms/d/e/1FAIpQLSfQYTXK3EHx50kbW40o7d7eqlRzxdK6gCKPw7PZ7qASGyXQKw/viewform</a:t>
            </a:r>
            <a:endParaRPr lang="ru-RU" sz="2400" dirty="0"/>
          </a:p>
          <a:p>
            <a:pPr>
              <a:defRPr/>
            </a:pPr>
            <a:r>
              <a:rPr lang="ru-RU" sz="2400" dirty="0">
                <a:solidFill>
                  <a:srgbClr val="FF0000"/>
                </a:solidFill>
              </a:rPr>
              <a:t>Обратить внимание участников на ввод личных данных участников. Написание почты и </a:t>
            </a:r>
            <a:r>
              <a:rPr lang="ru-RU" sz="2400" dirty="0" err="1">
                <a:solidFill>
                  <a:srgbClr val="FF0000"/>
                </a:solidFill>
              </a:rPr>
              <a:t>фио</a:t>
            </a:r>
            <a:r>
              <a:rPr lang="ru-RU" sz="2400" dirty="0">
                <a:solidFill>
                  <a:srgbClr val="FF0000"/>
                </a:solidFill>
              </a:rPr>
              <a:t> было одинаковым  во всех анкетах.</a:t>
            </a:r>
          </a:p>
          <a:p>
            <a:pPr>
              <a:defRPr/>
            </a:pPr>
            <a:endParaRPr lang="ru-RU" sz="2400" dirty="0">
              <a:solidFill>
                <a:srgbClr val="FF0000"/>
              </a:solidFill>
            </a:endParaRPr>
          </a:p>
          <a:p>
            <a:pPr>
              <a:defRPr/>
            </a:pP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4579" name="Прямоугольник 3"/>
          <p:cNvSpPr>
            <a:spLocks noChangeArrowheads="1"/>
          </p:cNvSpPr>
          <p:nvPr/>
        </p:nvSpPr>
        <p:spPr bwMode="auto">
          <a:xfrm>
            <a:off x="3571683" y="406807"/>
            <a:ext cx="4615078" cy="37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1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 примерных рабочих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9129319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1201" y="473201"/>
            <a:ext cx="959040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spc="-5" dirty="0"/>
              <a:t>Использование</a:t>
            </a:r>
            <a:r>
              <a:rPr sz="2200" spc="-90" dirty="0"/>
              <a:t> </a:t>
            </a:r>
            <a:r>
              <a:rPr sz="2200" dirty="0"/>
              <a:t>электронных</a:t>
            </a:r>
            <a:r>
              <a:rPr sz="2200" spc="-65" dirty="0"/>
              <a:t> </a:t>
            </a:r>
            <a:r>
              <a:rPr sz="2200" dirty="0"/>
              <a:t>средств</a:t>
            </a:r>
            <a:r>
              <a:rPr sz="2200" spc="-60" dirty="0"/>
              <a:t> </a:t>
            </a:r>
            <a:r>
              <a:rPr sz="2200" spc="-10" dirty="0"/>
              <a:t>обучения,</a:t>
            </a:r>
            <a:r>
              <a:rPr sz="2200" spc="-30" dirty="0"/>
              <a:t> </a:t>
            </a:r>
            <a:r>
              <a:rPr sz="2200" dirty="0"/>
              <a:t>дистанционных</a:t>
            </a:r>
            <a:r>
              <a:rPr sz="2200" spc="-85" dirty="0"/>
              <a:t> </a:t>
            </a:r>
            <a:r>
              <a:rPr sz="2200" spc="-10" dirty="0"/>
              <a:t>технологий</a:t>
            </a:r>
            <a:endParaRPr sz="22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31850" y="842772"/>
          <a:ext cx="10515600" cy="58134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39285"/>
                <a:gridCol w="6076315"/>
              </a:tblGrid>
              <a:tr h="365760">
                <a:tc>
                  <a:txBody>
                    <a:bodyPr/>
                    <a:lstStyle/>
                    <a:p>
                      <a:pPr marL="17399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8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-2009</a:t>
                      </a: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(НОО)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8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-2010</a:t>
                      </a: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(ООО)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-2021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</a:tr>
              <a:tr h="54476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Подробных</a:t>
                      </a:r>
                      <a:r>
                        <a:rPr sz="18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норм</a:t>
                      </a:r>
                      <a:r>
                        <a:rPr sz="18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было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  <a:p>
                      <a:pPr marL="655955" marR="476250" indent="5727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Требования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содержанию </a:t>
                      </a:r>
                      <a:r>
                        <a:rPr sz="1800" b="1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электронной</a:t>
                      </a:r>
                      <a:r>
                        <a:rPr sz="1800" b="1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информационно-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82880" marR="179070" algn="ctr">
                        <a:lnSpc>
                          <a:spcPct val="100000"/>
                        </a:lnSpc>
                      </a:pP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1800" b="1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среде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 (ЭИОС)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ОО</a:t>
                      </a:r>
                      <a:r>
                        <a:rPr sz="18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1800" b="1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тех,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кто</a:t>
                      </a:r>
                      <a:r>
                        <a:rPr sz="18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учится</a:t>
                      </a:r>
                      <a:r>
                        <a:rPr sz="18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дистанционно: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8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было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501650" marR="49339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Зафиксировали</a:t>
                      </a:r>
                      <a:r>
                        <a:rPr sz="1800" b="1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право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ОО</a:t>
                      </a:r>
                      <a:r>
                        <a:rPr sz="18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применять</a:t>
                      </a:r>
                      <a:r>
                        <a:rPr sz="18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различные </a:t>
                      </a:r>
                      <a:r>
                        <a:rPr sz="1800" b="1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образовательные</a:t>
                      </a:r>
                      <a:r>
                        <a:rPr sz="1800" b="1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технологии.</a:t>
                      </a:r>
                      <a:r>
                        <a:rPr sz="1800" b="1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Например,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электронное</a:t>
                      </a:r>
                      <a:r>
                        <a:rPr sz="1800" b="1" spc="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обучение</a:t>
                      </a:r>
                      <a:r>
                        <a:rPr sz="1800" b="1" spc="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дистанционные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образовательные</a:t>
                      </a:r>
                      <a:r>
                        <a:rPr sz="1800" b="1" spc="5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технологии</a:t>
                      </a:r>
                      <a:r>
                        <a:rPr sz="1800" b="1" spc="7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(п.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19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ФГОС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 НОО),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Если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школьники</a:t>
                      </a:r>
                      <a:r>
                        <a:rPr sz="1800" b="1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учатся</a:t>
                      </a:r>
                      <a:r>
                        <a:rPr sz="18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использованием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63525" marR="251460" indent="-5715" algn="ctr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дистанционных</a:t>
                      </a:r>
                      <a:r>
                        <a:rPr sz="1800" b="1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технологий,</a:t>
                      </a:r>
                      <a:r>
                        <a:rPr sz="1800" b="1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нужно</a:t>
                      </a:r>
                      <a:r>
                        <a:rPr sz="18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индивидуальным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авторизованным</a:t>
                      </a:r>
                      <a:r>
                        <a:rPr sz="1800" b="1" spc="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доступом</a:t>
                      </a:r>
                      <a:r>
                        <a:rPr sz="1800" b="1" spc="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ко </a:t>
                      </a:r>
                      <a:r>
                        <a:rPr sz="1800" b="1" spc="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всем </a:t>
                      </a:r>
                      <a:r>
                        <a:rPr sz="1800" b="1" spc="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ресурсам.</a:t>
                      </a:r>
                      <a:r>
                        <a:rPr sz="1800" b="1" spc="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Причем</a:t>
                      </a:r>
                      <a:r>
                        <a:rPr sz="1800" b="1" spc="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доступ</a:t>
                      </a:r>
                      <a:r>
                        <a:rPr sz="1800" b="1" spc="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должен</a:t>
                      </a:r>
                      <a:r>
                        <a:rPr sz="1800" b="1" spc="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быть</a:t>
                      </a:r>
                      <a:r>
                        <a:rPr sz="1800" b="1" spc="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800" b="1" spc="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территории</a:t>
                      </a:r>
                      <a:r>
                        <a:rPr sz="1800" b="1" spc="10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ОО,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так</a:t>
                      </a:r>
                      <a:r>
                        <a:rPr sz="1800" b="1" spc="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ее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пределами</a:t>
                      </a:r>
                      <a:r>
                        <a:rPr sz="1800" b="1" spc="9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(п.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34.4</a:t>
                      </a:r>
                      <a:r>
                        <a:rPr sz="18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ФГОС </a:t>
                      </a:r>
                      <a:r>
                        <a:rPr sz="1800" b="1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НОО,</a:t>
                      </a:r>
                      <a:r>
                        <a:rPr sz="18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п.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35.4</a:t>
                      </a:r>
                      <a:r>
                        <a:rPr sz="18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8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ООО).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3189" marR="112395" indent="13779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Требования</a:t>
                      </a:r>
                      <a:r>
                        <a:rPr sz="18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содержанию</a:t>
                      </a:r>
                      <a:r>
                        <a:rPr sz="1800" b="1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электронной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информационно-образовательной</a:t>
                      </a:r>
                      <a:r>
                        <a:rPr sz="1800" b="1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среде</a:t>
                      </a:r>
                      <a:r>
                        <a:rPr sz="1800" b="1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(ЭИОС) ОО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для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4617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тех,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кто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учится</a:t>
                      </a:r>
                      <a:r>
                        <a:rPr sz="18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дистанционно: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38430" marR="130175" indent="-1270" algn="ctr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должна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содержать</a:t>
                      </a:r>
                      <a:r>
                        <a:rPr sz="1800" b="1" spc="8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дополнительные</a:t>
                      </a:r>
                      <a:r>
                        <a:rPr sz="1800" b="1" spc="9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возможности</a:t>
                      </a:r>
                      <a:r>
                        <a:rPr sz="1800" b="1" spc="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сравнению</a:t>
                      </a:r>
                      <a:r>
                        <a:rPr sz="1800" b="1" spc="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обычной</a:t>
                      </a:r>
                      <a:r>
                        <a:rPr sz="1800" b="1" spc="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ИОС.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Например,</a:t>
                      </a:r>
                      <a:r>
                        <a:rPr sz="1800" b="1" spc="6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формировать</a:t>
                      </a:r>
                      <a:r>
                        <a:rPr sz="1800" b="1" spc="8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хранить</a:t>
                      </a:r>
                      <a:r>
                        <a:rPr sz="18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электронное</a:t>
                      </a:r>
                      <a:r>
                        <a:rPr sz="1800" b="1" spc="9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портфолио</a:t>
                      </a:r>
                      <a:r>
                        <a:rPr sz="1800" b="1" spc="10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(п.</a:t>
                      </a:r>
                      <a:r>
                        <a:rPr sz="18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34.4</a:t>
                      </a:r>
                      <a:r>
                        <a:rPr sz="18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НОО,</a:t>
                      </a:r>
                      <a:r>
                        <a:rPr sz="18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п.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135505">
                        <a:lnSpc>
                          <a:spcPct val="100000"/>
                        </a:lnSpc>
                      </a:pP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35.4</a:t>
                      </a:r>
                      <a:r>
                        <a:rPr sz="18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ФГОС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ООО)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48927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31850" y="189611"/>
          <a:ext cx="10515600" cy="22184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57800"/>
                <a:gridCol w="5257800"/>
              </a:tblGrid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Электронное</a:t>
                      </a:r>
                      <a:r>
                        <a:rPr sz="2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15" dirty="0">
                          <a:latin typeface="Times New Roman"/>
                          <a:cs typeface="Times New Roman"/>
                        </a:rPr>
                        <a:t>обучение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  <a:tabLst>
                          <a:tab pos="2296160" algn="l"/>
                        </a:tabLst>
                      </a:pPr>
                      <a:r>
                        <a:rPr sz="2400" b="1" spc="5" dirty="0">
                          <a:latin typeface="Times New Roman"/>
                          <a:cs typeface="Times New Roman"/>
                        </a:rPr>
                        <a:t>Дистанционное	</a:t>
                      </a:r>
                      <a:r>
                        <a:rPr sz="2400" b="1" spc="-15" dirty="0">
                          <a:latin typeface="Times New Roman"/>
                          <a:cs typeface="Times New Roman"/>
                        </a:rPr>
                        <a:t>обучение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</a:tr>
              <a:tr h="1761236">
                <a:tc>
                  <a:txBody>
                    <a:bodyPr/>
                    <a:lstStyle/>
                    <a:p>
                      <a:pPr marL="308610" marR="30734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предполагает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работу с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информацией,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 которая содержится в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базах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данных, и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использование информационных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технологий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для ее обработки и 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передачи </a:t>
                      </a:r>
                      <a:r>
                        <a:rPr sz="2000" b="1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20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учителями</a:t>
                      </a:r>
                      <a:r>
                        <a:rPr sz="20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учениками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8128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производится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при помощи информационно- </a:t>
                      </a:r>
                      <a:r>
                        <a:rPr sz="2000" b="1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телекоммуникационной</a:t>
                      </a:r>
                      <a:r>
                        <a:rPr sz="2000" b="1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10" dirty="0">
                          <a:latin typeface="Times New Roman"/>
                          <a:cs typeface="Times New Roman"/>
                        </a:rPr>
                        <a:t>сети,</a:t>
                      </a:r>
                      <a:r>
                        <a:rPr sz="2000" b="1" spc="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через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которую</a:t>
                      </a:r>
                      <a:r>
                        <a:rPr sz="20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учащиеся</a:t>
                      </a:r>
                      <a:r>
                        <a:rPr sz="20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учителя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spc="-15" dirty="0">
                          <a:latin typeface="Times New Roman"/>
                          <a:cs typeface="Times New Roman"/>
                        </a:rPr>
                        <a:t>взаимодействуют</a:t>
                      </a:r>
                      <a:r>
                        <a:rPr sz="20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друг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другом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820927" y="2572258"/>
            <a:ext cx="10872470" cy="3867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628015" algn="l"/>
                <a:tab pos="628650" algn="l"/>
              </a:tabLst>
            </a:pP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Федеральный</a:t>
            </a:r>
            <a:r>
              <a:rPr sz="18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закон</a:t>
            </a:r>
            <a:r>
              <a:rPr sz="18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от</a:t>
            </a:r>
            <a:r>
              <a:rPr sz="1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29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декабря</a:t>
            </a:r>
            <a:r>
              <a:rPr sz="1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2012</a:t>
            </a:r>
            <a:r>
              <a:rPr sz="1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года</a:t>
            </a:r>
            <a:r>
              <a:rPr sz="1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273-ФЗ</a:t>
            </a:r>
            <a:r>
              <a:rPr sz="1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«Об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образовании</a:t>
            </a:r>
            <a:r>
              <a:rPr sz="18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1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Российской</a:t>
            </a:r>
            <a:r>
              <a:rPr sz="18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Федерации»</a:t>
            </a:r>
            <a:endParaRPr sz="1800">
              <a:latin typeface="Times New Roman"/>
              <a:cs typeface="Times New Roman"/>
            </a:endParaRPr>
          </a:p>
          <a:p>
            <a:pPr marL="536575" marR="245110" indent="-536575">
              <a:lnSpc>
                <a:spcPct val="100000"/>
              </a:lnSpc>
              <a:buFont typeface="Arial MT"/>
              <a:buChar char="•"/>
              <a:tabLst>
                <a:tab pos="536575" algn="l"/>
                <a:tab pos="537210" algn="l"/>
              </a:tabLst>
            </a:pP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Приказ</a:t>
            </a:r>
            <a:r>
              <a:rPr sz="1800" b="1" spc="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Министерства</a:t>
            </a:r>
            <a:r>
              <a:rPr sz="1800" b="1" spc="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просвещения</a:t>
            </a:r>
            <a:r>
              <a:rPr sz="1800" b="1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Российской</a:t>
            </a:r>
            <a:r>
              <a:rPr sz="1800" b="1" spc="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Федерации</a:t>
            </a:r>
            <a:r>
              <a:rPr sz="1800" b="1" spc="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№115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от</a:t>
            </a:r>
            <a:r>
              <a:rPr sz="18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22.03.2021</a:t>
            </a:r>
            <a:r>
              <a:rPr sz="1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«Об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утверждении </a:t>
            </a:r>
            <a:r>
              <a:rPr sz="1800" b="1" spc="-43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Порядка</a:t>
            </a:r>
            <a:r>
              <a:rPr sz="18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организации</a:t>
            </a:r>
            <a:r>
              <a:rPr sz="1800" b="1" spc="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осуществления</a:t>
            </a:r>
            <a:r>
              <a:rPr sz="1800" b="1" spc="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1800" b="1" spc="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деятельности</a:t>
            </a:r>
            <a:r>
              <a:rPr sz="1800" b="1" spc="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по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основным</a:t>
            </a:r>
            <a:endParaRPr sz="1800">
              <a:latin typeface="Times New Roman"/>
              <a:cs typeface="Times New Roman"/>
            </a:endParaRPr>
          </a:p>
          <a:p>
            <a:pPr marL="286385" algn="ctr">
              <a:lnSpc>
                <a:spcPct val="100000"/>
              </a:lnSpc>
            </a:pP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общеобразовательным</a:t>
            </a:r>
            <a:r>
              <a:rPr sz="1800" b="1" spc="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программам</a:t>
            </a:r>
            <a:r>
              <a:rPr sz="1800" b="1" spc="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—</a:t>
            </a:r>
            <a:r>
              <a:rPr sz="1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образовательным</a:t>
            </a:r>
            <a:r>
              <a:rPr sz="1800" b="1" spc="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программам</a:t>
            </a:r>
            <a:r>
              <a:rPr sz="1800" b="1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начального</a:t>
            </a:r>
            <a:r>
              <a:rPr sz="1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общего,</a:t>
            </a:r>
            <a:r>
              <a:rPr sz="1800" b="1" spc="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основного</a:t>
            </a:r>
            <a:endParaRPr sz="1800">
              <a:latin typeface="Times New Roman"/>
              <a:cs typeface="Times New Roman"/>
            </a:endParaRPr>
          </a:p>
          <a:p>
            <a:pPr marL="286385" algn="ctr">
              <a:lnSpc>
                <a:spcPct val="100000"/>
              </a:lnSpc>
              <a:spcBef>
                <a:spcPts val="5"/>
              </a:spcBef>
            </a:pP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общего</a:t>
            </a:r>
            <a:r>
              <a:rPr sz="18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среднего</a:t>
            </a:r>
            <a:r>
              <a:rPr sz="18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общего</a:t>
            </a:r>
            <a:r>
              <a:rPr sz="18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образования»</a:t>
            </a:r>
            <a:endParaRPr sz="1800">
              <a:latin typeface="Times New Roman"/>
              <a:cs typeface="Times New Roman"/>
            </a:endParaRPr>
          </a:p>
          <a:p>
            <a:pPr marL="372110" marR="371475" lvl="1" indent="207010">
              <a:lnSpc>
                <a:spcPct val="100000"/>
              </a:lnSpc>
              <a:buChar char="•"/>
              <a:tabLst>
                <a:tab pos="716915" algn="l"/>
              </a:tabLst>
            </a:pP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Федеральный</a:t>
            </a:r>
            <a:r>
              <a:rPr sz="18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государственный</a:t>
            </a:r>
            <a:r>
              <a:rPr sz="1800" b="1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образовательный</a:t>
            </a:r>
            <a:r>
              <a:rPr sz="1800" b="1" spc="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стандарт</a:t>
            </a:r>
            <a:r>
              <a:rPr sz="1800" b="1" spc="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начального</a:t>
            </a:r>
            <a:r>
              <a:rPr sz="18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общего</a:t>
            </a:r>
            <a:r>
              <a:rPr sz="18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образования.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Утвержден</a:t>
            </a:r>
            <a:r>
              <a:rPr sz="18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приказом</a:t>
            </a:r>
            <a:r>
              <a:rPr sz="1800" b="1" spc="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Министерства</a:t>
            </a:r>
            <a:r>
              <a:rPr sz="1800" b="1" spc="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просвещения</a:t>
            </a:r>
            <a:r>
              <a:rPr sz="1800" b="1" spc="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Российской</a:t>
            </a:r>
            <a:r>
              <a:rPr sz="1800" b="1" spc="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Федерации</a:t>
            </a:r>
            <a:r>
              <a:rPr sz="1800" b="1" spc="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от</a:t>
            </a:r>
            <a:r>
              <a:rPr sz="1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31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мая</a:t>
            </a:r>
            <a:r>
              <a:rPr sz="1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2021</a:t>
            </a:r>
            <a:r>
              <a:rPr sz="1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г.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№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286.</a:t>
            </a:r>
            <a:endParaRPr sz="1800">
              <a:latin typeface="Times New Roman"/>
              <a:cs typeface="Times New Roman"/>
            </a:endParaRPr>
          </a:p>
          <a:p>
            <a:pPr marL="189230" indent="-189865">
              <a:lnSpc>
                <a:spcPct val="100000"/>
              </a:lnSpc>
              <a:buChar char="•"/>
              <a:tabLst>
                <a:tab pos="189865" algn="l"/>
              </a:tabLst>
            </a:pP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Федеральный</a:t>
            </a:r>
            <a:r>
              <a:rPr sz="18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государственный</a:t>
            </a:r>
            <a:r>
              <a:rPr sz="1800" b="1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образовательный</a:t>
            </a:r>
            <a:r>
              <a:rPr sz="1800" b="1" spc="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стандарт</a:t>
            </a:r>
            <a:r>
              <a:rPr sz="1800" b="1" spc="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основного</a:t>
            </a:r>
            <a:r>
              <a:rPr sz="1800" b="1" spc="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общего</a:t>
            </a:r>
            <a:r>
              <a:rPr sz="18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образования.</a:t>
            </a:r>
            <a:r>
              <a:rPr sz="18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Утвержден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приказом</a:t>
            </a:r>
            <a:r>
              <a:rPr sz="18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Министерства</a:t>
            </a:r>
            <a:r>
              <a:rPr sz="1800" b="1" spc="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просвещения</a:t>
            </a:r>
            <a:r>
              <a:rPr sz="1800" b="1" spc="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Российской</a:t>
            </a:r>
            <a:r>
              <a:rPr sz="18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Федерации</a:t>
            </a:r>
            <a:r>
              <a:rPr sz="1800" b="1" spc="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от</a:t>
            </a:r>
            <a:r>
              <a:rPr sz="18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31</a:t>
            </a:r>
            <a:r>
              <a:rPr sz="1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мая</a:t>
            </a:r>
            <a:r>
              <a:rPr sz="18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2021</a:t>
            </a:r>
            <a:r>
              <a:rPr sz="1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г.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№</a:t>
            </a:r>
            <a:r>
              <a:rPr sz="18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287.</a:t>
            </a:r>
            <a:endParaRPr sz="1800">
              <a:latin typeface="Times New Roman"/>
              <a:cs typeface="Times New Roman"/>
            </a:endParaRPr>
          </a:p>
          <a:p>
            <a:pPr marL="966469" lvl="1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966469" algn="l"/>
                <a:tab pos="967105" algn="l"/>
              </a:tabLst>
            </a:pP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Требования</a:t>
            </a:r>
            <a:r>
              <a:rPr sz="18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СанПин</a:t>
            </a:r>
            <a:r>
              <a:rPr sz="18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sz="1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организации</a:t>
            </a:r>
            <a:r>
              <a:rPr sz="1800" b="1" spc="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дистанционного</a:t>
            </a:r>
            <a:r>
              <a:rPr sz="1800" b="1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обучения:</a:t>
            </a:r>
            <a:r>
              <a:rPr sz="1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СанПиН</a:t>
            </a:r>
            <a:r>
              <a:rPr sz="18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2.2.2./2.4.1340-03</a:t>
            </a:r>
            <a:endParaRPr sz="1800">
              <a:latin typeface="Times New Roman"/>
              <a:cs typeface="Times New Roman"/>
            </a:endParaRPr>
          </a:p>
          <a:p>
            <a:pPr marL="287655" algn="ctr">
              <a:lnSpc>
                <a:spcPct val="100000"/>
              </a:lnSpc>
            </a:pP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«Гигиенические</a:t>
            </a:r>
            <a:r>
              <a:rPr sz="18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требования</a:t>
            </a:r>
            <a:r>
              <a:rPr sz="1800" b="1" spc="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sz="1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видеодисплейным</a:t>
            </a:r>
            <a:r>
              <a:rPr sz="18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терминалам</a:t>
            </a:r>
            <a:r>
              <a:rPr sz="1800" b="1" spc="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и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персональным</a:t>
            </a:r>
            <a:r>
              <a:rPr sz="1800" b="1" spc="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электронно-</a:t>
            </a:r>
            <a:endParaRPr sz="1800">
              <a:latin typeface="Times New Roman"/>
              <a:cs typeface="Times New Roman"/>
            </a:endParaRPr>
          </a:p>
          <a:p>
            <a:pPr marL="287655" algn="ctr">
              <a:lnSpc>
                <a:spcPct val="100000"/>
              </a:lnSpc>
            </a:pP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вычислительным</a:t>
            </a:r>
            <a:r>
              <a:rPr sz="1800" b="1" spc="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машинам</a:t>
            </a:r>
            <a:r>
              <a:rPr sz="1800" b="1" spc="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организация</a:t>
            </a:r>
            <a:r>
              <a:rPr sz="18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работы»</a:t>
            </a:r>
            <a:endParaRPr sz="1800">
              <a:latin typeface="Times New Roman"/>
              <a:cs typeface="Times New Roman"/>
            </a:endParaRPr>
          </a:p>
          <a:p>
            <a:pPr marL="286385" indent="-286385">
              <a:lnSpc>
                <a:spcPct val="100000"/>
              </a:lnSpc>
              <a:buFont typeface="Arial MT"/>
              <a:buChar char="•"/>
              <a:tabLst>
                <a:tab pos="286385" algn="l"/>
                <a:tab pos="299720" algn="l"/>
              </a:tabLst>
            </a:pP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Требования</a:t>
            </a:r>
            <a:r>
              <a:rPr sz="18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СП</a:t>
            </a:r>
            <a:r>
              <a:rPr sz="18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2.4.3648-20</a:t>
            </a:r>
            <a:r>
              <a:rPr sz="18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«Санитарно-эпидемиологические</a:t>
            </a:r>
            <a:r>
              <a:rPr sz="1800" b="1" spc="1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требования</a:t>
            </a:r>
            <a:r>
              <a:rPr sz="1800" b="1" spc="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sz="1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организациям</a:t>
            </a:r>
            <a:r>
              <a:rPr sz="1800" b="1" spc="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воспитания</a:t>
            </a:r>
            <a:endParaRPr sz="1800">
              <a:latin typeface="Times New Roman"/>
              <a:cs typeface="Times New Roman"/>
            </a:endParaRPr>
          </a:p>
          <a:p>
            <a:pPr marL="297180" algn="ctr">
              <a:lnSpc>
                <a:spcPct val="100000"/>
              </a:lnSpc>
            </a:pP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и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обучения,</a:t>
            </a:r>
            <a:r>
              <a:rPr sz="1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отдыха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и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оздоровления</a:t>
            </a:r>
            <a:r>
              <a:rPr sz="1800" b="1" spc="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детей</a:t>
            </a:r>
            <a:r>
              <a:rPr sz="18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и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молодежи»</a:t>
            </a:r>
            <a:endParaRPr sz="1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326589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864" y="348437"/>
            <a:ext cx="547751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-5" dirty="0"/>
              <a:t>Как</a:t>
            </a:r>
            <a:r>
              <a:rPr sz="2200" spc="-20" dirty="0"/>
              <a:t> </a:t>
            </a:r>
            <a:r>
              <a:rPr sz="2200" spc="-10" dirty="0"/>
              <a:t>организовать</a:t>
            </a:r>
            <a:r>
              <a:rPr sz="2200" spc="-90" dirty="0"/>
              <a:t> </a:t>
            </a:r>
            <a:r>
              <a:rPr sz="2200" dirty="0"/>
              <a:t>дистанционное</a:t>
            </a:r>
            <a:r>
              <a:rPr sz="2200" spc="-70" dirty="0"/>
              <a:t> </a:t>
            </a:r>
            <a:r>
              <a:rPr sz="2200" spc="-10" dirty="0"/>
              <a:t>обучение</a:t>
            </a:r>
            <a:endParaRPr sz="22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31850" y="738251"/>
          <a:ext cx="10515600" cy="28346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57800"/>
                <a:gridCol w="5257800"/>
              </a:tblGrid>
              <a:tr h="3956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Федеральный</a:t>
                      </a:r>
                      <a:r>
                        <a:rPr sz="1800" b="1" spc="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уровень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Региональный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уровень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</a:tr>
              <a:tr h="2439035">
                <a:tc>
                  <a:txBody>
                    <a:bodyPr/>
                    <a:lstStyle/>
                    <a:p>
                      <a:pPr marL="98425" marR="90170" indent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Методические</a:t>
                      </a:r>
                      <a:r>
                        <a:rPr sz="1800" b="1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рекомендации</a:t>
                      </a:r>
                      <a:r>
                        <a:rPr sz="1800" b="1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реализации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программ</a:t>
                      </a:r>
                      <a:r>
                        <a:rPr sz="1800" b="1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начального</a:t>
                      </a:r>
                      <a:r>
                        <a:rPr sz="18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общего,</a:t>
                      </a:r>
                      <a:r>
                        <a:rPr sz="1800" b="1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основного</a:t>
                      </a:r>
                      <a:r>
                        <a:rPr sz="18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общего, </a:t>
                      </a:r>
                      <a:r>
                        <a:rPr sz="1800" b="1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среднего</a:t>
                      </a:r>
                      <a:r>
                        <a:rPr sz="18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общего,</a:t>
                      </a:r>
                      <a:r>
                        <a:rPr sz="1800" b="1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среднего</a:t>
                      </a:r>
                      <a:r>
                        <a:rPr sz="18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профессионального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образования</a:t>
                      </a:r>
                      <a:r>
                        <a:rPr sz="1800" b="1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дополнительных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57834" marR="452755" indent="1206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общеобразовательных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 программ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использованием</a:t>
                      </a:r>
                      <a:r>
                        <a:rPr sz="18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электронного</a:t>
                      </a:r>
                      <a:r>
                        <a:rPr sz="1800" b="1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обучения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 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дистанционных</a:t>
                      </a:r>
                      <a:r>
                        <a:rPr sz="1800" b="1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1800" b="1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технологий.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https://docs.edu.gov.ru/id1792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75260" marR="17081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b="1" spc="-50" dirty="0">
                          <a:latin typeface="Times New Roman"/>
                          <a:cs typeface="Times New Roman"/>
                        </a:rPr>
                        <a:t>Т.А.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35" dirty="0">
                          <a:latin typeface="Times New Roman"/>
                          <a:cs typeface="Times New Roman"/>
                        </a:rPr>
                        <a:t>Гайдук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"Организация</a:t>
                      </a:r>
                      <a:r>
                        <a:rPr sz="1800" b="1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учебного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процесса</a:t>
                      </a:r>
                      <a:r>
                        <a:rPr sz="1800" b="1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800" b="1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электронной</a:t>
                      </a:r>
                      <a:r>
                        <a:rPr sz="1800" b="1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информационно-образовательной </a:t>
                      </a:r>
                      <a:r>
                        <a:rPr sz="1800" b="1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среде</a:t>
                      </a:r>
                      <a:r>
                        <a:rPr sz="18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1800" b="1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организации»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https://iro23.ru/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137005" y="3934459"/>
            <a:ext cx="10144125" cy="21590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676910" algn="just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Заявление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родителей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(законных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представителей)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несовершеннолетнего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на 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дистанционное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обучение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школе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указанием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периода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письменной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гарантией,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заверенной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подписью, 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что ребенку </a:t>
            </a:r>
            <a:r>
              <a:rPr sz="20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будут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обеспечены 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условия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для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учебного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процесса,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со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ссылкой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на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личную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ответственность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за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жизнь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здоровье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ребенка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в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период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дистанционного</a:t>
            </a:r>
            <a:r>
              <a:rPr sz="20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обучения.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0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(даже</a:t>
            </a:r>
            <a:r>
              <a:rPr sz="2000" b="1" spc="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если</a:t>
            </a:r>
            <a:r>
              <a:rPr sz="20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решение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sz="2000" b="1" spc="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переходе</a:t>
            </a:r>
            <a:r>
              <a:rPr sz="20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школы на</a:t>
            </a:r>
            <a:r>
              <a:rPr sz="20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spc="15" dirty="0">
                <a:solidFill>
                  <a:srgbClr val="006FC0"/>
                </a:solidFill>
                <a:latin typeface="Times New Roman"/>
                <a:cs typeface="Times New Roman"/>
              </a:rPr>
              <a:t>«дистант»</a:t>
            </a:r>
            <a:r>
              <a:rPr sz="2000" b="1" spc="-8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принято</a:t>
            </a:r>
            <a:r>
              <a:rPr sz="20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на</a:t>
            </a:r>
            <a:r>
              <a:rPr sz="20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уровне </a:t>
            </a:r>
            <a:r>
              <a:rPr sz="20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местных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властей)</a:t>
            </a:r>
            <a:endParaRPr sz="20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348488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80489" y="280543"/>
            <a:ext cx="942721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700" b="1" spc="-10" dirty="0">
                <a:latin typeface="Times New Roman"/>
                <a:cs typeface="Times New Roman"/>
              </a:rPr>
              <a:t>Локальный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акт</a:t>
            </a:r>
            <a:r>
              <a:rPr sz="1700" b="1" spc="-5" dirty="0">
                <a:latin typeface="Times New Roman"/>
                <a:cs typeface="Times New Roman"/>
              </a:rPr>
              <a:t> (приказ</a:t>
            </a:r>
            <a:r>
              <a:rPr sz="1700" b="1" spc="-5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или</a:t>
            </a:r>
            <a:r>
              <a:rPr sz="1700" b="1" spc="-5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положение)</a:t>
            </a:r>
            <a:r>
              <a:rPr sz="1700" b="1" spc="-10" dirty="0">
                <a:latin typeface="Times New Roman"/>
                <a:cs typeface="Times New Roman"/>
              </a:rPr>
              <a:t> об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организации</a:t>
            </a:r>
            <a:r>
              <a:rPr sz="1700" b="1" spc="-3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дистанционного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обучения,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в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25" dirty="0">
                <a:latin typeface="Times New Roman"/>
                <a:cs typeface="Times New Roman"/>
              </a:rPr>
              <a:t>котором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27377" y="460070"/>
            <a:ext cx="9163685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spc="-15" dirty="0">
                <a:latin typeface="Times New Roman"/>
                <a:cs typeface="Times New Roman"/>
              </a:rPr>
              <a:t>регламентирует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порядок</a:t>
            </a:r>
            <a:r>
              <a:rPr sz="1700" b="1" spc="3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оказания</a:t>
            </a:r>
            <a:r>
              <a:rPr sz="1700" b="1" spc="-4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учебно-методической</a:t>
            </a:r>
            <a:r>
              <a:rPr sz="1700" b="1" spc="-60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помощи</a:t>
            </a:r>
            <a:r>
              <a:rPr sz="1700" b="1" spc="1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обучающимся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и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проведения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7180" y="643508"/>
            <a:ext cx="10079990" cy="648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730"/>
              </a:lnSpc>
              <a:spcBef>
                <a:spcPts val="105"/>
              </a:spcBef>
            </a:pPr>
            <a:r>
              <a:rPr sz="1700" b="1" spc="-20" dirty="0">
                <a:latin typeface="Times New Roman"/>
                <a:cs typeface="Times New Roman"/>
              </a:rPr>
              <a:t>промежуточного</a:t>
            </a:r>
            <a:r>
              <a:rPr sz="1700" b="1" spc="8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и</a:t>
            </a:r>
            <a:r>
              <a:rPr sz="1700" b="1" spc="25" dirty="0">
                <a:latin typeface="Times New Roman"/>
                <a:cs typeface="Times New Roman"/>
              </a:rPr>
              <a:t> </a:t>
            </a:r>
            <a:r>
              <a:rPr sz="1700" b="1" spc="-30" dirty="0">
                <a:latin typeface="Times New Roman"/>
                <a:cs typeface="Times New Roman"/>
              </a:rPr>
              <a:t>итогового</a:t>
            </a:r>
            <a:r>
              <a:rPr sz="1700" b="1" spc="55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контроля</a:t>
            </a:r>
            <a:r>
              <a:rPr sz="1700" b="1" spc="6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по</a:t>
            </a:r>
            <a:r>
              <a:rPr sz="1700" b="1" spc="10" dirty="0">
                <a:latin typeface="Times New Roman"/>
                <a:cs typeface="Times New Roman"/>
              </a:rPr>
              <a:t> всем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учебным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дисциплинам.</a:t>
            </a:r>
            <a:r>
              <a:rPr sz="1700" b="1" spc="-5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В</a:t>
            </a:r>
            <a:r>
              <a:rPr sz="1700" b="1" spc="15" dirty="0">
                <a:latin typeface="Times New Roman"/>
                <a:cs typeface="Times New Roman"/>
              </a:rPr>
              <a:t> </a:t>
            </a:r>
            <a:r>
              <a:rPr sz="1700" b="1" spc="-20" dirty="0">
                <a:latin typeface="Times New Roman"/>
                <a:cs typeface="Times New Roman"/>
              </a:rPr>
              <a:t>Положении</a:t>
            </a:r>
            <a:r>
              <a:rPr sz="1700" b="1" spc="2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о</a:t>
            </a:r>
            <a:r>
              <a:rPr sz="1700" b="1" spc="3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дистанционном</a:t>
            </a:r>
            <a:endParaRPr sz="1700">
              <a:latin typeface="Times New Roman"/>
              <a:cs typeface="Times New Roman"/>
            </a:endParaRPr>
          </a:p>
          <a:p>
            <a:pPr marL="3810" algn="ctr">
              <a:lnSpc>
                <a:spcPts val="1430"/>
              </a:lnSpc>
            </a:pPr>
            <a:r>
              <a:rPr sz="1700" b="1" spc="-10" dirty="0">
                <a:latin typeface="Times New Roman"/>
                <a:cs typeface="Times New Roman"/>
              </a:rPr>
              <a:t>обучении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20" dirty="0">
                <a:latin typeface="Times New Roman"/>
                <a:cs typeface="Times New Roman"/>
              </a:rPr>
              <a:t>необходимо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проверить</a:t>
            </a:r>
            <a:r>
              <a:rPr sz="1700" b="1" spc="2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реквизиты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нормативных</a:t>
            </a:r>
            <a:r>
              <a:rPr sz="1700" b="1" spc="20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правовых</a:t>
            </a:r>
            <a:r>
              <a:rPr sz="1700" b="1" spc="-5" dirty="0">
                <a:latin typeface="Times New Roman"/>
                <a:cs typeface="Times New Roman"/>
              </a:rPr>
              <a:t> </a:t>
            </a:r>
            <a:r>
              <a:rPr sz="1700" b="1" spc="-20" dirty="0">
                <a:latin typeface="Times New Roman"/>
                <a:cs typeface="Times New Roman"/>
              </a:rPr>
              <a:t>актов.</a:t>
            </a:r>
            <a:r>
              <a:rPr sz="1700" b="1" spc="2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Например,</a:t>
            </a:r>
            <a:r>
              <a:rPr sz="1700" b="1" spc="1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указать,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что</a:t>
            </a:r>
            <a:endParaRPr sz="1700">
              <a:latin typeface="Times New Roman"/>
              <a:cs typeface="Times New Roman"/>
            </a:endParaRPr>
          </a:p>
          <a:p>
            <a:pPr marL="11430" algn="ctr">
              <a:lnSpc>
                <a:spcPts val="1739"/>
              </a:lnSpc>
            </a:pPr>
            <a:r>
              <a:rPr sz="1700" b="1" spc="-10" dirty="0">
                <a:latin typeface="Times New Roman"/>
                <a:cs typeface="Times New Roman"/>
              </a:rPr>
              <a:t>документ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разработан</a:t>
            </a:r>
            <a:r>
              <a:rPr sz="1700" b="1" spc="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в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соответствии</a:t>
            </a:r>
            <a:r>
              <a:rPr sz="1700" b="1" spc="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с</a:t>
            </a:r>
            <a:r>
              <a:rPr sz="1700" b="1" spc="-5" dirty="0">
                <a:latin typeface="Times New Roman"/>
                <a:cs typeface="Times New Roman"/>
              </a:rPr>
              <a:t> СП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5" dirty="0">
                <a:latin typeface="Times New Roman"/>
                <a:cs typeface="Times New Roman"/>
              </a:rPr>
              <a:t>2.4.3648–20</a:t>
            </a:r>
            <a:r>
              <a:rPr sz="1700" b="1" spc="-8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и</a:t>
            </a:r>
            <a:r>
              <a:rPr sz="1700" b="1" spc="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СанПиН</a:t>
            </a:r>
            <a:r>
              <a:rPr sz="1700" b="1" spc="-45" dirty="0">
                <a:latin typeface="Times New Roman"/>
                <a:cs typeface="Times New Roman"/>
              </a:rPr>
              <a:t> </a:t>
            </a:r>
            <a:r>
              <a:rPr sz="1700" b="1" spc="5" dirty="0">
                <a:latin typeface="Times New Roman"/>
                <a:cs typeface="Times New Roman"/>
              </a:rPr>
              <a:t>1.2.3685–21.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5468" y="1185748"/>
            <a:ext cx="9816465" cy="469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7965" indent="-227965">
              <a:lnSpc>
                <a:spcPts val="1739"/>
              </a:lnSpc>
              <a:spcBef>
                <a:spcPts val="105"/>
              </a:spcBef>
              <a:buFont typeface="Arial MT"/>
              <a:buChar char="•"/>
              <a:tabLst>
                <a:tab pos="227965" algn="l"/>
                <a:tab pos="241300" algn="l"/>
              </a:tabLst>
            </a:pPr>
            <a:r>
              <a:rPr sz="1700" b="1" spc="-10" dirty="0">
                <a:latin typeface="Times New Roman"/>
                <a:cs typeface="Times New Roman"/>
              </a:rPr>
              <a:t>Локальный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35" dirty="0">
                <a:latin typeface="Times New Roman"/>
                <a:cs typeface="Times New Roman"/>
              </a:rPr>
              <a:t>акт,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регламентирующий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правила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пользования</a:t>
            </a:r>
            <a:r>
              <a:rPr sz="1700" b="1" spc="-3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электронными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устройствами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в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здании</a:t>
            </a:r>
            <a:endParaRPr sz="1700">
              <a:latin typeface="Times New Roman"/>
              <a:cs typeface="Times New Roman"/>
            </a:endParaRPr>
          </a:p>
          <a:p>
            <a:pPr marL="3810" algn="ctr">
              <a:lnSpc>
                <a:spcPts val="1739"/>
              </a:lnSpc>
            </a:pPr>
            <a:r>
              <a:rPr sz="1700" b="1" dirty="0">
                <a:latin typeface="Times New Roman"/>
                <a:cs typeface="Times New Roman"/>
              </a:rPr>
              <a:t>и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на</a:t>
            </a:r>
            <a:r>
              <a:rPr sz="1700" b="1" spc="-15" dirty="0">
                <a:latin typeface="Times New Roman"/>
                <a:cs typeface="Times New Roman"/>
              </a:rPr>
              <a:t> территории</a:t>
            </a:r>
            <a:r>
              <a:rPr sz="1700" b="1" spc="45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школы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7244" y="1937105"/>
            <a:ext cx="10362565" cy="337629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95910" indent="-28384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295910" algn="l"/>
                <a:tab pos="296545" algn="l"/>
              </a:tabLst>
            </a:pPr>
            <a:r>
              <a:rPr sz="1700" b="1" spc="-10" dirty="0">
                <a:latin typeface="Times New Roman"/>
                <a:cs typeface="Times New Roman"/>
              </a:rPr>
              <a:t>Школа:</a:t>
            </a:r>
            <a:endParaRPr sz="17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385"/>
              </a:spcBef>
              <a:buFont typeface="Times New Roman"/>
              <a:buChar char="-"/>
              <a:tabLst>
                <a:tab pos="240665" algn="l"/>
                <a:tab pos="241300" algn="l"/>
              </a:tabLst>
            </a:pPr>
            <a:r>
              <a:rPr sz="1700" b="1" spc="-15" dirty="0">
                <a:latin typeface="Times New Roman"/>
                <a:cs typeface="Times New Roman"/>
              </a:rPr>
              <a:t>формирует</a:t>
            </a:r>
            <a:r>
              <a:rPr sz="1700" b="1" spc="1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расписание</a:t>
            </a:r>
            <a:r>
              <a:rPr sz="1700" b="1" spc="-7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занятий </a:t>
            </a:r>
            <a:r>
              <a:rPr sz="1700" b="1" dirty="0">
                <a:latin typeface="Times New Roman"/>
                <a:cs typeface="Times New Roman"/>
              </a:rPr>
              <a:t>в </a:t>
            </a:r>
            <a:r>
              <a:rPr sz="1700" b="1" spc="-10" dirty="0">
                <a:latin typeface="Times New Roman"/>
                <a:cs typeface="Times New Roman"/>
              </a:rPr>
              <a:t>соответствии</a:t>
            </a:r>
            <a:r>
              <a:rPr sz="1700" b="1" spc="2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с</a:t>
            </a:r>
            <a:r>
              <a:rPr sz="1700" b="1" spc="-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учебным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планом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по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каждому</a:t>
            </a:r>
            <a:r>
              <a:rPr sz="1700" b="1" spc="10" dirty="0">
                <a:latin typeface="Times New Roman"/>
                <a:cs typeface="Times New Roman"/>
              </a:rPr>
              <a:t> </a:t>
            </a:r>
            <a:r>
              <a:rPr sz="1700" b="1" spc="-25" dirty="0">
                <a:latin typeface="Times New Roman"/>
                <a:cs typeface="Times New Roman"/>
              </a:rPr>
              <a:t>предмету,</a:t>
            </a:r>
            <a:endParaRPr sz="1700">
              <a:latin typeface="Times New Roman"/>
              <a:cs typeface="Times New Roman"/>
            </a:endParaRPr>
          </a:p>
          <a:p>
            <a:pPr marL="295910" indent="-283845">
              <a:lnSpc>
                <a:spcPct val="100000"/>
              </a:lnSpc>
              <a:spcBef>
                <a:spcPts val="385"/>
              </a:spcBef>
              <a:buFont typeface="Times New Roman"/>
              <a:buChar char="-"/>
              <a:tabLst>
                <a:tab pos="295910" algn="l"/>
                <a:tab pos="296545" algn="l"/>
              </a:tabLst>
            </a:pPr>
            <a:r>
              <a:rPr sz="1700" b="1" spc="-15" dirty="0">
                <a:latin typeface="Times New Roman"/>
                <a:cs typeface="Times New Roman"/>
              </a:rPr>
              <a:t>информирует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учеников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и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их </a:t>
            </a:r>
            <a:r>
              <a:rPr sz="1700" b="1" spc="-10" dirty="0">
                <a:latin typeface="Times New Roman"/>
                <a:cs typeface="Times New Roman"/>
              </a:rPr>
              <a:t>родителей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(законных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представителей)</a:t>
            </a:r>
            <a:r>
              <a:rPr sz="1700" b="1" spc="-6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о дистанционном</a:t>
            </a:r>
            <a:r>
              <a:rPr sz="1700" b="1" spc="-60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обучении,</a:t>
            </a:r>
            <a:endParaRPr sz="1700">
              <a:latin typeface="Times New Roman"/>
              <a:cs typeface="Times New Roman"/>
            </a:endParaRPr>
          </a:p>
          <a:p>
            <a:pPr marL="295910" indent="-283845">
              <a:lnSpc>
                <a:spcPct val="100000"/>
              </a:lnSpc>
              <a:spcBef>
                <a:spcPts val="385"/>
              </a:spcBef>
              <a:buFont typeface="Times New Roman"/>
              <a:buChar char="-"/>
              <a:tabLst>
                <a:tab pos="295910" algn="l"/>
                <a:tab pos="296545" algn="l"/>
              </a:tabLst>
            </a:pPr>
            <a:r>
              <a:rPr sz="1700" b="1" dirty="0">
                <a:latin typeface="Times New Roman"/>
                <a:cs typeface="Times New Roman"/>
              </a:rPr>
              <a:t>учитывает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20" dirty="0">
                <a:latin typeface="Times New Roman"/>
                <a:cs typeface="Times New Roman"/>
              </a:rPr>
              <a:t>результаты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учебного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spc="5" dirty="0">
                <a:latin typeface="Times New Roman"/>
                <a:cs typeface="Times New Roman"/>
              </a:rPr>
              <a:t>процесса</a:t>
            </a:r>
            <a:r>
              <a:rPr sz="1700" b="1" spc="-5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в </a:t>
            </a:r>
            <a:r>
              <a:rPr sz="1700" b="1" spc="-5" dirty="0">
                <a:latin typeface="Times New Roman"/>
                <a:cs typeface="Times New Roman"/>
              </a:rPr>
              <a:t>электронной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форме</a:t>
            </a:r>
            <a:r>
              <a:rPr sz="1700" b="1" spc="1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(электронное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портфолио).</a:t>
            </a:r>
            <a:endParaRPr sz="17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7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ГЛАВНЫЕ</a:t>
            </a:r>
            <a:r>
              <a:rPr sz="17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ЦИФРЫ</a:t>
            </a:r>
            <a:endParaRPr sz="170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  <a:spcBef>
                <a:spcPts val="385"/>
              </a:spcBef>
            </a:pPr>
            <a:r>
              <a:rPr sz="17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18 </a:t>
            </a:r>
            <a:r>
              <a:rPr sz="1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часов</a:t>
            </a:r>
            <a:r>
              <a:rPr sz="17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17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dirty="0">
                <a:solidFill>
                  <a:srgbClr val="FF0000"/>
                </a:solidFill>
                <a:latin typeface="Times New Roman"/>
                <a:cs typeface="Times New Roman"/>
              </a:rPr>
              <a:t>до</a:t>
            </a:r>
            <a:r>
              <a:rPr sz="17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этого</a:t>
            </a:r>
            <a:r>
              <a:rPr sz="1700" b="1" spc="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часа</a:t>
            </a:r>
            <a:r>
              <a:rPr sz="17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17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dirty="0">
                <a:solidFill>
                  <a:srgbClr val="FF0000"/>
                </a:solidFill>
                <a:latin typeface="Times New Roman"/>
                <a:cs typeface="Times New Roman"/>
              </a:rPr>
              <a:t>расписании</a:t>
            </a:r>
            <a:r>
              <a:rPr sz="17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должны</a:t>
            </a:r>
            <a:r>
              <a:rPr sz="17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заканчиваться</a:t>
            </a:r>
            <a:r>
              <a:rPr sz="17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dirty="0">
                <a:solidFill>
                  <a:srgbClr val="FF0000"/>
                </a:solidFill>
                <a:latin typeface="Times New Roman"/>
                <a:cs typeface="Times New Roman"/>
              </a:rPr>
              <a:t>дистанционные</a:t>
            </a:r>
            <a:r>
              <a:rPr sz="17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занятия</a:t>
            </a:r>
            <a:endParaRPr sz="17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385"/>
              </a:spcBef>
              <a:buFont typeface="Times New Roman"/>
              <a:buChar char="-"/>
              <a:tabLst>
                <a:tab pos="240665" algn="l"/>
                <a:tab pos="241300" algn="l"/>
              </a:tabLst>
            </a:pPr>
            <a:r>
              <a:rPr sz="17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40</a:t>
            </a:r>
            <a:r>
              <a:rPr sz="17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dirty="0">
                <a:solidFill>
                  <a:srgbClr val="FF0000"/>
                </a:solidFill>
                <a:latin typeface="Times New Roman"/>
                <a:cs typeface="Times New Roman"/>
              </a:rPr>
              <a:t>минут</a:t>
            </a:r>
            <a:r>
              <a:rPr sz="17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может</a:t>
            </a:r>
            <a:r>
              <a:rPr sz="17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продолжаться</a:t>
            </a:r>
            <a:r>
              <a:rPr sz="1700" b="1" spc="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dirty="0">
                <a:solidFill>
                  <a:srgbClr val="FF0000"/>
                </a:solidFill>
                <a:latin typeface="Times New Roman"/>
                <a:cs typeface="Times New Roman"/>
              </a:rPr>
              <a:t>дистанционный</a:t>
            </a:r>
            <a:r>
              <a:rPr sz="17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урок</a:t>
            </a:r>
            <a:endParaRPr sz="17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70600"/>
              </a:lnSpc>
              <a:spcBef>
                <a:spcPts val="985"/>
              </a:spcBef>
              <a:buFont typeface="Times New Roman"/>
              <a:buChar char="-"/>
              <a:tabLst>
                <a:tab pos="240665" algn="l"/>
                <a:tab pos="241300" algn="l"/>
              </a:tabLst>
            </a:pPr>
            <a:r>
              <a:rPr sz="17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60</a:t>
            </a:r>
            <a:r>
              <a:rPr sz="1700" b="1" spc="4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процентов</a:t>
            </a:r>
            <a:r>
              <a:rPr sz="17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17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максимальный</a:t>
            </a:r>
            <a:r>
              <a:rPr sz="17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уровень</a:t>
            </a:r>
            <a:r>
              <a:rPr sz="17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громкости,</a:t>
            </a:r>
            <a:r>
              <a:rPr sz="17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dirty="0">
                <a:solidFill>
                  <a:srgbClr val="FF0000"/>
                </a:solidFill>
                <a:latin typeface="Times New Roman"/>
                <a:cs typeface="Times New Roman"/>
              </a:rPr>
              <a:t>на</a:t>
            </a:r>
            <a:r>
              <a:rPr sz="17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котором</a:t>
            </a:r>
            <a:r>
              <a:rPr sz="17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можно</a:t>
            </a:r>
            <a:r>
              <a:rPr sz="17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использовать</a:t>
            </a:r>
            <a:r>
              <a:rPr sz="17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наушники</a:t>
            </a:r>
            <a:r>
              <a:rPr sz="17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dirty="0">
                <a:solidFill>
                  <a:srgbClr val="FF0000"/>
                </a:solidFill>
                <a:latin typeface="Times New Roman"/>
                <a:cs typeface="Times New Roman"/>
              </a:rPr>
              <a:t>на </a:t>
            </a:r>
            <a:r>
              <a:rPr sz="1700" b="1" spc="-40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уроке.</a:t>
            </a:r>
            <a:endParaRPr sz="1700">
              <a:latin typeface="Times New Roman"/>
              <a:cs typeface="Times New Roman"/>
            </a:endParaRPr>
          </a:p>
          <a:p>
            <a:pPr algn="ctr">
              <a:lnSpc>
                <a:spcPts val="1835"/>
              </a:lnSpc>
              <a:spcBef>
                <a:spcPts val="330"/>
              </a:spcBef>
            </a:pPr>
            <a:r>
              <a:rPr sz="18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Каждый</a:t>
            </a:r>
            <a:r>
              <a:rPr sz="1800" b="1" spc="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случай</a:t>
            </a:r>
            <a:r>
              <a:rPr sz="1800" b="1" spc="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перевода</a:t>
            </a:r>
            <a:r>
              <a:rPr sz="1800" b="1" spc="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на</a:t>
            </a:r>
            <a:r>
              <a:rPr sz="18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дистанционное</a:t>
            </a:r>
            <a:r>
              <a:rPr sz="1800" b="1" spc="1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обучение</a:t>
            </a:r>
            <a:r>
              <a:rPr sz="1800" b="1" spc="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рассмотрите</a:t>
            </a:r>
            <a:r>
              <a:rPr sz="1800" b="1" spc="1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на </a:t>
            </a:r>
            <a:r>
              <a:rPr sz="18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внеочередном</a:t>
            </a:r>
            <a:r>
              <a:rPr sz="1800" b="1" spc="8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заседании</a:t>
            </a:r>
            <a:endParaRPr sz="1800">
              <a:latin typeface="Times New Roman"/>
              <a:cs typeface="Times New Roman"/>
            </a:endParaRPr>
          </a:p>
          <a:p>
            <a:pPr marL="490855" marR="492125" algn="ctr">
              <a:lnSpc>
                <a:spcPct val="70000"/>
              </a:lnSpc>
              <a:spcBef>
                <a:spcPts val="330"/>
              </a:spcBef>
            </a:pPr>
            <a:r>
              <a:rPr sz="18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педсовета</a:t>
            </a:r>
            <a:r>
              <a:rPr sz="1800" b="1" spc="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издайте</a:t>
            </a:r>
            <a:r>
              <a:rPr sz="1800" b="1" spc="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приказ</a:t>
            </a:r>
            <a:r>
              <a:rPr sz="1800" b="1" spc="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об</a:t>
            </a:r>
            <a:r>
              <a:rPr sz="1800" b="1" spc="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организации</a:t>
            </a:r>
            <a:r>
              <a:rPr sz="1800" b="1" spc="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освоения</a:t>
            </a:r>
            <a:r>
              <a:rPr sz="1800" b="1" spc="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ООП (НОО,</a:t>
            </a:r>
            <a:r>
              <a:rPr sz="1800" b="1" spc="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ООО)</a:t>
            </a:r>
            <a:r>
              <a:rPr sz="1800" b="1" spc="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с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использованием </a:t>
            </a:r>
            <a:r>
              <a:rPr sz="1800" b="1" spc="-4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дистанционных</a:t>
            </a:r>
            <a:r>
              <a:rPr sz="1800" b="1" spc="8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1800" b="1" spc="8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технологий</a:t>
            </a:r>
            <a:endParaRPr sz="1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65505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 Действия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506776"/>
            <a:ext cx="8534400" cy="4285561"/>
          </a:xfrm>
        </p:spPr>
        <p:txBody>
          <a:bodyPr>
            <a:normAutofit/>
          </a:bodyPr>
          <a:lstStyle/>
          <a:p>
            <a:r>
              <a:rPr lang="ru-RU" dirty="0" smtClean="0"/>
              <a:t>15.Оценить оснащение ОО по трем направлениям : информационно-образовательная среда, материально- технические ресурсы, учебно-методические ресурсы</a:t>
            </a:r>
          </a:p>
          <a:p>
            <a:r>
              <a:rPr lang="ru-RU" dirty="0" smtClean="0"/>
              <a:t>16.Организовать проведение педсовета об изменениях ООП НОО и ООО по ФГОС 2021 года</a:t>
            </a:r>
          </a:p>
          <a:p>
            <a:r>
              <a:rPr lang="ru-RU" dirty="0" smtClean="0"/>
              <a:t>17.Оценить кадровые ресурсы</a:t>
            </a:r>
          </a:p>
          <a:p>
            <a:r>
              <a:rPr lang="ru-RU" dirty="0" smtClean="0"/>
              <a:t>18.Составить учебные планы</a:t>
            </a:r>
          </a:p>
          <a:p>
            <a:r>
              <a:rPr lang="ru-RU" dirty="0" smtClean="0"/>
              <a:t>19.Разработать проект новой программы воспитания и календарного плана воспитательной работы</a:t>
            </a:r>
          </a:p>
          <a:p>
            <a:r>
              <a:rPr lang="ru-RU" dirty="0" smtClean="0"/>
              <a:t>20.Провести родительские собрания для 2-4 классов и 1 и 5 классов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688938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244" y="206754"/>
            <a:ext cx="10367010" cy="3870325"/>
          </a:xfrm>
          <a:prstGeom prst="rect">
            <a:avLst/>
          </a:prstGeom>
        </p:spPr>
        <p:txBody>
          <a:bodyPr vert="horz" wrap="square" lIns="0" tIns="1333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0"/>
              </a:spcBef>
            </a:pPr>
            <a:r>
              <a:rPr sz="2200" b="1" dirty="0">
                <a:latin typeface="Times New Roman"/>
                <a:cs typeface="Times New Roman"/>
              </a:rPr>
              <a:t>Электронные</a:t>
            </a:r>
            <a:r>
              <a:rPr sz="2200" b="1" spc="-10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образовательные</a:t>
            </a:r>
            <a:r>
              <a:rPr sz="2200" b="1" spc="-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ресурсы</a:t>
            </a:r>
            <a:endParaRPr sz="2200">
              <a:latin typeface="Times New Roman"/>
              <a:cs typeface="Times New Roman"/>
            </a:endParaRPr>
          </a:p>
          <a:p>
            <a:pPr marL="241300" marR="10795" indent="-228600" algn="just">
              <a:lnSpc>
                <a:spcPct val="90000"/>
              </a:lnSpc>
              <a:spcBef>
                <a:spcPts val="1540"/>
              </a:spcBef>
              <a:buFont typeface="Arial MT"/>
              <a:buChar char="•"/>
              <a:tabLst>
                <a:tab pos="241300" algn="l"/>
              </a:tabLst>
            </a:pPr>
            <a:r>
              <a:rPr sz="2800" b="1" spc="-25" dirty="0">
                <a:latin typeface="Times New Roman"/>
                <a:cs typeface="Times New Roman"/>
              </a:rPr>
              <a:t>Требования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СанПин</a:t>
            </a:r>
            <a:r>
              <a:rPr sz="2800" b="1" dirty="0">
                <a:latin typeface="Times New Roman"/>
                <a:cs typeface="Times New Roman"/>
              </a:rPr>
              <a:t> к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организации</a:t>
            </a:r>
            <a:r>
              <a:rPr sz="2800" b="1" spc="69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дистанционного 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обучения: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СанПиН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2.2.2./2.4.1340-03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«Гигиенические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требования </a:t>
            </a:r>
            <a:r>
              <a:rPr sz="2800" b="1" dirty="0">
                <a:latin typeface="Times New Roman"/>
                <a:cs typeface="Times New Roman"/>
              </a:rPr>
              <a:t>к </a:t>
            </a:r>
            <a:r>
              <a:rPr sz="2800" b="1" spc="-10" dirty="0">
                <a:latin typeface="Times New Roman"/>
                <a:cs typeface="Times New Roman"/>
              </a:rPr>
              <a:t>видеодисплейным </a:t>
            </a:r>
            <a:r>
              <a:rPr sz="2800" b="1" spc="-5" dirty="0">
                <a:latin typeface="Times New Roman"/>
                <a:cs typeface="Times New Roman"/>
              </a:rPr>
              <a:t>терминалам </a:t>
            </a:r>
            <a:r>
              <a:rPr sz="2800" b="1" dirty="0">
                <a:latin typeface="Times New Roman"/>
                <a:cs typeface="Times New Roman"/>
              </a:rPr>
              <a:t>и персональным 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электронно-вычислительным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машинам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5" dirty="0">
                <a:latin typeface="Times New Roman"/>
                <a:cs typeface="Times New Roman"/>
              </a:rPr>
              <a:t>и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организация 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работы»</a:t>
            </a:r>
            <a:endParaRPr sz="280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89400"/>
              </a:lnSpc>
              <a:spcBef>
                <a:spcPts val="1005"/>
              </a:spcBef>
              <a:buFont typeface="Arial MT"/>
              <a:buChar char="•"/>
              <a:tabLst>
                <a:tab pos="241300" algn="l"/>
              </a:tabLst>
            </a:pPr>
            <a:r>
              <a:rPr sz="2800" b="1" spc="-25" dirty="0">
                <a:latin typeface="Times New Roman"/>
                <a:cs typeface="Times New Roman"/>
              </a:rPr>
              <a:t>Требования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СП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2.4.3648-20</a:t>
            </a:r>
            <a:r>
              <a:rPr sz="2800" b="1" dirty="0">
                <a:latin typeface="Times New Roman"/>
                <a:cs typeface="Times New Roman"/>
              </a:rPr>
              <a:t> «Санитарно-эпидемиологические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требования </a:t>
            </a:r>
            <a:r>
              <a:rPr sz="2800" b="1" spc="5" dirty="0">
                <a:latin typeface="Times New Roman"/>
                <a:cs typeface="Times New Roman"/>
              </a:rPr>
              <a:t>к </a:t>
            </a:r>
            <a:r>
              <a:rPr sz="2800" b="1" dirty="0">
                <a:latin typeface="Times New Roman"/>
                <a:cs typeface="Times New Roman"/>
              </a:rPr>
              <a:t>организациям </a:t>
            </a:r>
            <a:r>
              <a:rPr sz="2800" b="1" spc="-5" dirty="0">
                <a:latin typeface="Times New Roman"/>
                <a:cs typeface="Times New Roman"/>
              </a:rPr>
              <a:t>воспитания </a:t>
            </a:r>
            <a:r>
              <a:rPr sz="2800" b="1" spc="5" dirty="0">
                <a:latin typeface="Times New Roman"/>
                <a:cs typeface="Times New Roman"/>
              </a:rPr>
              <a:t>и </a:t>
            </a:r>
            <a:r>
              <a:rPr sz="2800" b="1" spc="-10" dirty="0">
                <a:latin typeface="Times New Roman"/>
                <a:cs typeface="Times New Roman"/>
              </a:rPr>
              <a:t>обучения, </a:t>
            </a:r>
            <a:r>
              <a:rPr sz="2800" b="1" spc="-25" dirty="0">
                <a:latin typeface="Times New Roman"/>
                <a:cs typeface="Times New Roman"/>
              </a:rPr>
              <a:t>отдыха </a:t>
            </a:r>
            <a:r>
              <a:rPr sz="2800" b="1" spc="5" dirty="0">
                <a:latin typeface="Times New Roman"/>
                <a:cs typeface="Times New Roman"/>
              </a:rPr>
              <a:t>и 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оздоровления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детей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и</a:t>
            </a:r>
            <a:r>
              <a:rPr sz="2800" b="1" spc="-15" dirty="0">
                <a:latin typeface="Times New Roman"/>
                <a:cs typeface="Times New Roman"/>
              </a:rPr>
              <a:t> молодежи»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31850" y="4395851"/>
          <a:ext cx="10515600" cy="15544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/>
                <a:gridCol w="3505200"/>
                <a:gridCol w="3505200"/>
              </a:tblGrid>
              <a:tr h="1554454">
                <a:tc>
                  <a:txBody>
                    <a:bodyPr/>
                    <a:lstStyle/>
                    <a:p>
                      <a:pPr marL="1012825" marR="639445" indent="-3600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2400" b="1" spc="-2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400" b="1" spc="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2400" b="1" spc="-8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огич</a:t>
                      </a:r>
                      <a:r>
                        <a:rPr sz="2400" b="1" spc="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400" b="1" spc="5" dirty="0">
                          <a:latin typeface="Times New Roman"/>
                          <a:cs typeface="Times New Roman"/>
                        </a:rPr>
                        <a:t>ки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е 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работники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05029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Учащиеся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042035" marR="1026794" indent="-508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Родители </a:t>
                      </a:r>
                      <a:r>
                        <a:rPr sz="2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2400" b="1" spc="-2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он</a:t>
                      </a:r>
                      <a:r>
                        <a:rPr sz="2400" b="1" spc="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ые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679450" marR="666750" algn="ctr">
                        <a:lnSpc>
                          <a:spcPct val="100000"/>
                        </a:lnSpc>
                      </a:pPr>
                      <a:r>
                        <a:rPr sz="2400" b="1" spc="5" dirty="0">
                          <a:latin typeface="Times New Roman"/>
                          <a:cs typeface="Times New Roman"/>
                        </a:rPr>
                        <a:t>пр</a:t>
                      </a:r>
                      <a:r>
                        <a:rPr sz="2400" b="1" spc="-3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400" b="1" spc="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400" b="1" spc="4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ав</a:t>
                      </a:r>
                      <a:r>
                        <a:rPr sz="2400" b="1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b="1" spc="1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и)  </a:t>
                      </a: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учащихся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41864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33286" y="215772"/>
          <a:ext cx="11572875" cy="63894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4130"/>
                <a:gridCol w="2903220"/>
                <a:gridCol w="6105525"/>
              </a:tblGrid>
              <a:tr h="2499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Показатель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было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стало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нт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рак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ивная</a:t>
                      </a:r>
                      <a:r>
                        <a:rPr sz="12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21920" marR="117475" algn="ctr">
                        <a:lnSpc>
                          <a:spcPct val="107600"/>
                        </a:lnSpc>
                        <a:spcBef>
                          <a:spcPts val="140"/>
                        </a:spcBef>
                      </a:pP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Можно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было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использовать,</a:t>
                      </a:r>
                      <a:r>
                        <a:rPr sz="12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если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доска </a:t>
                      </a:r>
                      <a:r>
                        <a:rPr sz="1200" b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соответствовала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гигиеническим 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требованиям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44145" marR="135255" algn="ctr">
                        <a:lnSpc>
                          <a:spcPct val="107300"/>
                        </a:lnSpc>
                        <a:spcBef>
                          <a:spcPts val="145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Уточнили требования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размеру,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состоянию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размещению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интерактивной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доски 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00" b="1" u="heavy" spc="1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</a:rPr>
                        <a:t>п. </a:t>
                      </a:r>
                      <a:r>
                        <a:rPr sz="1200" b="1" spc="-285" dirty="0">
                          <a:solidFill>
                            <a:srgbClr val="0462C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2"/>
                        </a:rPr>
                        <a:t>2.4.4</a:t>
                      </a:r>
                      <a:r>
                        <a:rPr sz="1200" b="1" dirty="0">
                          <a:latin typeface="Times New Roman"/>
                          <a:cs typeface="Times New Roman"/>
                          <a:hlinkClick r:id="rId2"/>
                        </a:rPr>
                        <a:t>).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  <a:hlinkClick r:id="rId2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  <a:hlinkClick r:id="rId2"/>
                        </a:rPr>
                        <a:t>Например,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  <a:hlinkClick r:id="rId2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  <a:hlinkClick r:id="rId2"/>
                        </a:rPr>
                        <a:t>диагональ </a:t>
                      </a:r>
                      <a:r>
                        <a:rPr sz="1200" b="1" dirty="0">
                          <a:latin typeface="Times New Roman"/>
                          <a:cs typeface="Times New Roman"/>
                          <a:hlinkClick r:id="rId2"/>
                        </a:rPr>
                        <a:t>такой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  <a:hlinkClick r:id="rId2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  <a:hlinkClick r:id="rId2"/>
                        </a:rPr>
                        <a:t>доски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  <a:hlinkClick r:id="rId2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  <a:hlinkClick r:id="rId2"/>
                        </a:rPr>
                        <a:t>должна</a:t>
                      </a:r>
                      <a:r>
                        <a:rPr sz="1200" b="1" spc="30" dirty="0">
                          <a:latin typeface="Times New Roman"/>
                          <a:cs typeface="Times New Roman"/>
                          <a:hlinkClick r:id="rId2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  <a:hlinkClick r:id="rId2"/>
                        </a:rPr>
                        <a:t>быть</a:t>
                      </a:r>
                      <a:r>
                        <a:rPr sz="1200" b="1" spc="5" dirty="0">
                          <a:latin typeface="Times New Roman"/>
                          <a:cs typeface="Times New Roman"/>
                          <a:hlinkClick r:id="rId2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  <a:hlinkClick r:id="rId2"/>
                        </a:rPr>
                        <a:t>не</a:t>
                      </a:r>
                      <a:r>
                        <a:rPr sz="1200" b="1" spc="35" dirty="0">
                          <a:latin typeface="Times New Roman"/>
                          <a:cs typeface="Times New Roman"/>
                          <a:hlinkClick r:id="rId2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  <a:hlinkClick r:id="rId2"/>
                        </a:rPr>
                        <a:t>менее</a:t>
                      </a:r>
                      <a:r>
                        <a:rPr sz="1200" b="1" spc="5" dirty="0">
                          <a:latin typeface="Times New Roman"/>
                          <a:cs typeface="Times New Roman"/>
                          <a:hlinkClick r:id="rId2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  <a:hlinkClick r:id="rId2"/>
                        </a:rPr>
                        <a:t>165,1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  <a:hlinkClick r:id="rId2"/>
                        </a:rPr>
                        <a:t> см. Ее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  <a:hlinkClick r:id="rId2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  <a:hlinkClick r:id="rId2"/>
                        </a:rPr>
                        <a:t>нужно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расположить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по центру фронтальной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стены классного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помещения.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Активная 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поверхность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доски</a:t>
                      </a:r>
                      <a:r>
                        <a:rPr sz="12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должна</a:t>
                      </a:r>
                      <a:r>
                        <a:rPr sz="12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быть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матовой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</a:tr>
              <a:tr h="9792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Компьютер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заменяющие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гаджеты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было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норм.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Требования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работе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5090" marR="76200" algn="ctr">
                        <a:lnSpc>
                          <a:spcPts val="1560"/>
                        </a:lnSpc>
                        <a:spcBef>
                          <a:spcPts val="5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компьюте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  <a:hlinkClick r:id="rId3"/>
                        </a:rPr>
                        <a:t>ром определяли </a:t>
                      </a:r>
                      <a:r>
                        <a:rPr sz="1200" b="1" dirty="0">
                          <a:latin typeface="Times New Roman"/>
                          <a:cs typeface="Times New Roman"/>
                          <a:hlinkClick r:id="rId3"/>
                        </a:rPr>
                        <a:t>по </a:t>
                      </a:r>
                      <a:r>
                        <a:rPr sz="1200" b="1" u="heavy" spc="-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3"/>
                        </a:rPr>
                        <a:t>СанПиН </a:t>
                      </a:r>
                      <a:r>
                        <a:rPr sz="1200" b="1" spc="-285" dirty="0">
                          <a:solidFill>
                            <a:srgbClr val="0462C1"/>
                          </a:solidFill>
                          <a:latin typeface="Times New Roman"/>
                          <a:cs typeface="Times New Roman"/>
                          <a:hlinkClick r:id="rId3"/>
                        </a:rPr>
                        <a:t> </a:t>
                      </a: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3"/>
                        </a:rPr>
                        <a:t>2.2.2/2.4.1340–03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Установили</a:t>
                      </a:r>
                      <a:r>
                        <a:rPr sz="12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минимальный</a:t>
                      </a:r>
                      <a:r>
                        <a:rPr sz="12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размер</a:t>
                      </a:r>
                      <a:r>
                        <a:rPr sz="12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компьютера,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планшета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ноутбука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4"/>
                        </a:rPr>
                        <a:t>п.</a:t>
                      </a:r>
                      <a:r>
                        <a:rPr sz="1200" b="1" u="heavy" spc="-2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4"/>
                        </a:rPr>
                        <a:t> </a:t>
                      </a: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4"/>
                        </a:rPr>
                        <a:t>2.4.5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).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Запретили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использовать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мониторы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электронно-лучевой</a:t>
                      </a:r>
                      <a:r>
                        <a:rPr sz="12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трубкой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4"/>
                        </a:rPr>
                        <a:t>п.</a:t>
                      </a:r>
                      <a:r>
                        <a:rPr sz="1200" b="1" u="heavy" spc="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4"/>
                        </a:rPr>
                        <a:t> </a:t>
                      </a: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4"/>
                        </a:rPr>
                        <a:t>2.4.5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).</a:t>
                      </a:r>
                      <a:r>
                        <a:rPr sz="1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Разрешили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4145" marR="122555" algn="ctr">
                        <a:lnSpc>
                          <a:spcPct val="106700"/>
                        </a:lnSpc>
                        <a:spcBef>
                          <a:spcPts val="25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использовать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ноутбуки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обучения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начальной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школе,</a:t>
                      </a:r>
                      <a:r>
                        <a:rPr sz="1200" b="1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если</a:t>
                      </a:r>
                      <a:r>
                        <a:rPr sz="12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есть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дополнительная </a:t>
                      </a:r>
                      <a:r>
                        <a:rPr sz="1200" b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клавиатура</a:t>
                      </a:r>
                      <a:r>
                        <a:rPr sz="1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5"/>
                        </a:rPr>
                        <a:t>п.</a:t>
                      </a:r>
                      <a:r>
                        <a:rPr sz="1200" b="1" u="heavy" spc="-3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5"/>
                        </a:rPr>
                        <a:t> </a:t>
                      </a: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5"/>
                        </a:rPr>
                        <a:t>3.5.4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</a:tr>
              <a:tr h="77914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Гимнастика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глаз</a:t>
                      </a:r>
                      <a:r>
                        <a:rPr sz="12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физкультминутки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024255" marR="134620" indent="-875665">
                        <a:lnSpc>
                          <a:spcPct val="106700"/>
                        </a:lnSpc>
                        <a:spcBef>
                          <a:spcPts val="16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Делали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рекомендованные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комплексы </a:t>
                      </a:r>
                      <a:r>
                        <a:rPr sz="1200" b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упражнений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Рекомендованные</a:t>
                      </a:r>
                      <a:r>
                        <a:rPr sz="12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комплексы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отменили.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Упражнения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могут</a:t>
                      </a:r>
                      <a:r>
                        <a:rPr sz="12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быть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любыми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усмотрение</a:t>
                      </a:r>
                      <a:r>
                        <a:rPr sz="12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педагога.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Установили</a:t>
                      </a:r>
                      <a:r>
                        <a:rPr sz="12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зависимость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1200" b="1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временем</a:t>
                      </a:r>
                      <a:r>
                        <a:rPr sz="12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проведения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гимнастики</a:t>
                      </a:r>
                      <a:r>
                        <a:rPr sz="12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2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глаз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использованием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гаджетов</a:t>
                      </a:r>
                      <a:r>
                        <a:rPr sz="12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6"/>
                        </a:rPr>
                        <a:t>п. 2.10.2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</a:tr>
              <a:tr h="6816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Использование</a:t>
                      </a:r>
                      <a:r>
                        <a:rPr sz="1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наушников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73990" marR="165100" algn="ctr">
                        <a:lnSpc>
                          <a:spcPct val="106700"/>
                        </a:lnSpc>
                        <a:spcBef>
                          <a:spcPts val="165"/>
                        </a:spcBef>
                      </a:pPr>
                      <a:r>
                        <a:rPr sz="1200" b="1" spc="-114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spc="3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ана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ли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вал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мал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ное</a:t>
                      </a:r>
                      <a:r>
                        <a:rPr sz="1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вр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емя  непрерывного</a:t>
                      </a:r>
                      <a:r>
                        <a:rPr sz="1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использования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зависимости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класса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59385" indent="-6350" algn="ctr">
                        <a:lnSpc>
                          <a:spcPct val="106700"/>
                        </a:lnSpc>
                        <a:spcBef>
                          <a:spcPts val="165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Разрешили</a:t>
                      </a:r>
                      <a:r>
                        <a:rPr sz="12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применять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необходимости.</a:t>
                      </a:r>
                      <a:r>
                        <a:rPr sz="12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Определили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допустимый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уровень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громкости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время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непрерывного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использования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–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одно</a:t>
                      </a:r>
                      <a:r>
                        <a:rPr sz="12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всех –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более</a:t>
                      </a:r>
                      <a:r>
                        <a:rPr sz="12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часа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00" b="1" u="heavy" spc="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</a:rPr>
                        <a:t>п.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7"/>
                        </a:rPr>
                        <a:t>3.5.10</a:t>
                      </a:r>
                      <a:r>
                        <a:rPr sz="1200" b="1" dirty="0">
                          <a:latin typeface="Times New Roman"/>
                          <a:cs typeface="Times New Roman"/>
                          <a:hlinkClick r:id="rId7"/>
                        </a:rPr>
                        <a:t>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</a:tr>
              <a:tr h="57873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Дезинфекция</a:t>
                      </a:r>
                      <a:r>
                        <a:rPr sz="12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электронного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оборудования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было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норм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Оборудование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надо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дезинфицировать</a:t>
                      </a:r>
                      <a:r>
                        <a:rPr sz="1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после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учебного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дня.</a:t>
                      </a:r>
                      <a:r>
                        <a:rPr sz="12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Утвердили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перечень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оборудования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способы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дезинфекции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8"/>
                        </a:rPr>
                        <a:t>п.</a:t>
                      </a:r>
                      <a:r>
                        <a:rPr sz="1200" b="1" u="heavy" spc="-2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8"/>
                        </a:rPr>
                        <a:t> </a:t>
                      </a: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8"/>
                        </a:rPr>
                        <a:t>3.5.14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</a:tr>
              <a:tr h="879220">
                <a:tc>
                  <a:txBody>
                    <a:bodyPr/>
                    <a:lstStyle/>
                    <a:p>
                      <a:pPr marL="551180" marR="194945" indent="-347980">
                        <a:lnSpc>
                          <a:spcPct val="106700"/>
                        </a:lnSpc>
                        <a:spcBef>
                          <a:spcPts val="17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Время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работы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электронными </a:t>
                      </a:r>
                      <a:r>
                        <a:rPr sz="1200" b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средствами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обучения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21590" indent="-635" algn="ctr">
                        <a:lnSpc>
                          <a:spcPct val="107500"/>
                        </a:lnSpc>
                        <a:spcBef>
                          <a:spcPts val="155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Продолжительность непрерывного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применения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зависела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от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вида устройства </a:t>
                      </a:r>
                      <a:r>
                        <a:rPr sz="1200" b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класса,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котором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учится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ребенок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34620" marR="126364" indent="97155" algn="just">
                        <a:lnSpc>
                          <a:spcPct val="107500"/>
                        </a:lnSpc>
                        <a:spcBef>
                          <a:spcPts val="155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Отменили зависимость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между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видом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устройства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нормами непрерывной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работы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нем.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Иначе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распределили детей, чтобы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уменьшить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нормы нагрузки для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тех,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кто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помладше.</a:t>
                      </a:r>
                      <a:r>
                        <a:rPr sz="1200" b="1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Определили</a:t>
                      </a:r>
                      <a:r>
                        <a:rPr sz="12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общую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продолжительность</a:t>
                      </a:r>
                      <a:r>
                        <a:rPr sz="12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использования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ЭСО на</a:t>
                      </a:r>
                      <a:r>
                        <a:rPr sz="12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уроке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00" b="1" u="heavy" spc="-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</a:rPr>
                        <a:t>п.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64765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6"/>
                        </a:rPr>
                        <a:t>2.10.2</a:t>
                      </a:r>
                      <a:r>
                        <a:rPr sz="1200" b="1" dirty="0">
                          <a:latin typeface="Times New Roman"/>
                          <a:cs typeface="Times New Roman"/>
                          <a:hlinkClick r:id="rId6"/>
                        </a:rPr>
                        <a:t>,</a:t>
                      </a:r>
                      <a:r>
                        <a:rPr sz="1200" b="1" spc="-45" dirty="0">
                          <a:latin typeface="Times New Roman"/>
                          <a:cs typeface="Times New Roman"/>
                          <a:hlinkClick r:id="rId6"/>
                        </a:rPr>
                        <a:t> </a:t>
                      </a: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9"/>
                        </a:rPr>
                        <a:t>п.</a:t>
                      </a:r>
                      <a:r>
                        <a:rPr sz="1200" b="1" u="heavy" spc="-2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9"/>
                        </a:rPr>
                        <a:t> </a:t>
                      </a: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9"/>
                        </a:rPr>
                        <a:t>3.5.9</a:t>
                      </a:r>
                      <a:r>
                        <a:rPr sz="1200" b="1" dirty="0">
                          <a:latin typeface="Times New Roman"/>
                          <a:cs typeface="Times New Roman"/>
                          <a:hlinkClick r:id="rId6"/>
                        </a:rPr>
                        <a:t>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</a:tr>
              <a:tr h="681596">
                <a:tc>
                  <a:txBody>
                    <a:bodyPr/>
                    <a:lstStyle/>
                    <a:p>
                      <a:pPr marL="115570" marR="58419" indent="-52069">
                        <a:lnSpc>
                          <a:spcPct val="106700"/>
                        </a:lnSpc>
                        <a:spcBef>
                          <a:spcPts val="175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Использование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мобильных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средств </a:t>
                      </a:r>
                      <a:r>
                        <a:rPr sz="1200" b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связи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2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12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целей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было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норм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Ввели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запрет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00" b="1" u="heavy" spc="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10"/>
                        </a:rPr>
                        <a:t>п.</a:t>
                      </a:r>
                      <a:r>
                        <a:rPr sz="1200" b="1" u="heavy" spc="-1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10"/>
                        </a:rPr>
                        <a:t> </a:t>
                      </a: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10"/>
                        </a:rPr>
                        <a:t>3.5.3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</a:tr>
              <a:tr h="480415">
                <a:tc>
                  <a:txBody>
                    <a:bodyPr/>
                    <a:lstStyle/>
                    <a:p>
                      <a:pPr marL="487045" marR="295910" indent="-182880">
                        <a:lnSpc>
                          <a:spcPct val="106700"/>
                        </a:lnSpc>
                        <a:spcBef>
                          <a:spcPts val="175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Расстояние</a:t>
                      </a:r>
                      <a:r>
                        <a:rPr sz="12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12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учеником </a:t>
                      </a:r>
                      <a:r>
                        <a:rPr sz="1200" b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экраном</a:t>
                      </a:r>
                      <a:r>
                        <a:rPr sz="1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компьютера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60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см.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Норм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для планшета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было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Снизили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12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50</a:t>
                      </a:r>
                      <a:r>
                        <a:rPr sz="12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см.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Определили</a:t>
                      </a:r>
                      <a:r>
                        <a:rPr sz="12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допустимый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угол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наклона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планшета</a:t>
                      </a:r>
                      <a:r>
                        <a:rPr sz="12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30°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11"/>
                        </a:rPr>
                        <a:t>п.</a:t>
                      </a:r>
                      <a:r>
                        <a:rPr sz="1200" b="1" u="heavy" spc="-2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11"/>
                        </a:rPr>
                        <a:t> </a:t>
                      </a:r>
                      <a:r>
                        <a:rPr sz="1200" b="1" u="heavy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Times New Roman"/>
                          <a:cs typeface="Times New Roman"/>
                          <a:hlinkClick r:id="rId11"/>
                        </a:rPr>
                        <a:t>3.5.7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4460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6511" y="222326"/>
            <a:ext cx="11180445" cy="221869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247015" marR="246379" indent="3175" algn="ctr">
              <a:lnSpc>
                <a:spcPct val="94200"/>
              </a:lnSpc>
              <a:spcBef>
                <a:spcPts val="270"/>
              </a:spcBef>
            </a:pPr>
            <a:r>
              <a:rPr sz="2400" b="1" dirty="0">
                <a:latin typeface="Times New Roman"/>
                <a:cs typeface="Times New Roman"/>
              </a:rPr>
              <a:t>Санитарные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правила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внесли</a:t>
            </a:r>
            <a:r>
              <a:rPr sz="2400" b="1" spc="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масштабные</a:t>
            </a:r>
            <a:r>
              <a:rPr sz="2400" b="1" spc="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изменения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работу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школы</a:t>
            </a:r>
            <a:r>
              <a:rPr sz="2400" b="1" spc="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 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гаджетами. </a:t>
            </a:r>
            <a:r>
              <a:rPr sz="2400" b="1" dirty="0">
                <a:latin typeface="Times New Roman"/>
                <a:cs typeface="Times New Roman"/>
              </a:rPr>
              <a:t>Электронные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средства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обучения</a:t>
            </a:r>
            <a:r>
              <a:rPr sz="2400" b="1" spc="-5" dirty="0">
                <a:latin typeface="Times New Roman"/>
                <a:cs typeface="Times New Roman"/>
              </a:rPr>
              <a:t> (ЭСО)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разрешили</a:t>
            </a:r>
            <a:r>
              <a:rPr sz="2400" b="1" spc="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применять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на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каждом</a:t>
            </a:r>
            <a:r>
              <a:rPr sz="2400" b="1" spc="4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уроке,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но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запретили</a:t>
            </a:r>
            <a:r>
              <a:rPr sz="24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смартфоны</a:t>
            </a:r>
            <a:r>
              <a:rPr sz="2400" b="1" spc="-1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2700" marR="5080" indent="-7620" algn="ctr">
              <a:lnSpc>
                <a:spcPts val="2590"/>
              </a:lnSpc>
              <a:spcBef>
                <a:spcPts val="1215"/>
              </a:spcBef>
            </a:pPr>
            <a:r>
              <a:rPr sz="2400" b="1" spc="-5" dirty="0">
                <a:latin typeface="Times New Roman"/>
                <a:cs typeface="Times New Roman"/>
              </a:rPr>
              <a:t>Предупредить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30" dirty="0">
                <a:latin typeface="Times New Roman"/>
                <a:cs typeface="Times New Roman"/>
              </a:rPr>
              <a:t>педагогов,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что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больше</a:t>
            </a:r>
            <a:r>
              <a:rPr sz="2400" b="1" spc="6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нельзя </a:t>
            </a:r>
            <a:r>
              <a:rPr sz="2400" b="1" spc="-20" dirty="0">
                <a:latin typeface="Times New Roman"/>
                <a:cs typeface="Times New Roman"/>
              </a:rPr>
              <a:t>использовать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смартфоны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для 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образовательных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целей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(п.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3.5.3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СП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2.4.3648–20).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Раньше</a:t>
            </a:r>
            <a:r>
              <a:rPr sz="2400" b="1" spc="7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школы</a:t>
            </a:r>
            <a:r>
              <a:rPr sz="2400" b="1" spc="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самостоятельно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принимали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такое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решение.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0455" y="2496311"/>
            <a:ext cx="11234928" cy="313334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86206" y="5656579"/>
            <a:ext cx="111715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3335"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Запрет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на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смартфоны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не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распространяется на 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остальные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электронные средства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обучения.</a:t>
            </a:r>
            <a:r>
              <a:rPr sz="24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Наоборот,</a:t>
            </a:r>
            <a:r>
              <a:rPr sz="24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теперь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рекомендуют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использовать</a:t>
            </a:r>
            <a:r>
              <a:rPr sz="24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более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удобные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гаджеты</a:t>
            </a:r>
            <a:r>
              <a:rPr sz="24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– </a:t>
            </a:r>
            <a:r>
              <a:rPr sz="2400" b="1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хорошим</a:t>
            </a:r>
            <a:r>
              <a:rPr sz="2400" b="1" spc="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разрешением,</a:t>
            </a:r>
            <a:r>
              <a:rPr sz="24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со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съемной</a:t>
            </a:r>
            <a:r>
              <a:rPr sz="24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клавиатурой.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319517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4191" y="364997"/>
            <a:ext cx="5563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Электронные</a:t>
            </a:r>
            <a:r>
              <a:rPr spc="-55" dirty="0"/>
              <a:t> </a:t>
            </a:r>
            <a:r>
              <a:rPr spc="-15" dirty="0"/>
              <a:t>образовательные</a:t>
            </a:r>
            <a:r>
              <a:rPr dirty="0"/>
              <a:t> </a:t>
            </a:r>
            <a:r>
              <a:rPr spc="-5" dirty="0"/>
              <a:t>ресурсы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3059" y="758190"/>
            <a:ext cx="11579225" cy="183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835"/>
              </a:lnSpc>
              <a:spcBef>
                <a:spcPts val="100"/>
              </a:spcBef>
            </a:pPr>
            <a:r>
              <a:rPr sz="1800" spc="-15" dirty="0">
                <a:latin typeface="Times New Roman"/>
                <a:cs typeface="Times New Roman"/>
              </a:rPr>
              <a:t>ПРИКАЗ</a:t>
            </a:r>
            <a:endParaRPr sz="1800">
              <a:latin typeface="Times New Roman"/>
              <a:cs typeface="Times New Roman"/>
            </a:endParaRPr>
          </a:p>
          <a:p>
            <a:pPr marL="838835">
              <a:lnSpc>
                <a:spcPts val="1510"/>
              </a:lnSpc>
            </a:pPr>
            <a:r>
              <a:rPr sz="1800" b="1" dirty="0">
                <a:latin typeface="Times New Roman"/>
                <a:cs typeface="Times New Roman"/>
              </a:rPr>
              <a:t>О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соблюдении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требований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санитарных</a:t>
            </a:r>
            <a:r>
              <a:rPr sz="1800" b="1" spc="9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правил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по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работе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 </a:t>
            </a:r>
            <a:r>
              <a:rPr sz="1800" b="1" spc="-15" dirty="0">
                <a:latin typeface="Times New Roman"/>
                <a:cs typeface="Times New Roman"/>
              </a:rPr>
              <a:t>электронными</a:t>
            </a:r>
            <a:r>
              <a:rPr sz="1800" b="1" spc="10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средствами</a:t>
            </a:r>
            <a:r>
              <a:rPr sz="1800" b="1" spc="7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обучения</a:t>
            </a:r>
            <a:endParaRPr sz="1800">
              <a:latin typeface="Times New Roman"/>
              <a:cs typeface="Times New Roman"/>
            </a:endParaRPr>
          </a:p>
          <a:p>
            <a:pPr marL="930275">
              <a:lnSpc>
                <a:spcPts val="1510"/>
              </a:lnSpc>
              <a:tabLst>
                <a:tab pos="1374775" algn="l"/>
                <a:tab pos="2692400" algn="l"/>
                <a:tab pos="4027804" algn="l"/>
                <a:tab pos="4887595" algn="l"/>
                <a:tab pos="5384165" algn="l"/>
                <a:tab pos="6710680" algn="l"/>
                <a:tab pos="10168255" algn="l"/>
                <a:tab pos="11454765" algn="l"/>
              </a:tabLst>
            </a:pPr>
            <a:r>
              <a:rPr sz="1800" spc="-5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о	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spc="-15" dirty="0">
                <a:latin typeface="Times New Roman"/>
                <a:cs typeface="Times New Roman"/>
              </a:rPr>
              <a:t>ол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spc="-5" dirty="0">
                <a:latin typeface="Times New Roman"/>
                <a:cs typeface="Times New Roman"/>
              </a:rPr>
              <a:t>ни</a:t>
            </a:r>
            <a:r>
              <a:rPr sz="1800" dirty="0">
                <a:latin typeface="Times New Roman"/>
                <a:cs typeface="Times New Roman"/>
              </a:rPr>
              <a:t>е	</a:t>
            </a:r>
            <a:r>
              <a:rPr sz="1800" spc="10" dirty="0">
                <a:latin typeface="Times New Roman"/>
                <a:cs typeface="Times New Roman"/>
              </a:rPr>
              <a:t>с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spc="25" dirty="0">
                <a:latin typeface="Times New Roman"/>
                <a:cs typeface="Times New Roman"/>
              </a:rPr>
              <a:t>т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spc="10" dirty="0">
                <a:latin typeface="Times New Roman"/>
                <a:cs typeface="Times New Roman"/>
              </a:rPr>
              <a:t>р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5" dirty="0">
                <a:latin typeface="Times New Roman"/>
                <a:cs typeface="Times New Roman"/>
              </a:rPr>
              <a:t>ы</a:t>
            </a:r>
            <a:r>
              <a:rPr sz="1800" dirty="0">
                <a:latin typeface="Times New Roman"/>
                <a:cs typeface="Times New Roman"/>
              </a:rPr>
              <a:t>х	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spc="5" dirty="0">
                <a:latin typeface="Times New Roman"/>
                <a:cs typeface="Times New Roman"/>
              </a:rPr>
              <a:t>р</a:t>
            </a:r>
            <a:r>
              <a:rPr sz="1800" spc="-10" dirty="0">
                <a:latin typeface="Times New Roman"/>
                <a:cs typeface="Times New Roman"/>
              </a:rPr>
              <a:t>ав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л	</a:t>
            </a:r>
            <a:r>
              <a:rPr sz="1800" spc="-5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П	</a:t>
            </a:r>
            <a:r>
              <a:rPr sz="1800" spc="10" dirty="0">
                <a:latin typeface="Times New Roman"/>
                <a:cs typeface="Times New Roman"/>
              </a:rPr>
              <a:t>2</a:t>
            </a:r>
            <a:r>
              <a:rPr sz="1800" spc="-20" dirty="0">
                <a:latin typeface="Times New Roman"/>
                <a:cs typeface="Times New Roman"/>
              </a:rPr>
              <a:t>.</a:t>
            </a:r>
            <a:r>
              <a:rPr sz="1800" spc="10" dirty="0">
                <a:latin typeface="Times New Roman"/>
                <a:cs typeface="Times New Roman"/>
              </a:rPr>
              <a:t>4</a:t>
            </a:r>
            <a:r>
              <a:rPr sz="1800" spc="5" dirty="0">
                <a:latin typeface="Times New Roman"/>
                <a:cs typeface="Times New Roman"/>
              </a:rPr>
              <a:t>.</a:t>
            </a:r>
            <a:r>
              <a:rPr sz="1800" spc="-15" dirty="0">
                <a:latin typeface="Times New Roman"/>
                <a:cs typeface="Times New Roman"/>
              </a:rPr>
              <a:t>3</a:t>
            </a:r>
            <a:r>
              <a:rPr sz="1800" spc="10" dirty="0">
                <a:latin typeface="Times New Roman"/>
                <a:cs typeface="Times New Roman"/>
              </a:rPr>
              <a:t>6</a:t>
            </a:r>
            <a:r>
              <a:rPr sz="1800" spc="-15" dirty="0">
                <a:latin typeface="Times New Roman"/>
                <a:cs typeface="Times New Roman"/>
              </a:rPr>
              <a:t>4</a:t>
            </a:r>
            <a:r>
              <a:rPr sz="1800" spc="10" dirty="0">
                <a:latin typeface="Times New Roman"/>
                <a:cs typeface="Times New Roman"/>
              </a:rPr>
              <a:t>8–</a:t>
            </a:r>
            <a:r>
              <a:rPr sz="1800" spc="-15" dirty="0">
                <a:latin typeface="Times New Roman"/>
                <a:cs typeface="Times New Roman"/>
              </a:rPr>
              <a:t>2</a:t>
            </a:r>
            <a:r>
              <a:rPr sz="1800" dirty="0">
                <a:latin typeface="Times New Roman"/>
                <a:cs typeface="Times New Roman"/>
              </a:rPr>
              <a:t>0	</a:t>
            </a:r>
            <a:r>
              <a:rPr sz="1800" spc="-60" dirty="0">
                <a:latin typeface="Times New Roman"/>
                <a:cs typeface="Times New Roman"/>
              </a:rPr>
              <a:t>«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spc="25" dirty="0">
                <a:latin typeface="Times New Roman"/>
                <a:cs typeface="Times New Roman"/>
              </a:rPr>
              <a:t>т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spc="10" dirty="0">
                <a:latin typeface="Times New Roman"/>
                <a:cs typeface="Times New Roman"/>
              </a:rPr>
              <a:t>р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1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-</a:t>
            </a:r>
            <a:r>
              <a:rPr sz="1800" spc="-5" dirty="0">
                <a:latin typeface="Times New Roman"/>
                <a:cs typeface="Times New Roman"/>
              </a:rPr>
              <a:t>э</a:t>
            </a:r>
            <a:r>
              <a:rPr sz="1800" spc="-10" dirty="0">
                <a:latin typeface="Times New Roman"/>
                <a:cs typeface="Times New Roman"/>
              </a:rPr>
              <a:t>п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д</a:t>
            </a:r>
            <a:r>
              <a:rPr sz="1800" spc="10" dirty="0">
                <a:latin typeface="Times New Roman"/>
                <a:cs typeface="Times New Roman"/>
              </a:rPr>
              <a:t>е</a:t>
            </a:r>
            <a:r>
              <a:rPr sz="1800" spc="-15" dirty="0">
                <a:latin typeface="Times New Roman"/>
                <a:cs typeface="Times New Roman"/>
              </a:rPr>
              <a:t>м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15" dirty="0">
                <a:latin typeface="Times New Roman"/>
                <a:cs typeface="Times New Roman"/>
              </a:rPr>
              <a:t>ол</a:t>
            </a:r>
            <a:r>
              <a:rPr sz="1800" spc="1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г</a:t>
            </a:r>
            <a:r>
              <a:rPr sz="1800" spc="-5" dirty="0">
                <a:latin typeface="Times New Roman"/>
                <a:cs typeface="Times New Roman"/>
              </a:rPr>
              <a:t>ич</a:t>
            </a:r>
            <a:r>
              <a:rPr sz="1800" spc="40" dirty="0">
                <a:latin typeface="Times New Roman"/>
                <a:cs typeface="Times New Roman"/>
              </a:rPr>
              <a:t>е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spc="-15" dirty="0">
                <a:latin typeface="Times New Roman"/>
                <a:cs typeface="Times New Roman"/>
              </a:rPr>
              <a:t>к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е	</a:t>
            </a:r>
            <a:r>
              <a:rPr sz="1800" spc="25" dirty="0">
                <a:latin typeface="Times New Roman"/>
                <a:cs typeface="Times New Roman"/>
              </a:rPr>
              <a:t>т</a:t>
            </a:r>
            <a:r>
              <a:rPr sz="1800" spc="10" dirty="0">
                <a:latin typeface="Times New Roman"/>
                <a:cs typeface="Times New Roman"/>
              </a:rPr>
              <a:t>р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б</a:t>
            </a:r>
            <a:r>
              <a:rPr sz="1800" spc="5" dirty="0">
                <a:latin typeface="Times New Roman"/>
                <a:cs typeface="Times New Roman"/>
              </a:rPr>
              <a:t>о</a:t>
            </a:r>
            <a:r>
              <a:rPr sz="1800" spc="-35" dirty="0">
                <a:latin typeface="Times New Roman"/>
                <a:cs typeface="Times New Roman"/>
              </a:rPr>
              <a:t>в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я	к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515"/>
              </a:lnSpc>
            </a:pPr>
            <a:r>
              <a:rPr sz="1800" spc="-5" dirty="0">
                <a:latin typeface="Times New Roman"/>
                <a:cs typeface="Times New Roman"/>
              </a:rPr>
              <a:t>организациям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воспитания 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обучения,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отдыха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оздоровления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детей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молодежи»</a:t>
            </a:r>
            <a:endParaRPr sz="1800">
              <a:latin typeface="Times New Roman"/>
              <a:cs typeface="Times New Roman"/>
            </a:endParaRPr>
          </a:p>
          <a:p>
            <a:pPr marL="70485">
              <a:lnSpc>
                <a:spcPts val="1835"/>
              </a:lnSpc>
            </a:pPr>
            <a:r>
              <a:rPr sz="1800" dirty="0">
                <a:latin typeface="Times New Roman"/>
                <a:cs typeface="Times New Roman"/>
              </a:rPr>
              <a:t>п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ы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ю:</a:t>
            </a:r>
            <a:endParaRPr sz="1800">
              <a:latin typeface="Times New Roman"/>
              <a:cs typeface="Times New Roman"/>
            </a:endParaRPr>
          </a:p>
          <a:p>
            <a:pPr marL="835660" indent="-308610">
              <a:lnSpc>
                <a:spcPts val="1835"/>
              </a:lnSpc>
              <a:spcBef>
                <a:spcPts val="860"/>
              </a:spcBef>
              <a:buAutoNum type="arabicPeriod"/>
              <a:tabLst>
                <a:tab pos="835660" algn="l"/>
                <a:tab pos="836294" algn="l"/>
                <a:tab pos="2292985" algn="l"/>
                <a:tab pos="3310890" algn="l"/>
                <a:tab pos="4262755" algn="l"/>
                <a:tab pos="5996940" algn="l"/>
                <a:tab pos="7204075" algn="l"/>
                <a:tab pos="7951470" algn="l"/>
                <a:tab pos="8765540" algn="l"/>
                <a:tab pos="9137650" algn="l"/>
                <a:tab pos="9917430" algn="l"/>
                <a:tab pos="10153015" algn="l"/>
              </a:tabLst>
            </a:pPr>
            <a:r>
              <a:rPr sz="1800" spc="-15" dirty="0">
                <a:latin typeface="Times New Roman"/>
                <a:cs typeface="Times New Roman"/>
              </a:rPr>
              <a:t>Организовать	</a:t>
            </a:r>
            <a:r>
              <a:rPr sz="1800" spc="-10" dirty="0">
                <a:latin typeface="Times New Roman"/>
                <a:cs typeface="Times New Roman"/>
              </a:rPr>
              <a:t>изучение	членами	</a:t>
            </a:r>
            <a:r>
              <a:rPr sz="1800" spc="-15" dirty="0">
                <a:latin typeface="Times New Roman"/>
                <a:cs typeface="Times New Roman"/>
              </a:rPr>
              <a:t>педагогического	</a:t>
            </a:r>
            <a:r>
              <a:rPr sz="1800" spc="-25" dirty="0">
                <a:latin typeface="Times New Roman"/>
                <a:cs typeface="Times New Roman"/>
              </a:rPr>
              <a:t>коллектива	</a:t>
            </a:r>
            <a:r>
              <a:rPr sz="1800" dirty="0">
                <a:latin typeface="Times New Roman"/>
                <a:cs typeface="Times New Roman"/>
              </a:rPr>
              <a:t>новых	</a:t>
            </a:r>
            <a:r>
              <a:rPr sz="1800" spc="-5" dirty="0">
                <a:latin typeface="Times New Roman"/>
                <a:cs typeface="Times New Roman"/>
              </a:rPr>
              <a:t>правил	по	работе	</a:t>
            </a:r>
            <a:r>
              <a:rPr sz="1800" dirty="0">
                <a:latin typeface="Times New Roman"/>
                <a:cs typeface="Times New Roman"/>
              </a:rPr>
              <a:t>с	</a:t>
            </a:r>
            <a:r>
              <a:rPr sz="1800" spc="-10" dirty="0">
                <a:latin typeface="Times New Roman"/>
                <a:cs typeface="Times New Roman"/>
              </a:rPr>
              <a:t>электронными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515"/>
              </a:lnSpc>
              <a:tabLst>
                <a:tab pos="4236085" algn="l"/>
              </a:tabLst>
            </a:pPr>
            <a:r>
              <a:rPr sz="1800" spc="-15" dirty="0">
                <a:latin typeface="Times New Roman"/>
                <a:cs typeface="Times New Roman"/>
              </a:rPr>
              <a:t>средствами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обучения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срок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______</a:t>
            </a:r>
            <a:r>
              <a:rPr sz="18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dirty="0">
                <a:latin typeface="Times New Roman"/>
                <a:cs typeface="Times New Roman"/>
              </a:rPr>
              <a:t>_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(отв.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_______________,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заместитель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директора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УВР).</a:t>
            </a:r>
            <a:endParaRPr sz="1800">
              <a:latin typeface="Times New Roman"/>
              <a:cs typeface="Times New Roman"/>
            </a:endParaRPr>
          </a:p>
          <a:p>
            <a:pPr marL="698500" indent="-229235">
              <a:lnSpc>
                <a:spcPts val="1835"/>
              </a:lnSpc>
              <a:buAutoNum type="arabicPeriod" startAt="2"/>
              <a:tabLst>
                <a:tab pos="699135" algn="l"/>
              </a:tabLst>
            </a:pPr>
            <a:r>
              <a:rPr sz="1800" spc="-10" dirty="0">
                <a:latin typeface="Times New Roman"/>
                <a:cs typeface="Times New Roman"/>
              </a:rPr>
              <a:t>Обеспечить: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3612" y="2486914"/>
            <a:ext cx="11111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12775" algn="l"/>
                <a:tab pos="2088514" algn="l"/>
                <a:tab pos="3542665" algn="l"/>
                <a:tab pos="5814060" algn="l"/>
                <a:tab pos="7567295" algn="l"/>
                <a:tab pos="9143365" algn="l"/>
                <a:tab pos="10201275" algn="l"/>
              </a:tabLst>
            </a:pPr>
            <a:r>
              <a:rPr sz="1800" spc="-5" dirty="0">
                <a:latin typeface="Times New Roman"/>
                <a:cs typeface="Times New Roman"/>
              </a:rPr>
              <a:t>2.1	</a:t>
            </a:r>
            <a:r>
              <a:rPr sz="1800" spc="-20" dirty="0">
                <a:latin typeface="Times New Roman"/>
                <a:cs typeface="Times New Roman"/>
              </a:rPr>
              <a:t>соблюдение	</a:t>
            </a:r>
            <a:r>
              <a:rPr sz="1800" spc="-10" dirty="0">
                <a:latin typeface="Times New Roman"/>
                <a:cs typeface="Times New Roman"/>
              </a:rPr>
              <a:t>нормативов	</a:t>
            </a:r>
            <a:r>
              <a:rPr sz="1800" spc="-5" dirty="0">
                <a:latin typeface="Times New Roman"/>
                <a:cs typeface="Times New Roman"/>
              </a:rPr>
              <a:t>продолжительности	</a:t>
            </a:r>
            <a:r>
              <a:rPr sz="1800" spc="-10" dirty="0">
                <a:latin typeface="Times New Roman"/>
                <a:cs typeface="Times New Roman"/>
              </a:rPr>
              <a:t>использования	электронных	</a:t>
            </a:r>
            <a:r>
              <a:rPr sz="1800" spc="-5" dirty="0">
                <a:latin typeface="Times New Roman"/>
                <a:cs typeface="Times New Roman"/>
              </a:rPr>
              <a:t>средств	</a:t>
            </a:r>
            <a:r>
              <a:rPr sz="1800" spc="-20" dirty="0">
                <a:latin typeface="Times New Roman"/>
                <a:cs typeface="Times New Roman"/>
              </a:rPr>
              <a:t>обучения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3059" y="2678633"/>
            <a:ext cx="64122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00705" algn="l"/>
              </a:tabLst>
            </a:pPr>
            <a:r>
              <a:rPr sz="1800" spc="-5" dirty="0">
                <a:latin typeface="Times New Roman"/>
                <a:cs typeface="Times New Roman"/>
              </a:rPr>
              <a:t>(отв.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заместители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директора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УВР);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3612" y="2871342"/>
            <a:ext cx="111175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6720" algn="l"/>
                <a:tab pos="1670685" algn="l"/>
                <a:tab pos="3082290" algn="l"/>
                <a:tab pos="4524375" algn="l"/>
                <a:tab pos="5993765" algn="l"/>
                <a:tab pos="6679565" algn="l"/>
                <a:tab pos="7609840" algn="l"/>
                <a:tab pos="8622030" algn="l"/>
                <a:tab pos="9094470" algn="l"/>
                <a:tab pos="9676765" algn="l"/>
                <a:tab pos="11047095" algn="l"/>
              </a:tabLst>
            </a:pPr>
            <a:r>
              <a:rPr sz="1800" spc="-15" dirty="0">
                <a:latin typeface="Times New Roman"/>
                <a:cs typeface="Times New Roman"/>
              </a:rPr>
              <a:t>2</a:t>
            </a:r>
            <a:r>
              <a:rPr sz="1800" spc="5" dirty="0">
                <a:latin typeface="Times New Roman"/>
                <a:cs typeface="Times New Roman"/>
              </a:rPr>
              <a:t>.</a:t>
            </a:r>
            <a:r>
              <a:rPr sz="1800" dirty="0">
                <a:latin typeface="Times New Roman"/>
                <a:cs typeface="Times New Roman"/>
              </a:rPr>
              <a:t>2	</a:t>
            </a:r>
            <a:r>
              <a:rPr sz="1800" spc="-30" dirty="0">
                <a:latin typeface="Times New Roman"/>
                <a:cs typeface="Times New Roman"/>
              </a:rPr>
              <a:t>п</a:t>
            </a:r>
            <a:r>
              <a:rPr sz="1800" spc="10" dirty="0">
                <a:latin typeface="Times New Roman"/>
                <a:cs typeface="Times New Roman"/>
              </a:rPr>
              <a:t>ро</a:t>
            </a:r>
            <a:r>
              <a:rPr sz="1800" spc="-10" dirty="0">
                <a:latin typeface="Times New Roman"/>
                <a:cs typeface="Times New Roman"/>
              </a:rPr>
              <a:t>в</a:t>
            </a:r>
            <a:r>
              <a:rPr sz="1800" spc="-3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д</a:t>
            </a:r>
            <a:r>
              <a:rPr sz="1800" spc="-15" dirty="0">
                <a:latin typeface="Times New Roman"/>
                <a:cs typeface="Times New Roman"/>
              </a:rPr>
              <a:t>е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е	д</a:t>
            </a:r>
            <a:r>
              <a:rPr sz="1800" spc="10" dirty="0">
                <a:latin typeface="Times New Roman"/>
                <a:cs typeface="Times New Roman"/>
              </a:rPr>
              <a:t>е</a:t>
            </a:r>
            <a:r>
              <a:rPr sz="1800" spc="5" dirty="0">
                <a:latin typeface="Times New Roman"/>
                <a:cs typeface="Times New Roman"/>
              </a:rPr>
              <a:t>з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spc="5" dirty="0">
                <a:latin typeface="Times New Roman"/>
                <a:cs typeface="Times New Roman"/>
              </a:rPr>
              <a:t>ф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spc="10" dirty="0">
                <a:latin typeface="Times New Roman"/>
                <a:cs typeface="Times New Roman"/>
              </a:rPr>
              <a:t>к</a:t>
            </a:r>
            <a:r>
              <a:rPr sz="1800" spc="-5" dirty="0">
                <a:latin typeface="Times New Roman"/>
                <a:cs typeface="Times New Roman"/>
              </a:rPr>
              <a:t>ц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и	</a:t>
            </a:r>
            <a:r>
              <a:rPr sz="1800" spc="-30" dirty="0">
                <a:latin typeface="Times New Roman"/>
                <a:cs typeface="Times New Roman"/>
              </a:rPr>
              <a:t>э</a:t>
            </a:r>
            <a:r>
              <a:rPr sz="1800" spc="-15" dirty="0">
                <a:latin typeface="Times New Roman"/>
                <a:cs typeface="Times New Roman"/>
              </a:rPr>
              <a:t>л</a:t>
            </a:r>
            <a:r>
              <a:rPr sz="1800" spc="10" dirty="0">
                <a:latin typeface="Times New Roman"/>
                <a:cs typeface="Times New Roman"/>
              </a:rPr>
              <a:t>е</a:t>
            </a:r>
            <a:r>
              <a:rPr sz="1800" spc="-35" dirty="0">
                <a:latin typeface="Times New Roman"/>
                <a:cs typeface="Times New Roman"/>
              </a:rPr>
              <a:t>к</a:t>
            </a:r>
            <a:r>
              <a:rPr sz="1800" spc="25" dirty="0">
                <a:latin typeface="Times New Roman"/>
                <a:cs typeface="Times New Roman"/>
              </a:rPr>
              <a:t>т</a:t>
            </a:r>
            <a:r>
              <a:rPr sz="1800" spc="10" dirty="0">
                <a:latin typeface="Times New Roman"/>
                <a:cs typeface="Times New Roman"/>
              </a:rPr>
              <a:t>ро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spc="10" dirty="0">
                <a:latin typeface="Times New Roman"/>
                <a:cs typeface="Times New Roman"/>
              </a:rPr>
              <a:t>о</a:t>
            </a:r>
            <a:r>
              <a:rPr sz="1800" spc="-70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о	</a:t>
            </a:r>
            <a:r>
              <a:rPr sz="1800" spc="1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б</a:t>
            </a:r>
            <a:r>
              <a:rPr sz="1800" spc="-20" dirty="0">
                <a:latin typeface="Times New Roman"/>
                <a:cs typeface="Times New Roman"/>
              </a:rPr>
              <a:t>о</a:t>
            </a:r>
            <a:r>
              <a:rPr sz="1800" spc="-15" dirty="0">
                <a:latin typeface="Times New Roman"/>
                <a:cs typeface="Times New Roman"/>
              </a:rPr>
              <a:t>р</a:t>
            </a:r>
            <a:r>
              <a:rPr sz="1800" spc="-160" dirty="0">
                <a:latin typeface="Times New Roman"/>
                <a:cs typeface="Times New Roman"/>
              </a:rPr>
              <a:t>у</a:t>
            </a:r>
            <a:r>
              <a:rPr sz="1800" dirty="0">
                <a:latin typeface="Times New Roman"/>
                <a:cs typeface="Times New Roman"/>
              </a:rPr>
              <a:t>д</a:t>
            </a:r>
            <a:r>
              <a:rPr sz="1800" spc="5" dirty="0">
                <a:latin typeface="Times New Roman"/>
                <a:cs typeface="Times New Roman"/>
              </a:rPr>
              <a:t>о</a:t>
            </a:r>
            <a:r>
              <a:rPr sz="1800" spc="-35" dirty="0">
                <a:latin typeface="Times New Roman"/>
                <a:cs typeface="Times New Roman"/>
              </a:rPr>
              <a:t>в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spc="15" dirty="0">
                <a:latin typeface="Times New Roman"/>
                <a:cs typeface="Times New Roman"/>
              </a:rPr>
              <a:t>н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я	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spc="55" dirty="0">
                <a:latin typeface="Times New Roman"/>
                <a:cs typeface="Times New Roman"/>
              </a:rPr>
              <a:t>о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spc="-15" dirty="0">
                <a:latin typeface="Times New Roman"/>
                <a:cs typeface="Times New Roman"/>
              </a:rPr>
              <a:t>л</a:t>
            </a:r>
            <a:r>
              <a:rPr sz="1800" dirty="0">
                <a:latin typeface="Times New Roman"/>
                <a:cs typeface="Times New Roman"/>
              </a:rPr>
              <a:t>е	</a:t>
            </a:r>
            <a:r>
              <a:rPr sz="1800" spc="-35" dirty="0">
                <a:latin typeface="Times New Roman"/>
                <a:cs typeface="Times New Roman"/>
              </a:rPr>
              <a:t>к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жд</a:t>
            </a:r>
            <a:r>
              <a:rPr sz="1800" spc="10" dirty="0">
                <a:latin typeface="Times New Roman"/>
                <a:cs typeface="Times New Roman"/>
              </a:rPr>
              <a:t>о</a:t>
            </a:r>
            <a:r>
              <a:rPr sz="1800" spc="-45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о	</a:t>
            </a:r>
            <a:r>
              <a:rPr sz="1800" spc="-40" dirty="0">
                <a:latin typeface="Times New Roman"/>
                <a:cs typeface="Times New Roman"/>
              </a:rPr>
              <a:t>у</a:t>
            </a:r>
            <a:r>
              <a:rPr sz="1800" spc="5" dirty="0">
                <a:latin typeface="Times New Roman"/>
                <a:cs typeface="Times New Roman"/>
              </a:rPr>
              <a:t>ч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б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spc="10" dirty="0">
                <a:latin typeface="Times New Roman"/>
                <a:cs typeface="Times New Roman"/>
              </a:rPr>
              <a:t>о</a:t>
            </a:r>
            <a:r>
              <a:rPr sz="1800" spc="-45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о	д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я	(</a:t>
            </a:r>
            <a:r>
              <a:rPr sz="1800" spc="-1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-1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.	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800" dirty="0">
                <a:latin typeface="Times New Roman"/>
                <a:cs typeface="Times New Roman"/>
              </a:rPr>
              <a:t>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3059" y="3063366"/>
            <a:ext cx="3211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заместитель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директора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АХР);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3612" y="3255390"/>
            <a:ext cx="111175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2.3</a:t>
            </a:r>
            <a:r>
              <a:rPr sz="1800" spc="1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отключение</a:t>
            </a:r>
            <a:r>
              <a:rPr sz="1800" spc="1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электронных</a:t>
            </a:r>
            <a:r>
              <a:rPr sz="1800" spc="10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средств</a:t>
            </a:r>
            <a:r>
              <a:rPr sz="1800" spc="1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обучения,</a:t>
            </a:r>
            <a:r>
              <a:rPr sz="1800" spc="1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1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завершении</a:t>
            </a:r>
            <a:r>
              <a:rPr sz="1800" spc="1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учебных</a:t>
            </a:r>
            <a:r>
              <a:rPr sz="1800" spc="10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занятий</a:t>
            </a:r>
            <a:r>
              <a:rPr sz="1800" spc="11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(отв.</a:t>
            </a:r>
            <a:r>
              <a:rPr sz="1800" spc="11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дежурный</a:t>
            </a:r>
            <a:r>
              <a:rPr sz="1800" spc="11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администратор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3059" y="3447110"/>
            <a:ext cx="39065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10" dirty="0">
                <a:latin typeface="Times New Roman"/>
                <a:cs typeface="Times New Roman"/>
              </a:rPr>
              <a:t> утвержденному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графику дежурства);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13612" y="3639692"/>
            <a:ext cx="111175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9895" algn="l"/>
                <a:tab pos="1817370" algn="l"/>
                <a:tab pos="2051685" algn="l"/>
                <a:tab pos="3234690" algn="l"/>
                <a:tab pos="4371975" algn="l"/>
                <a:tab pos="5704205" algn="l"/>
                <a:tab pos="6174105" algn="l"/>
                <a:tab pos="7704455" algn="l"/>
                <a:tab pos="9030335" algn="l"/>
                <a:tab pos="10192385" algn="l"/>
                <a:tab pos="10448290" algn="l"/>
              </a:tabLst>
            </a:pPr>
            <a:r>
              <a:rPr sz="1800" spc="-15" dirty="0">
                <a:latin typeface="Times New Roman"/>
                <a:cs typeface="Times New Roman"/>
              </a:rPr>
              <a:t>2</a:t>
            </a:r>
            <a:r>
              <a:rPr sz="1800" spc="5" dirty="0">
                <a:latin typeface="Times New Roman"/>
                <a:cs typeface="Times New Roman"/>
              </a:rPr>
              <a:t>.</a:t>
            </a:r>
            <a:r>
              <a:rPr sz="1800" dirty="0">
                <a:latin typeface="Times New Roman"/>
                <a:cs typeface="Times New Roman"/>
              </a:rPr>
              <a:t>4	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spc="5" dirty="0">
                <a:latin typeface="Times New Roman"/>
                <a:cs typeface="Times New Roman"/>
              </a:rPr>
              <a:t>р</a:t>
            </a:r>
            <a:r>
              <a:rPr sz="1800" spc="10" dirty="0">
                <a:latin typeface="Times New Roman"/>
                <a:cs typeface="Times New Roman"/>
              </a:rPr>
              <a:t>о</a:t>
            </a:r>
            <a:r>
              <a:rPr sz="1800" spc="-10" dirty="0">
                <a:latin typeface="Times New Roman"/>
                <a:cs typeface="Times New Roman"/>
              </a:rPr>
              <a:t>в</a:t>
            </a:r>
            <a:r>
              <a:rPr sz="1800" spc="-3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д</a:t>
            </a:r>
            <a:r>
              <a:rPr sz="1800" spc="-15" dirty="0">
                <a:latin typeface="Times New Roman"/>
                <a:cs typeface="Times New Roman"/>
              </a:rPr>
              <a:t>е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е	с	</a:t>
            </a:r>
            <a:r>
              <a:rPr sz="1800" spc="-40" dirty="0">
                <a:latin typeface="Times New Roman"/>
                <a:cs typeface="Times New Roman"/>
              </a:rPr>
              <a:t>у</a:t>
            </a:r>
            <a:r>
              <a:rPr sz="1800" spc="5" dirty="0">
                <a:latin typeface="Times New Roman"/>
                <a:cs typeface="Times New Roman"/>
              </a:rPr>
              <a:t>ч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15" dirty="0">
                <a:latin typeface="Times New Roman"/>
                <a:cs typeface="Times New Roman"/>
              </a:rPr>
              <a:t>и</a:t>
            </a:r>
            <a:r>
              <a:rPr sz="1800" spc="-35" dirty="0">
                <a:latin typeface="Times New Roman"/>
                <a:cs typeface="Times New Roman"/>
              </a:rPr>
              <a:t>к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spc="-15" dirty="0">
                <a:latin typeface="Times New Roman"/>
                <a:cs typeface="Times New Roman"/>
              </a:rPr>
              <a:t>м</a:t>
            </a:r>
            <a:r>
              <a:rPr sz="1800" dirty="0">
                <a:latin typeface="Times New Roman"/>
                <a:cs typeface="Times New Roman"/>
              </a:rPr>
              <a:t>и	</a:t>
            </a:r>
            <a:r>
              <a:rPr sz="1800" spc="-110" dirty="0">
                <a:latin typeface="Times New Roman"/>
                <a:cs typeface="Times New Roman"/>
              </a:rPr>
              <a:t>к</a:t>
            </a:r>
            <a:r>
              <a:rPr sz="1800" spc="-15" dirty="0">
                <a:latin typeface="Times New Roman"/>
                <a:cs typeface="Times New Roman"/>
              </a:rPr>
              <a:t>ом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spc="-15" dirty="0">
                <a:latin typeface="Times New Roman"/>
                <a:cs typeface="Times New Roman"/>
              </a:rPr>
              <a:t>л</a:t>
            </a:r>
            <a:r>
              <a:rPr sz="1800" spc="10" dirty="0">
                <a:latin typeface="Times New Roman"/>
                <a:cs typeface="Times New Roman"/>
              </a:rPr>
              <a:t>е</a:t>
            </a:r>
            <a:r>
              <a:rPr sz="1800" spc="-60" dirty="0">
                <a:latin typeface="Times New Roman"/>
                <a:cs typeface="Times New Roman"/>
              </a:rPr>
              <a:t>к</a:t>
            </a:r>
            <a:r>
              <a:rPr sz="1800" spc="10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а	</a:t>
            </a:r>
            <a:r>
              <a:rPr sz="1800" spc="-40" dirty="0">
                <a:latin typeface="Times New Roman"/>
                <a:cs typeface="Times New Roman"/>
              </a:rPr>
              <a:t>у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spc="5" dirty="0">
                <a:latin typeface="Times New Roman"/>
                <a:cs typeface="Times New Roman"/>
              </a:rPr>
              <a:t>р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жн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1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й	д</a:t>
            </a:r>
            <a:r>
              <a:rPr sz="1800" spc="-15" dirty="0">
                <a:latin typeface="Times New Roman"/>
                <a:cs typeface="Times New Roman"/>
              </a:rPr>
              <a:t>л</a:t>
            </a:r>
            <a:r>
              <a:rPr sz="1800" dirty="0">
                <a:latin typeface="Times New Roman"/>
                <a:cs typeface="Times New Roman"/>
              </a:rPr>
              <a:t>я	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spc="5" dirty="0">
                <a:latin typeface="Times New Roman"/>
                <a:cs typeface="Times New Roman"/>
              </a:rPr>
              <a:t>р</a:t>
            </a:r>
            <a:r>
              <a:rPr sz="1800" spc="-15" dirty="0">
                <a:latin typeface="Times New Roman"/>
                <a:cs typeface="Times New Roman"/>
              </a:rPr>
              <a:t>о</a:t>
            </a:r>
            <a:r>
              <a:rPr sz="1800" spc="5" dirty="0">
                <a:latin typeface="Times New Roman"/>
                <a:cs typeface="Times New Roman"/>
              </a:rPr>
              <a:t>ф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15" dirty="0">
                <a:latin typeface="Times New Roman"/>
                <a:cs typeface="Times New Roman"/>
              </a:rPr>
              <a:t>л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spc="-35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ти</a:t>
            </a:r>
            <a:r>
              <a:rPr sz="1800" spc="-10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и	</a:t>
            </a:r>
            <a:r>
              <a:rPr sz="1800" spc="5" dirty="0">
                <a:latin typeface="Times New Roman"/>
                <a:cs typeface="Times New Roman"/>
              </a:rPr>
              <a:t>з</a:t>
            </a:r>
            <a:r>
              <a:rPr sz="1800" spc="10" dirty="0">
                <a:latin typeface="Times New Roman"/>
                <a:cs typeface="Times New Roman"/>
              </a:rPr>
              <a:t>р</a:t>
            </a:r>
            <a:r>
              <a:rPr sz="1800" spc="-5" dirty="0">
                <a:latin typeface="Times New Roman"/>
                <a:cs typeface="Times New Roman"/>
              </a:rPr>
              <a:t>ите</a:t>
            </a:r>
            <a:r>
              <a:rPr sz="1800" spc="-15" dirty="0">
                <a:latin typeface="Times New Roman"/>
                <a:cs typeface="Times New Roman"/>
              </a:rPr>
              <a:t>л</a:t>
            </a:r>
            <a:r>
              <a:rPr sz="1800" spc="-5" dirty="0">
                <a:latin typeface="Times New Roman"/>
                <a:cs typeface="Times New Roman"/>
              </a:rPr>
              <a:t>ь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spc="10" dirty="0">
                <a:latin typeface="Times New Roman"/>
                <a:cs typeface="Times New Roman"/>
              </a:rPr>
              <a:t>о</a:t>
            </a:r>
            <a:r>
              <a:rPr sz="1800" spc="-20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о	</a:t>
            </a:r>
            <a:r>
              <a:rPr sz="1800" spc="-40" dirty="0">
                <a:latin typeface="Times New Roman"/>
                <a:cs typeface="Times New Roman"/>
              </a:rPr>
              <a:t>у</a:t>
            </a:r>
            <a:r>
              <a:rPr sz="1800" spc="-20" dirty="0">
                <a:latin typeface="Times New Roman"/>
                <a:cs typeface="Times New Roman"/>
              </a:rPr>
              <a:t>т</a:t>
            </a:r>
            <a:r>
              <a:rPr sz="1800" spc="-15" dirty="0">
                <a:latin typeface="Times New Roman"/>
                <a:cs typeface="Times New Roman"/>
              </a:rPr>
              <a:t>омл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я	и	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5" dirty="0">
                <a:latin typeface="Times New Roman"/>
                <a:cs typeface="Times New Roman"/>
              </a:rPr>
              <a:t>я</a:t>
            </a:r>
            <a:r>
              <a:rPr sz="1800" dirty="0">
                <a:latin typeface="Times New Roman"/>
                <a:cs typeface="Times New Roman"/>
              </a:rPr>
              <a:t>тия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3059" y="3831717"/>
            <a:ext cx="800480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напряжения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 мышц тела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середине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урока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продолжительностью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не </a:t>
            </a:r>
            <a:r>
              <a:rPr sz="1800" spc="-10" dirty="0">
                <a:latin typeface="Times New Roman"/>
                <a:cs typeface="Times New Roman"/>
              </a:rPr>
              <a:t>менее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мин.;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13612" y="4023436"/>
            <a:ext cx="111144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2.5</a:t>
            </a:r>
            <a:r>
              <a:rPr sz="1800" spc="4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проверку</a:t>
            </a:r>
            <a:r>
              <a:rPr sz="1800" spc="40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имеющихся</a:t>
            </a:r>
            <a:r>
              <a:rPr sz="1800" spc="4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средств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электронного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обучения</a:t>
            </a:r>
            <a:r>
              <a:rPr sz="1800" spc="4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spc="4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требования</a:t>
            </a:r>
            <a:r>
              <a:rPr sz="1800" spc="459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СП</a:t>
            </a:r>
            <a:r>
              <a:rPr sz="1800" spc="4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2.4.3648–20</a:t>
            </a:r>
            <a:r>
              <a:rPr sz="1800" spc="4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4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предоставлением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3059" y="4216145"/>
            <a:ext cx="75006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93540" algn="l"/>
              </a:tabLst>
            </a:pPr>
            <a:r>
              <a:rPr sz="1800" dirty="0">
                <a:latin typeface="Times New Roman"/>
                <a:cs typeface="Times New Roman"/>
              </a:rPr>
              <a:t>отчета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</a:t>
            </a:r>
            <a:r>
              <a:rPr sz="1800" dirty="0">
                <a:latin typeface="Times New Roman"/>
                <a:cs typeface="Times New Roman"/>
              </a:rPr>
              <a:t> ___________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(отв. </a:t>
            </a:r>
            <a:r>
              <a:rPr sz="1800" spc="10" dirty="0">
                <a:latin typeface="Times New Roman"/>
                <a:cs typeface="Times New Roman"/>
              </a:rPr>
              <a:t>______</a:t>
            </a:r>
            <a:r>
              <a:rPr sz="18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заместитель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директора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АХР);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3612" y="4408170"/>
            <a:ext cx="111144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2.6</a:t>
            </a:r>
            <a:r>
              <a:rPr sz="1800" spc="9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ознакомление</a:t>
            </a:r>
            <a:r>
              <a:rPr sz="1800" spc="10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всех</a:t>
            </a:r>
            <a:r>
              <a:rPr sz="1800" spc="12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участников</a:t>
            </a:r>
            <a:r>
              <a:rPr sz="1800" spc="1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образовательных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отношений</a:t>
            </a:r>
            <a:r>
              <a:rPr sz="1800" spc="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0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требованиями</a:t>
            </a:r>
            <a:r>
              <a:rPr sz="1800" spc="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9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характеристикам</a:t>
            </a:r>
            <a:r>
              <a:rPr sz="1800" spc="10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электронных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3059" y="4600194"/>
            <a:ext cx="11576050" cy="1452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100"/>
              </a:spcBef>
              <a:tabLst>
                <a:tab pos="6264910" algn="l"/>
                <a:tab pos="8260080" algn="l"/>
              </a:tabLst>
            </a:pPr>
            <a:r>
              <a:rPr sz="1800" spc="-10" dirty="0">
                <a:latin typeface="Times New Roman"/>
                <a:cs typeface="Times New Roman"/>
              </a:rPr>
              <a:t>образовательных</a:t>
            </a:r>
            <a:r>
              <a:rPr sz="1800" spc="2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ресурсов</a:t>
            </a:r>
            <a:r>
              <a:rPr sz="1800" spc="2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27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порядком</a:t>
            </a:r>
            <a:r>
              <a:rPr sz="1800" spc="28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их</a:t>
            </a:r>
            <a:r>
              <a:rPr sz="1800" spc="2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использования</a:t>
            </a:r>
            <a:r>
              <a:rPr sz="1800" spc="2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до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spc="10" dirty="0">
                <a:latin typeface="Times New Roman"/>
                <a:cs typeface="Times New Roman"/>
              </a:rPr>
              <a:t>_</a:t>
            </a:r>
            <a:r>
              <a:rPr sz="18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spc="-5" dirty="0">
                <a:latin typeface="Times New Roman"/>
                <a:cs typeface="Times New Roman"/>
              </a:rPr>
              <a:t>(отв.</a:t>
            </a:r>
            <a:r>
              <a:rPr sz="1800" spc="2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классные</a:t>
            </a:r>
            <a:r>
              <a:rPr sz="1800" spc="229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руководители</a:t>
            </a:r>
            <a:r>
              <a:rPr sz="1800" spc="25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1-1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515"/>
              </a:lnSpc>
            </a:pPr>
            <a:r>
              <a:rPr sz="1800" spc="-10" dirty="0">
                <a:latin typeface="Times New Roman"/>
                <a:cs typeface="Times New Roman"/>
              </a:rPr>
              <a:t>классов).</a:t>
            </a:r>
            <a:endParaRPr sz="1800">
              <a:latin typeface="Times New Roman"/>
              <a:cs typeface="Times New Roman"/>
            </a:endParaRPr>
          </a:p>
          <a:p>
            <a:pPr marL="698500" indent="-229235">
              <a:lnSpc>
                <a:spcPts val="1515"/>
              </a:lnSpc>
              <a:buAutoNum type="arabicPeriod" startAt="3"/>
              <a:tabLst>
                <a:tab pos="699135" algn="l"/>
              </a:tabLst>
            </a:pPr>
            <a:r>
              <a:rPr sz="1800" spc="-5" dirty="0">
                <a:latin typeface="Times New Roman"/>
                <a:cs typeface="Times New Roman"/>
              </a:rPr>
              <a:t>Запретить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использование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уроках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смартфонов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более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двух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средств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электронного </a:t>
            </a:r>
            <a:r>
              <a:rPr sz="1800" spc="-20" dirty="0">
                <a:latin typeface="Times New Roman"/>
                <a:cs typeface="Times New Roman"/>
              </a:rPr>
              <a:t>обучения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одновременно.</a:t>
            </a:r>
            <a:endParaRPr sz="1800">
              <a:latin typeface="Times New Roman"/>
              <a:cs typeface="Times New Roman"/>
            </a:endParaRPr>
          </a:p>
          <a:p>
            <a:pPr marL="698500" indent="-229235">
              <a:lnSpc>
                <a:spcPts val="1835"/>
              </a:lnSpc>
              <a:buAutoNum type="arabicPeriod" startAt="3"/>
              <a:tabLst>
                <a:tab pos="699135" algn="l"/>
              </a:tabLst>
            </a:pPr>
            <a:r>
              <a:rPr sz="1800" spc="-15" dirty="0">
                <a:latin typeface="Times New Roman"/>
                <a:cs typeface="Times New Roman"/>
              </a:rPr>
              <a:t>Контроль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исполнения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приказа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оставляю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собой.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835"/>
              </a:lnSpc>
              <a:spcBef>
                <a:spcPts val="860"/>
              </a:spcBef>
            </a:pPr>
            <a:r>
              <a:rPr sz="1800" spc="-10" dirty="0">
                <a:latin typeface="Times New Roman"/>
                <a:cs typeface="Times New Roman"/>
              </a:rPr>
              <a:t>Директор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835"/>
              </a:lnSpc>
            </a:pP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приказом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ознакомлены:</a:t>
            </a:r>
            <a:endParaRPr sz="1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047122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3049" y="1453133"/>
            <a:ext cx="11258550" cy="1107996"/>
          </a:xfrm>
        </p:spPr>
        <p:txBody>
          <a:bodyPr/>
          <a:lstStyle/>
          <a:p>
            <a:pPr algn="ctr"/>
            <a:r>
              <a:rPr lang="ru-RU" sz="7200" b="1" dirty="0" smtClean="0"/>
              <a:t>СПАСИБО ЗА ВНИМАНИЕ!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2971662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 Действия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506776"/>
            <a:ext cx="8534400" cy="4285561"/>
          </a:xfrm>
        </p:spPr>
        <p:txBody>
          <a:bodyPr>
            <a:normAutofit/>
          </a:bodyPr>
          <a:lstStyle/>
          <a:p>
            <a:r>
              <a:rPr lang="ru-RU" dirty="0" smtClean="0"/>
              <a:t>21.Определить модель внеурочной деятельности  с учетом сетевого взаимодействия с социальными партнерами и формированием функциональной грамотности</a:t>
            </a:r>
          </a:p>
          <a:p>
            <a:r>
              <a:rPr lang="ru-RU" dirty="0" smtClean="0"/>
              <a:t>22.Осуществлять еженедельный контроль готовности к переходу на ФГОС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5520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3256915" marR="5080" indent="-1436370">
              <a:lnSpc>
                <a:spcPts val="2810"/>
              </a:lnSpc>
              <a:spcBef>
                <a:spcPts val="440"/>
              </a:spcBef>
            </a:pPr>
            <a:r>
              <a:rPr sz="2600" spc="-15" dirty="0"/>
              <a:t>Обновленные</a:t>
            </a:r>
            <a:r>
              <a:rPr sz="2600" spc="5" dirty="0"/>
              <a:t> </a:t>
            </a:r>
            <a:r>
              <a:rPr sz="2600" spc="-15" dirty="0"/>
              <a:t>федеральные</a:t>
            </a:r>
            <a:r>
              <a:rPr sz="2600" spc="80" dirty="0"/>
              <a:t> </a:t>
            </a:r>
            <a:r>
              <a:rPr sz="2600" spc="-25" dirty="0"/>
              <a:t>государственные </a:t>
            </a:r>
            <a:r>
              <a:rPr sz="2600" spc="-705" dirty="0"/>
              <a:t> </a:t>
            </a:r>
            <a:r>
              <a:rPr sz="2600" spc="-15" dirty="0"/>
              <a:t>образовательные</a:t>
            </a:r>
            <a:r>
              <a:rPr sz="2600" spc="55" dirty="0"/>
              <a:t> </a:t>
            </a:r>
            <a:r>
              <a:rPr sz="2600" spc="-15" dirty="0"/>
              <a:t>стандарты</a:t>
            </a:r>
            <a:endParaRPr sz="26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65621" y="1317972"/>
            <a:ext cx="496509" cy="50959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21309" y="1333212"/>
            <a:ext cx="496509" cy="50959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495034" y="2148966"/>
            <a:ext cx="542798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15" algn="ctr">
              <a:spcBef>
                <a:spcPts val="100"/>
              </a:spcBef>
            </a:pPr>
            <a:r>
              <a:rPr b="1" spc="5" dirty="0">
                <a:solidFill>
                  <a:srgbClr val="1F3863"/>
                </a:solidFill>
                <a:latin typeface="Arial"/>
                <a:cs typeface="Arial"/>
              </a:rPr>
              <a:t>Приказ</a:t>
            </a:r>
            <a:r>
              <a:rPr b="1" spc="-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15" dirty="0">
                <a:solidFill>
                  <a:srgbClr val="1F3863"/>
                </a:solidFill>
                <a:latin typeface="Arial"/>
                <a:cs typeface="Arial"/>
              </a:rPr>
              <a:t>Министерства</a:t>
            </a:r>
            <a:r>
              <a:rPr b="1" spc="1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1F3863"/>
                </a:solidFill>
                <a:latin typeface="Arial"/>
                <a:cs typeface="Arial"/>
              </a:rPr>
              <a:t>просвещения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  <a:p>
            <a:pPr marL="7620" algn="ctr"/>
            <a:r>
              <a:rPr b="1" spc="-10" dirty="0">
                <a:solidFill>
                  <a:srgbClr val="1F3863"/>
                </a:solidFill>
                <a:latin typeface="Arial"/>
                <a:cs typeface="Arial"/>
              </a:rPr>
              <a:t>Российской</a:t>
            </a:r>
            <a:r>
              <a:rPr b="1" spc="-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1F3863"/>
                </a:solidFill>
                <a:latin typeface="Arial"/>
                <a:cs typeface="Arial"/>
              </a:rPr>
              <a:t>Федерации</a:t>
            </a:r>
            <a:r>
              <a:rPr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25" dirty="0">
                <a:solidFill>
                  <a:srgbClr val="1F3863"/>
                </a:solidFill>
                <a:latin typeface="Arial"/>
                <a:cs typeface="Arial"/>
              </a:rPr>
              <a:t>от</a:t>
            </a:r>
            <a:r>
              <a:rPr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F3863"/>
                </a:solidFill>
                <a:latin typeface="Arial"/>
                <a:cs typeface="Arial"/>
              </a:rPr>
              <a:t>31</a:t>
            </a:r>
            <a:r>
              <a:rPr b="1" spc="-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15" dirty="0">
                <a:solidFill>
                  <a:srgbClr val="1F3863"/>
                </a:solidFill>
                <a:latin typeface="Arial"/>
                <a:cs typeface="Arial"/>
              </a:rPr>
              <a:t>мая</a:t>
            </a:r>
            <a:r>
              <a:rPr b="1" dirty="0">
                <a:solidFill>
                  <a:srgbClr val="1F3863"/>
                </a:solidFill>
                <a:latin typeface="Arial"/>
                <a:cs typeface="Arial"/>
              </a:rPr>
              <a:t> 2021</a:t>
            </a:r>
            <a:r>
              <a:rPr b="1" spc="-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100" dirty="0">
                <a:solidFill>
                  <a:srgbClr val="1F3863"/>
                </a:solidFill>
                <a:latin typeface="Arial"/>
                <a:cs typeface="Arial"/>
              </a:rPr>
              <a:t>г.</a:t>
            </a:r>
            <a:r>
              <a:rPr b="1" spc="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F3863"/>
                </a:solidFill>
                <a:latin typeface="Arial"/>
                <a:cs typeface="Arial"/>
              </a:rPr>
              <a:t>№ 287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  <a:p>
            <a:pPr marL="12700" marR="5080" indent="847725"/>
            <a:r>
              <a:rPr b="1" spc="-5" dirty="0">
                <a:solidFill>
                  <a:srgbClr val="1F3863"/>
                </a:solidFill>
                <a:latin typeface="Arial"/>
                <a:cs typeface="Arial"/>
              </a:rPr>
              <a:t>"Об</a:t>
            </a:r>
            <a:r>
              <a:rPr b="1" spc="-15" dirty="0">
                <a:solidFill>
                  <a:srgbClr val="1F3863"/>
                </a:solidFill>
                <a:latin typeface="Arial"/>
                <a:cs typeface="Arial"/>
              </a:rPr>
              <a:t> утверждении</a:t>
            </a:r>
            <a:r>
              <a:rPr b="1" spc="6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1F3863"/>
                </a:solidFill>
                <a:latin typeface="Arial"/>
                <a:cs typeface="Arial"/>
              </a:rPr>
              <a:t>федерального </a:t>
            </a:r>
            <a:r>
              <a:rPr b="1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20" dirty="0">
                <a:solidFill>
                  <a:srgbClr val="1F3863"/>
                </a:solidFill>
                <a:latin typeface="Arial"/>
                <a:cs typeface="Arial"/>
              </a:rPr>
              <a:t>государственного</a:t>
            </a:r>
            <a:r>
              <a:rPr b="1" spc="10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1F3863"/>
                </a:solidFill>
                <a:latin typeface="Arial"/>
                <a:cs typeface="Arial"/>
              </a:rPr>
              <a:t>образовательного</a:t>
            </a:r>
            <a:r>
              <a:rPr b="1" spc="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20" dirty="0">
                <a:solidFill>
                  <a:srgbClr val="1F3863"/>
                </a:solidFill>
                <a:latin typeface="Arial"/>
                <a:cs typeface="Arial"/>
              </a:rPr>
              <a:t>стандарта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  <a:p>
            <a:pPr marL="847725">
              <a:spcBef>
                <a:spcPts val="5"/>
              </a:spcBef>
            </a:pPr>
            <a:r>
              <a:rPr b="1" spc="-10" dirty="0">
                <a:solidFill>
                  <a:srgbClr val="1F3863"/>
                </a:solidFill>
                <a:latin typeface="Arial"/>
                <a:cs typeface="Arial"/>
              </a:rPr>
              <a:t>основного</a:t>
            </a:r>
            <a:r>
              <a:rPr b="1" spc="-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1F3863"/>
                </a:solidFill>
                <a:latin typeface="Arial"/>
                <a:cs typeface="Arial"/>
              </a:rPr>
              <a:t>общего </a:t>
            </a:r>
            <a:r>
              <a:rPr b="1" spc="-5" dirty="0">
                <a:solidFill>
                  <a:srgbClr val="1F3863"/>
                </a:solidFill>
                <a:latin typeface="Arial"/>
                <a:cs typeface="Arial"/>
              </a:rPr>
              <a:t>образования"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0900" y="2148966"/>
            <a:ext cx="543623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270" algn="ctr">
              <a:spcBef>
                <a:spcPts val="100"/>
              </a:spcBef>
            </a:pPr>
            <a:r>
              <a:rPr b="1" spc="5" dirty="0">
                <a:solidFill>
                  <a:srgbClr val="1F3863"/>
                </a:solidFill>
                <a:latin typeface="Arial"/>
                <a:cs typeface="Arial"/>
              </a:rPr>
              <a:t>Приказ</a:t>
            </a:r>
            <a:r>
              <a:rPr b="1" spc="-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15" dirty="0">
                <a:solidFill>
                  <a:srgbClr val="1F3863"/>
                </a:solidFill>
                <a:latin typeface="Arial"/>
                <a:cs typeface="Arial"/>
              </a:rPr>
              <a:t>Министерства</a:t>
            </a:r>
            <a:r>
              <a:rPr b="1" spc="1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1F3863"/>
                </a:solidFill>
                <a:latin typeface="Arial"/>
                <a:cs typeface="Arial"/>
              </a:rPr>
              <a:t>просвещения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  <a:p>
            <a:pPr marL="12700" marR="5080" indent="-6350" algn="ctr"/>
            <a:r>
              <a:rPr b="1" spc="-10" dirty="0">
                <a:solidFill>
                  <a:srgbClr val="1F3863"/>
                </a:solidFill>
                <a:latin typeface="Arial"/>
                <a:cs typeface="Arial"/>
              </a:rPr>
              <a:t>Российской </a:t>
            </a:r>
            <a:r>
              <a:rPr b="1" spc="-5" dirty="0">
                <a:solidFill>
                  <a:srgbClr val="1F3863"/>
                </a:solidFill>
                <a:latin typeface="Arial"/>
                <a:cs typeface="Arial"/>
              </a:rPr>
              <a:t>Федерации </a:t>
            </a:r>
            <a:r>
              <a:rPr b="1" spc="-25" dirty="0">
                <a:solidFill>
                  <a:srgbClr val="1F3863"/>
                </a:solidFill>
                <a:latin typeface="Arial"/>
                <a:cs typeface="Arial"/>
              </a:rPr>
              <a:t>от </a:t>
            </a:r>
            <a:r>
              <a:rPr b="1" dirty="0">
                <a:solidFill>
                  <a:srgbClr val="1F3863"/>
                </a:solidFill>
                <a:latin typeface="Arial"/>
                <a:cs typeface="Arial"/>
              </a:rPr>
              <a:t>31 </a:t>
            </a:r>
            <a:r>
              <a:rPr b="1" spc="-15" dirty="0">
                <a:solidFill>
                  <a:srgbClr val="1F3863"/>
                </a:solidFill>
                <a:latin typeface="Arial"/>
                <a:cs typeface="Arial"/>
              </a:rPr>
              <a:t>мая </a:t>
            </a:r>
            <a:r>
              <a:rPr b="1" dirty="0">
                <a:solidFill>
                  <a:srgbClr val="1F3863"/>
                </a:solidFill>
                <a:latin typeface="Arial"/>
                <a:cs typeface="Arial"/>
              </a:rPr>
              <a:t>2021 </a:t>
            </a:r>
            <a:r>
              <a:rPr b="1" spc="-100" dirty="0">
                <a:solidFill>
                  <a:srgbClr val="1F3863"/>
                </a:solidFill>
                <a:latin typeface="Arial"/>
                <a:cs typeface="Arial"/>
              </a:rPr>
              <a:t>г.</a:t>
            </a:r>
            <a:r>
              <a:rPr b="1" spc="-9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F3863"/>
                </a:solidFill>
                <a:latin typeface="Arial"/>
                <a:cs typeface="Arial"/>
              </a:rPr>
              <a:t>№ 286 </a:t>
            </a:r>
            <a:r>
              <a:rPr b="1" spc="-49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1F3863"/>
                </a:solidFill>
                <a:latin typeface="Arial"/>
                <a:cs typeface="Arial"/>
              </a:rPr>
              <a:t>"Об</a:t>
            </a:r>
            <a:r>
              <a:rPr b="1" spc="-15" dirty="0">
                <a:solidFill>
                  <a:srgbClr val="1F3863"/>
                </a:solidFill>
                <a:latin typeface="Arial"/>
                <a:cs typeface="Arial"/>
              </a:rPr>
              <a:t> утверждении</a:t>
            </a:r>
            <a:r>
              <a:rPr b="1" spc="6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1F3863"/>
                </a:solidFill>
                <a:latin typeface="Arial"/>
                <a:cs typeface="Arial"/>
              </a:rPr>
              <a:t>федерального </a:t>
            </a:r>
            <a:r>
              <a:rPr b="1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20" dirty="0">
                <a:solidFill>
                  <a:srgbClr val="1F3863"/>
                </a:solidFill>
                <a:latin typeface="Arial"/>
                <a:cs typeface="Arial"/>
              </a:rPr>
              <a:t>государственного</a:t>
            </a:r>
            <a:r>
              <a:rPr b="1" spc="1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1F3863"/>
                </a:solidFill>
                <a:latin typeface="Arial"/>
                <a:cs typeface="Arial"/>
              </a:rPr>
              <a:t>образовательного</a:t>
            </a:r>
            <a:r>
              <a:rPr b="1" spc="7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20" dirty="0">
                <a:solidFill>
                  <a:srgbClr val="1F3863"/>
                </a:solidFill>
                <a:latin typeface="Arial"/>
                <a:cs typeface="Arial"/>
              </a:rPr>
              <a:t>стандарта </a:t>
            </a:r>
            <a:r>
              <a:rPr b="1" spc="-484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1F3863"/>
                </a:solidFill>
                <a:latin typeface="Arial"/>
                <a:cs typeface="Arial"/>
              </a:rPr>
              <a:t>начального</a:t>
            </a:r>
            <a:r>
              <a:rPr b="1" spc="-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1F3863"/>
                </a:solidFill>
                <a:latin typeface="Arial"/>
                <a:cs typeface="Arial"/>
              </a:rPr>
              <a:t>общего</a:t>
            </a:r>
            <a:r>
              <a:rPr b="1" spc="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1F3863"/>
                </a:solidFill>
                <a:latin typeface="Arial"/>
                <a:cs typeface="Arial"/>
              </a:rPr>
              <a:t>образования"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2632" y="4325823"/>
            <a:ext cx="514477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2540" algn="ctr">
              <a:spcBef>
                <a:spcPts val="100"/>
              </a:spcBef>
            </a:pPr>
            <a:r>
              <a:rPr i="1" spc="-10" dirty="0">
                <a:solidFill>
                  <a:srgbClr val="1F3863"/>
                </a:solidFill>
                <a:latin typeface="Arial"/>
                <a:cs typeface="Arial"/>
              </a:rPr>
              <a:t>Прием </a:t>
            </a:r>
            <a:r>
              <a:rPr i="1" spc="-5" dirty="0">
                <a:solidFill>
                  <a:srgbClr val="1F3863"/>
                </a:solidFill>
                <a:latin typeface="Arial"/>
                <a:cs typeface="Arial"/>
              </a:rPr>
              <a:t>на </a:t>
            </a:r>
            <a:r>
              <a:rPr i="1" spc="-10" dirty="0">
                <a:solidFill>
                  <a:srgbClr val="1F3863"/>
                </a:solidFill>
                <a:latin typeface="Arial"/>
                <a:cs typeface="Arial"/>
              </a:rPr>
              <a:t>обучение </a:t>
            </a:r>
            <a:r>
              <a:rPr i="1" spc="-5" dirty="0">
                <a:solidFill>
                  <a:srgbClr val="1F3863"/>
                </a:solidFill>
                <a:latin typeface="Arial"/>
                <a:cs typeface="Arial"/>
              </a:rPr>
              <a:t>по программам </a:t>
            </a:r>
            <a:r>
              <a:rPr i="1" spc="-20" dirty="0">
                <a:solidFill>
                  <a:srgbClr val="1F3863"/>
                </a:solidFill>
                <a:latin typeface="Arial"/>
                <a:cs typeface="Arial"/>
              </a:rPr>
              <a:t>начального </a:t>
            </a:r>
            <a:r>
              <a:rPr i="1" spc="-49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i="1" spc="-5" dirty="0">
                <a:solidFill>
                  <a:srgbClr val="1F3863"/>
                </a:solidFill>
                <a:latin typeface="Arial"/>
                <a:cs typeface="Arial"/>
              </a:rPr>
              <a:t>общего </a:t>
            </a:r>
            <a:r>
              <a:rPr i="1" spc="-15" dirty="0">
                <a:solidFill>
                  <a:srgbClr val="1F3863"/>
                </a:solidFill>
                <a:latin typeface="Arial"/>
                <a:cs typeface="Arial"/>
              </a:rPr>
              <a:t>образования </a:t>
            </a:r>
            <a:r>
              <a:rPr i="1" dirty="0">
                <a:solidFill>
                  <a:srgbClr val="1F3863"/>
                </a:solidFill>
                <a:latin typeface="Arial"/>
                <a:cs typeface="Arial"/>
              </a:rPr>
              <a:t>(в 1 класс) с 1 </a:t>
            </a:r>
            <a:r>
              <a:rPr i="1" spc="-10" dirty="0">
                <a:solidFill>
                  <a:srgbClr val="1F3863"/>
                </a:solidFill>
                <a:latin typeface="Arial"/>
                <a:cs typeface="Arial"/>
              </a:rPr>
              <a:t>сентября </a:t>
            </a:r>
            <a:r>
              <a:rPr i="1" spc="-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3863"/>
                </a:solidFill>
                <a:latin typeface="Arial"/>
                <a:cs typeface="Arial"/>
              </a:rPr>
              <a:t>2022</a:t>
            </a:r>
            <a:r>
              <a:rPr i="1" spc="-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i="1" spc="-5" dirty="0">
                <a:solidFill>
                  <a:srgbClr val="1F3863"/>
                </a:solidFill>
                <a:latin typeface="Arial"/>
                <a:cs typeface="Arial"/>
              </a:rPr>
              <a:t>г.</a:t>
            </a:r>
            <a:r>
              <a:rPr i="1" spc="-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i="1" spc="-30" dirty="0">
                <a:solidFill>
                  <a:srgbClr val="1F3863"/>
                </a:solidFill>
                <a:latin typeface="Arial"/>
                <a:cs typeface="Arial"/>
              </a:rPr>
              <a:t>во</a:t>
            </a:r>
            <a:r>
              <a:rPr i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i="1" spc="-30" dirty="0">
                <a:solidFill>
                  <a:srgbClr val="1F3863"/>
                </a:solidFill>
                <a:latin typeface="Arial"/>
                <a:cs typeface="Arial"/>
              </a:rPr>
              <a:t>всех</a:t>
            </a:r>
            <a:r>
              <a:rPr i="1" spc="-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1F3863"/>
                </a:solidFill>
                <a:latin typeface="Arial"/>
                <a:cs typeface="Arial"/>
              </a:rPr>
              <a:t>образовательных</a:t>
            </a:r>
            <a:r>
              <a:rPr i="1" spc="4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i="1" spc="-5" dirty="0">
                <a:solidFill>
                  <a:srgbClr val="1F3863"/>
                </a:solidFill>
                <a:latin typeface="Arial"/>
                <a:cs typeface="Arial"/>
              </a:rPr>
              <a:t>организациях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96582" y="4325823"/>
            <a:ext cx="514096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45" algn="ctr">
              <a:spcBef>
                <a:spcPts val="100"/>
              </a:spcBef>
              <a:tabLst>
                <a:tab pos="2214880" algn="l"/>
              </a:tabLst>
            </a:pPr>
            <a:r>
              <a:rPr i="1" spc="-10" dirty="0">
                <a:solidFill>
                  <a:srgbClr val="1F3863"/>
                </a:solidFill>
                <a:latin typeface="Arial"/>
                <a:cs typeface="Arial"/>
              </a:rPr>
              <a:t>Прием</a:t>
            </a:r>
            <a:r>
              <a:rPr i="1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i="1" spc="-5" dirty="0">
                <a:solidFill>
                  <a:srgbClr val="1F3863"/>
                </a:solidFill>
                <a:latin typeface="Arial"/>
                <a:cs typeface="Arial"/>
              </a:rPr>
              <a:t>на </a:t>
            </a:r>
            <a:r>
              <a:rPr i="1" spc="-10" dirty="0">
                <a:solidFill>
                  <a:srgbClr val="1F3863"/>
                </a:solidFill>
                <a:latin typeface="Arial"/>
                <a:cs typeface="Arial"/>
              </a:rPr>
              <a:t>обучение	</a:t>
            </a:r>
            <a:r>
              <a:rPr i="1" spc="-5" dirty="0">
                <a:solidFill>
                  <a:srgbClr val="1F3863"/>
                </a:solidFill>
                <a:latin typeface="Arial"/>
                <a:cs typeface="Arial"/>
              </a:rPr>
              <a:t>по программам основного </a:t>
            </a:r>
            <a:r>
              <a:rPr i="1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i="1" spc="-5" dirty="0">
                <a:solidFill>
                  <a:srgbClr val="1F3863"/>
                </a:solidFill>
                <a:latin typeface="Arial"/>
                <a:cs typeface="Arial"/>
              </a:rPr>
              <a:t>общего </a:t>
            </a:r>
            <a:r>
              <a:rPr i="1" spc="-15" dirty="0">
                <a:solidFill>
                  <a:srgbClr val="1F3863"/>
                </a:solidFill>
                <a:latin typeface="Arial"/>
                <a:cs typeface="Arial"/>
              </a:rPr>
              <a:t>образования </a:t>
            </a:r>
            <a:r>
              <a:rPr i="1" dirty="0">
                <a:solidFill>
                  <a:srgbClr val="1F3863"/>
                </a:solidFill>
                <a:latin typeface="Arial"/>
                <a:cs typeface="Arial"/>
              </a:rPr>
              <a:t>(в 5 класс) с 1 </a:t>
            </a:r>
            <a:r>
              <a:rPr i="1" spc="-10" dirty="0">
                <a:solidFill>
                  <a:srgbClr val="1F3863"/>
                </a:solidFill>
                <a:latin typeface="Arial"/>
                <a:cs typeface="Arial"/>
              </a:rPr>
              <a:t>сентября </a:t>
            </a:r>
            <a:r>
              <a:rPr i="1" spc="-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3863"/>
                </a:solidFill>
                <a:latin typeface="Arial"/>
                <a:cs typeface="Arial"/>
              </a:rPr>
              <a:t>2022</a:t>
            </a:r>
            <a:r>
              <a:rPr i="1" spc="-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i="1" spc="-5" dirty="0">
                <a:solidFill>
                  <a:srgbClr val="1F3863"/>
                </a:solidFill>
                <a:latin typeface="Arial"/>
                <a:cs typeface="Arial"/>
              </a:rPr>
              <a:t>г.</a:t>
            </a:r>
            <a:r>
              <a:rPr i="1" spc="-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i="1" spc="-30" dirty="0">
                <a:solidFill>
                  <a:srgbClr val="1F3863"/>
                </a:solidFill>
                <a:latin typeface="Arial"/>
                <a:cs typeface="Arial"/>
              </a:rPr>
              <a:t>во</a:t>
            </a:r>
            <a:r>
              <a:rPr i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i="1" spc="-30" dirty="0">
                <a:solidFill>
                  <a:srgbClr val="1F3863"/>
                </a:solidFill>
                <a:latin typeface="Arial"/>
                <a:cs typeface="Arial"/>
              </a:rPr>
              <a:t>всех</a:t>
            </a:r>
            <a:r>
              <a:rPr i="1" spc="-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1F3863"/>
                </a:solidFill>
                <a:latin typeface="Arial"/>
                <a:cs typeface="Arial"/>
              </a:rPr>
              <a:t>образовательных</a:t>
            </a:r>
            <a:r>
              <a:rPr i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i="1" spc="-5" dirty="0">
                <a:solidFill>
                  <a:srgbClr val="1F3863"/>
                </a:solidFill>
                <a:latin typeface="Arial"/>
                <a:cs typeface="Arial"/>
              </a:rPr>
              <a:t>организациях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80888" y="1164088"/>
            <a:ext cx="1115567" cy="92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128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67861" y="222250"/>
            <a:ext cx="6375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0000"/>
                </a:solidFill>
              </a:rPr>
              <a:t>Поддержка</a:t>
            </a:r>
            <a:r>
              <a:rPr sz="2400" spc="-45" dirty="0">
                <a:solidFill>
                  <a:srgbClr val="000000"/>
                </a:solidFill>
              </a:rPr>
              <a:t> </a:t>
            </a:r>
            <a:r>
              <a:rPr sz="2400" spc="-15" dirty="0">
                <a:solidFill>
                  <a:srgbClr val="000000"/>
                </a:solidFill>
              </a:rPr>
              <a:t>введения</a:t>
            </a:r>
            <a:r>
              <a:rPr sz="2400" spc="35" dirty="0">
                <a:solidFill>
                  <a:srgbClr val="000000"/>
                </a:solidFill>
              </a:rPr>
              <a:t> </a:t>
            </a:r>
            <a:r>
              <a:rPr sz="2400" spc="-10" dirty="0">
                <a:solidFill>
                  <a:srgbClr val="000000"/>
                </a:solidFill>
              </a:rPr>
              <a:t>обновленных</a:t>
            </a:r>
            <a:r>
              <a:rPr sz="2400" spc="-20" dirty="0">
                <a:solidFill>
                  <a:srgbClr val="000000"/>
                </a:solidFill>
              </a:rPr>
              <a:t> </a:t>
            </a:r>
            <a:r>
              <a:rPr sz="2400" spc="-15" dirty="0">
                <a:solidFill>
                  <a:srgbClr val="000000"/>
                </a:solidFill>
              </a:rPr>
              <a:t>ФГОС</a:t>
            </a:r>
            <a:endParaRPr sz="2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84175" y="1078230"/>
          <a:ext cx="11399519" cy="51736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99840"/>
                <a:gridCol w="3799840"/>
                <a:gridCol w="3799839"/>
              </a:tblGrid>
              <a:tr h="4188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Сделано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marL="75374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стадии</a:t>
                      </a:r>
                      <a:r>
                        <a:rPr sz="1600" b="1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завершения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2553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Планируется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</a:tr>
              <a:tr h="4754816">
                <a:tc>
                  <a:txBody>
                    <a:bodyPr/>
                    <a:lstStyle/>
                    <a:p>
                      <a:pPr marL="377825" indent="-287020">
                        <a:lnSpc>
                          <a:spcPct val="100000"/>
                        </a:lnSpc>
                        <a:spcBef>
                          <a:spcPts val="315"/>
                        </a:spcBef>
                        <a:buFont typeface="Wingdings"/>
                        <a:buChar char=""/>
                        <a:tabLst>
                          <a:tab pos="378460" algn="l"/>
                        </a:tabLst>
                      </a:pP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Федеральные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377825">
                        <a:lnSpc>
                          <a:spcPct val="100000"/>
                        </a:lnSpc>
                      </a:pP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государственные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377825" marR="3581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образовательные </a:t>
                      </a: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стандарты </a:t>
                      </a:r>
                      <a:r>
                        <a:rPr sz="1800" spc="-4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начального</a:t>
                      </a:r>
                      <a:r>
                        <a:rPr sz="180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общего</a:t>
                      </a: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основного</a:t>
                      </a:r>
                      <a:r>
                        <a:rPr sz="18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общего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377825">
                        <a:lnSpc>
                          <a:spcPct val="100000"/>
                        </a:lnSpc>
                      </a:pP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образования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377825" marR="908685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8460" algn="l"/>
                        </a:tabLst>
                      </a:pP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Примерные</a:t>
                      </a:r>
                      <a:r>
                        <a:rPr sz="18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рабочие 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программы</a:t>
                      </a:r>
                      <a:r>
                        <a:rPr sz="1800" spc="-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8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учебным </a:t>
                      </a:r>
                      <a:r>
                        <a:rPr sz="1800" spc="-4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30" dirty="0">
                          <a:latin typeface="Microsoft Sans Serif"/>
                          <a:cs typeface="Microsoft Sans Serif"/>
                        </a:rPr>
                        <a:t>предметам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377825" indent="-28702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Wingdings"/>
                        <a:buChar char=""/>
                        <a:tabLst>
                          <a:tab pos="378460" algn="l"/>
                        </a:tabLst>
                      </a:pP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Универсальные</a:t>
                      </a:r>
                      <a:r>
                        <a:rPr sz="1800" spc="-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25" dirty="0">
                          <a:latin typeface="Microsoft Sans Serif"/>
                          <a:cs typeface="Microsoft Sans Serif"/>
                        </a:rPr>
                        <a:t>кодификаторы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377825" marR="292100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8460" algn="l"/>
                        </a:tabLst>
                      </a:pPr>
                      <a:r>
                        <a:rPr sz="1800" spc="-25" dirty="0">
                          <a:latin typeface="Microsoft Sans Serif"/>
                          <a:cs typeface="Microsoft Sans Serif"/>
                        </a:rPr>
                        <a:t>Методические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рекомендации </a:t>
                      </a:r>
                      <a:r>
                        <a:rPr sz="1800" spc="-4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введению</a:t>
                      </a:r>
                      <a:r>
                        <a:rPr sz="18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80" dirty="0">
                          <a:latin typeface="Microsoft Sans Serif"/>
                          <a:cs typeface="Microsoft Sans Serif"/>
                        </a:rPr>
                        <a:t>ФГОС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377825" marR="202565" indent="-28702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Wingdings"/>
                        <a:buChar char=""/>
                        <a:tabLst>
                          <a:tab pos="378460" algn="l"/>
                        </a:tabLst>
                      </a:pP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Типовой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 план</a:t>
                      </a: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введения</a:t>
                      </a:r>
                      <a:r>
                        <a:rPr sz="18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80" dirty="0">
                          <a:latin typeface="Microsoft Sans Serif"/>
                          <a:cs typeface="Microsoft Sans Serif"/>
                        </a:rPr>
                        <a:t>ФГОС </a:t>
                      </a:r>
                      <a:r>
                        <a:rPr sz="1800" spc="-4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8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25" dirty="0">
                          <a:latin typeface="Microsoft Sans Serif"/>
                          <a:cs typeface="Microsoft Sans Serif"/>
                        </a:rPr>
                        <a:t>субъекте</a:t>
                      </a:r>
                      <a:r>
                        <a:rPr sz="18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Российской </a:t>
                      </a: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25" dirty="0">
                          <a:latin typeface="Microsoft Sans Serif"/>
                          <a:cs typeface="Microsoft Sans Serif"/>
                        </a:rPr>
                        <a:t>Федерации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377825" marR="295910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8460" algn="l"/>
                        </a:tabLst>
                      </a:pP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Утверждение</a:t>
                      </a: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25" dirty="0">
                          <a:latin typeface="Microsoft Sans Serif"/>
                          <a:cs typeface="Microsoft Sans Serif"/>
                        </a:rPr>
                        <a:t>нового</a:t>
                      </a: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порядка </a:t>
                      </a:r>
                      <a:r>
                        <a:rPr sz="1800" spc="-4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формирования</a:t>
                      </a:r>
                      <a:r>
                        <a:rPr sz="1800" spc="-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65" dirty="0">
                          <a:latin typeface="Microsoft Sans Serif"/>
                          <a:cs typeface="Microsoft Sans Serif"/>
                        </a:rPr>
                        <a:t>ФПУ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315"/>
                        </a:spcBef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ПООП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378460" marR="752475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Примерные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рабочие 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программы </a:t>
                      </a:r>
                      <a:r>
                        <a:rPr sz="1800" spc="-25" dirty="0">
                          <a:latin typeface="Microsoft Sans Serif"/>
                          <a:cs typeface="Microsoft Sans Serif"/>
                        </a:rPr>
                        <a:t>углубленного </a:t>
                      </a:r>
                      <a:r>
                        <a:rPr sz="1800" spc="-4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уровня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-25" dirty="0">
                          <a:latin typeface="Microsoft Sans Serif"/>
                          <a:cs typeface="Microsoft Sans Serif"/>
                        </a:rPr>
                        <a:t>Методические</a:t>
                      </a:r>
                      <a:r>
                        <a:rPr sz="18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рекомендации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378460">
                        <a:lnSpc>
                          <a:spcPct val="100000"/>
                        </a:lnSpc>
                      </a:pP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внеурочной</a:t>
                      </a:r>
                      <a:r>
                        <a:rPr sz="1800" spc="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деятельности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Типовой</a:t>
                      </a:r>
                      <a:r>
                        <a:rPr sz="18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30" dirty="0">
                          <a:latin typeface="Microsoft Sans Serif"/>
                          <a:cs typeface="Microsoft Sans Serif"/>
                        </a:rPr>
                        <a:t>комплект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3784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30" dirty="0">
                          <a:latin typeface="Microsoft Sans Serif"/>
                          <a:cs typeface="Microsoft Sans Serif"/>
                        </a:rPr>
                        <a:t>методических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25" dirty="0">
                          <a:latin typeface="Microsoft Sans Serif"/>
                          <a:cs typeface="Microsoft Sans Serif"/>
                        </a:rPr>
                        <a:t>документов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379730" marR="479425" indent="-287020">
                        <a:lnSpc>
                          <a:spcPct val="100000"/>
                        </a:lnSpc>
                        <a:spcBef>
                          <a:spcPts val="315"/>
                        </a:spcBef>
                        <a:buFont typeface="Wingdings"/>
                        <a:buChar char=""/>
                        <a:tabLst>
                          <a:tab pos="380365" algn="l"/>
                        </a:tabLst>
                      </a:pPr>
                      <a:r>
                        <a:rPr sz="1800" spc="-25" dirty="0">
                          <a:latin typeface="Microsoft Sans Serif"/>
                          <a:cs typeface="Microsoft Sans Serif"/>
                        </a:rPr>
                        <a:t>Экспертиза</a:t>
                      </a: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70" dirty="0">
                          <a:latin typeface="Microsoft Sans Serif"/>
                          <a:cs typeface="Microsoft Sans Serif"/>
                        </a:rPr>
                        <a:t>УМК</a:t>
                      </a:r>
                      <a:r>
                        <a:rPr sz="18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на 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соответствие</a:t>
                      </a: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обновленным </a:t>
                      </a:r>
                      <a:r>
                        <a:rPr sz="1800" spc="-4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80" dirty="0">
                          <a:latin typeface="Microsoft Sans Serif"/>
                          <a:cs typeface="Microsoft Sans Serif"/>
                        </a:rPr>
                        <a:t>ФГОС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379730" indent="-28702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Wingdings"/>
                        <a:buChar char=""/>
                        <a:tabLst>
                          <a:tab pos="380365" algn="l"/>
                        </a:tabLst>
                      </a:pP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Утверждение</a:t>
                      </a: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обновленного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379730">
                        <a:lnSpc>
                          <a:spcPct val="100000"/>
                        </a:lnSpc>
                      </a:pPr>
                      <a:r>
                        <a:rPr sz="1800" spc="-65" dirty="0">
                          <a:latin typeface="Microsoft Sans Serif"/>
                          <a:cs typeface="Microsoft Sans Serif"/>
                        </a:rPr>
                        <a:t>ФПУ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9503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119" y="27940"/>
            <a:ext cx="680720" cy="68071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7005" y="313753"/>
            <a:ext cx="100564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Обновленные</a:t>
            </a:r>
            <a:r>
              <a:rPr sz="2400" spc="75" dirty="0"/>
              <a:t> </a:t>
            </a:r>
            <a:r>
              <a:rPr sz="2400" spc="-10" dirty="0"/>
              <a:t>федеральные</a:t>
            </a:r>
            <a:r>
              <a:rPr sz="2400" spc="80" dirty="0"/>
              <a:t> </a:t>
            </a:r>
            <a:r>
              <a:rPr sz="2400" spc="-10" dirty="0"/>
              <a:t>государственные</a:t>
            </a:r>
            <a:r>
              <a:rPr sz="2400" spc="65" dirty="0"/>
              <a:t> </a:t>
            </a:r>
            <a:r>
              <a:rPr sz="2400" spc="-5" dirty="0"/>
              <a:t>образовательные</a:t>
            </a:r>
            <a:r>
              <a:rPr sz="2400" spc="65" dirty="0"/>
              <a:t> </a:t>
            </a:r>
            <a:r>
              <a:rPr sz="2400" spc="-10" dirty="0"/>
              <a:t>стандарты</a:t>
            </a:r>
            <a:endParaRPr sz="24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2524" y="848817"/>
            <a:ext cx="3240925" cy="177355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31850" y="723137"/>
            <a:ext cx="2703830" cy="154940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345440">
              <a:lnSpc>
                <a:spcPct val="100000"/>
              </a:lnSpc>
              <a:spcBef>
                <a:spcPts val="1295"/>
              </a:spcBef>
            </a:pPr>
            <a:r>
              <a:rPr sz="2000" b="1" spc="-15" dirty="0">
                <a:solidFill>
                  <a:srgbClr val="C00000"/>
                </a:solidFill>
                <a:latin typeface="Calibri"/>
                <a:cs typeface="Calibri"/>
              </a:rPr>
              <a:t>ФГОС-2009г.</a:t>
            </a:r>
            <a:r>
              <a:rPr sz="20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C00000"/>
                </a:solidFill>
                <a:latin typeface="Calibri"/>
                <a:cs typeface="Calibri"/>
              </a:rPr>
              <a:t>2010г.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основе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ФГОС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лежит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системно-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деятельностный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подход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32950" y="5232841"/>
            <a:ext cx="7491795" cy="131192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451730" y="5260340"/>
            <a:ext cx="670433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Единство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обязательных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требований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результатам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освоения </a:t>
            </a:r>
            <a:r>
              <a:rPr sz="2000" b="1" spc="-43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ООП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ООО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реализуется</a:t>
            </a:r>
            <a:r>
              <a:rPr sz="20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во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ФГОС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на</a:t>
            </a:r>
            <a:r>
              <a:rPr sz="20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основе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системно-деятельностного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30" dirty="0">
                <a:solidFill>
                  <a:srgbClr val="C00000"/>
                </a:solidFill>
                <a:latin typeface="Calibri"/>
                <a:cs typeface="Calibri"/>
              </a:rPr>
              <a:t>подхода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59859" y="830580"/>
            <a:ext cx="7630414" cy="450113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599426" y="875029"/>
            <a:ext cx="6902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2</a:t>
            </a:r>
            <a:r>
              <a:rPr sz="2000" b="1" spc="10" dirty="0">
                <a:solidFill>
                  <a:srgbClr val="C00000"/>
                </a:solidFill>
                <a:latin typeface="Calibri"/>
                <a:cs typeface="Calibri"/>
              </a:rPr>
              <a:t>0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2</a:t>
            </a:r>
            <a:r>
              <a:rPr sz="2000" b="1" spc="10" dirty="0">
                <a:solidFill>
                  <a:srgbClr val="C00000"/>
                </a:solidFill>
                <a:latin typeface="Calibri"/>
                <a:cs typeface="Calibri"/>
              </a:rPr>
              <a:t>1</a:t>
            </a:r>
            <a:r>
              <a:rPr sz="2000" b="1" spc="-90" dirty="0">
                <a:solidFill>
                  <a:srgbClr val="C00000"/>
                </a:solidFill>
                <a:latin typeface="Calibri"/>
                <a:cs typeface="Calibri"/>
              </a:rPr>
              <a:t>г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51730" y="1179130"/>
            <a:ext cx="6987540" cy="3685540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основе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ФГОС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лежат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представления</a:t>
            </a:r>
            <a:r>
              <a:rPr sz="20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об</a:t>
            </a:r>
            <a:r>
              <a:rPr sz="20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уникальности</a:t>
            </a:r>
            <a:r>
              <a:rPr sz="20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личности</a:t>
            </a:r>
            <a:r>
              <a:rPr sz="20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индивидуальных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возможностях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каждого</a:t>
            </a:r>
            <a:r>
              <a:rPr sz="20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обучающегося</a:t>
            </a:r>
            <a:r>
              <a:rPr sz="20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ученического</a:t>
            </a:r>
            <a:r>
              <a:rPr sz="20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сообщества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целом,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о</a:t>
            </a:r>
            <a:r>
              <a:rPr sz="20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профессиональных</a:t>
            </a:r>
            <a:r>
              <a:rPr sz="20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качествах</a:t>
            </a:r>
            <a:r>
              <a:rPr sz="2000" b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педагогических</a:t>
            </a:r>
            <a:r>
              <a:rPr sz="2000" b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работников </a:t>
            </a:r>
            <a:r>
              <a:rPr sz="2000" b="1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руководителей</a:t>
            </a:r>
            <a:r>
              <a:rPr sz="2000" b="1" spc="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Организаций,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создающих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условия</a:t>
            </a:r>
            <a:r>
              <a:rPr sz="20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для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максимально полного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обеспечения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образовательных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потребностей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интересов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</a:t>
            </a:r>
            <a:endParaRPr sz="2000">
              <a:latin typeface="Calibri"/>
              <a:cs typeface="Calibri"/>
            </a:endParaRPr>
          </a:p>
          <a:p>
            <a:pPr marL="355600" marR="1073785" indent="-342900">
              <a:lnSpc>
                <a:spcPct val="100000"/>
              </a:lnSpc>
              <a:spcBef>
                <a:spcPts val="1205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в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рамках единого образовательного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пространства </a:t>
            </a:r>
            <a:r>
              <a:rPr sz="2000" b="1" spc="-4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территории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Российской Федерации.</a:t>
            </a:r>
            <a:endParaRPr sz="2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2077184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98</TotalTime>
  <Words>5954</Words>
  <Application>Microsoft Office PowerPoint</Application>
  <PresentationFormat>Широкоэкранный</PresentationFormat>
  <Paragraphs>1093</Paragraphs>
  <Slides>54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54</vt:i4>
      </vt:variant>
    </vt:vector>
  </HeadingPairs>
  <TitlesOfParts>
    <vt:vector size="65" baseType="lpstr">
      <vt:lpstr>Arial</vt:lpstr>
      <vt:lpstr>Arial MT</vt:lpstr>
      <vt:lpstr>Calibri</vt:lpstr>
      <vt:lpstr>Century Gothic</vt:lpstr>
      <vt:lpstr>Microsoft Sans Serif</vt:lpstr>
      <vt:lpstr>Times New Roman</vt:lpstr>
      <vt:lpstr>Wingdings</vt:lpstr>
      <vt:lpstr>Wingdings 3</vt:lpstr>
      <vt:lpstr>Сектор</vt:lpstr>
      <vt:lpstr>Office Theme</vt:lpstr>
      <vt:lpstr>1_Office Theme</vt:lpstr>
      <vt:lpstr>Готовимся к переходу на новые ФГОС НОО и ФГОС ООО</vt:lpstr>
      <vt:lpstr>Задачи на 2022 год</vt:lpstr>
      <vt:lpstr>Алгоритм Действия</vt:lpstr>
      <vt:lpstr>Алгоритм Действия</vt:lpstr>
      <vt:lpstr>Алгоритм Действия</vt:lpstr>
      <vt:lpstr>Алгоритм Действия</vt:lpstr>
      <vt:lpstr>Обновленные федеральные государственные  образовательные стандарты</vt:lpstr>
      <vt:lpstr>Поддержка введения обновленных ФГОС</vt:lpstr>
      <vt:lpstr>Обновленные федеральные государственные образовательные стандарты</vt:lpstr>
      <vt:lpstr>ФГОС начального общего и основного общего образования</vt:lpstr>
      <vt:lpstr>ФГОС основного общего образования</vt:lpstr>
      <vt:lpstr>ООП общеобразовательной организации 2022-2023 учебный год</vt:lpstr>
      <vt:lpstr>Нормативные документы  ООП ,реализуемых в 2022-2-23 учебном году</vt:lpstr>
      <vt:lpstr>I. Целевой раздел ООП НОО и ООО по ФГОС 2021г.</vt:lpstr>
      <vt:lpstr>ЛИЧНОСТНЫЕ РЕЗУЛЬТАТЫ ФГОС НОО и ООО</vt:lpstr>
      <vt:lpstr>Презентация PowerPoint</vt:lpstr>
      <vt:lpstr>МЕТАПРЕДМЕТНЫЕ РЕЗУЛЬТАТЫ</vt:lpstr>
      <vt:lpstr>ПРЕДМЕТНЫЕ РЕЗУЛЬТАТЫ ФГОС ООО-2021г. I. Общие положения. п.9</vt:lpstr>
      <vt:lpstr>ПРЕДМЕТНЫЕ РЕЗУЛЬТАТЫ В ДЕЯТЕЛЬНОСТНОЙ ФОРМЕ</vt:lpstr>
      <vt:lpstr>Система оценки достижений планируемых результатов освоения ООП</vt:lpstr>
      <vt:lpstr>II. СОДЕРЖАТЕЛЬНЫЙ РАЗДЕЛ ООП НОО и ООО по ФГОС 2021г.</vt:lpstr>
      <vt:lpstr>СОДЕРЖАТЕЛЬНЫЙ РАЗДЕЛ ООП НОО и ООО по ФГОС 2021г.</vt:lpstr>
      <vt:lpstr>III. ОРГАНИЗАЦИОННЫЙ РАЗДЕЛ ООП НОО и ООО по ФГОС 2021г.</vt:lpstr>
      <vt:lpstr>Основные образовательные программы НОО и ООО</vt:lpstr>
      <vt:lpstr>Учебный план НОО по ФГОС 2021г.</vt:lpstr>
      <vt:lpstr>Учебный план ООО по ФГОС ООО 2021г.</vt:lpstr>
      <vt:lpstr>Организация образовательной деятельности</vt:lpstr>
      <vt:lpstr>РАБОЧИЕ ПРОГРАММЫ УЧЕБНЫХ ПРЕДМЕТОВ</vt:lpstr>
      <vt:lpstr>Рабочие программы по учебным предметам, курсам 2022-2023 учебный год</vt:lpstr>
      <vt:lpstr>РАБОЧИЕ ПРОГРАММЫ ПО УЧЕБНЫМ ПРЕДМЕТАМ, КУРСАМ</vt:lpstr>
      <vt:lpstr>ЛОКАЛЬНЫЕ АКТЫ ОБЩЕОБРАЗОВАТЕЛЬНЫХ ОРГАНИЗАЦИЙ</vt:lpstr>
      <vt:lpstr>Федеральный портал</vt:lpstr>
      <vt:lpstr>Использование рабочих программ по предметам</vt:lpstr>
      <vt:lpstr>Последовательность действий по введению обновленных  ФГОС в Краснодарском крае</vt:lpstr>
      <vt:lpstr>ЧЕК-ЛИСТ самодиагностики готовности муниципальных образований</vt:lpstr>
      <vt:lpstr>Нормативно-правовое и информационное сопровождение</vt:lpstr>
      <vt:lpstr>Презентация PowerPoint</vt:lpstr>
      <vt:lpstr>Задачи Учителя  при формировании  деятельности</vt:lpstr>
      <vt:lpstr>Структура учебного процесса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Использование электронных средств обучения, дистанционных технологий</vt:lpstr>
      <vt:lpstr>Презентация PowerPoint</vt:lpstr>
      <vt:lpstr>Как организовать дистанционное обучение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Электронные образовательные ресурсы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Готовимся к переходу на новые ФГОС НОО и ФГОС ООО</dc:title>
  <dc:creator>Ольга Васильевна</dc:creator>
  <cp:lastModifiedBy>zal</cp:lastModifiedBy>
  <cp:revision>15</cp:revision>
  <dcterms:created xsi:type="dcterms:W3CDTF">2022-02-05T06:28:06Z</dcterms:created>
  <dcterms:modified xsi:type="dcterms:W3CDTF">2022-02-07T12:43:21Z</dcterms:modified>
</cp:coreProperties>
</file>