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7" r:id="rId3"/>
    <p:sldId id="291" r:id="rId4"/>
    <p:sldId id="292" r:id="rId5"/>
    <p:sldId id="287" r:id="rId6"/>
    <p:sldId id="285" r:id="rId7"/>
    <p:sldId id="275" r:id="rId8"/>
    <p:sldId id="283" r:id="rId9"/>
    <p:sldId id="281" r:id="rId10"/>
    <p:sldId id="293" r:id="rId11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9A1A0-7C24-4AA3-B4C3-DC308394832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A8791-4FBC-4FAA-AE7B-21A56B297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9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A8791-4FBC-4FAA-AE7B-21A56B2976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2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A8791-4FBC-4FAA-AE7B-21A56B2976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61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F26C-97B7-49F0-91FE-42F744B02BF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202D-4CE3-4242-9925-EF03E19B8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9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F26C-97B7-49F0-91FE-42F744B02BF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202D-4CE3-4242-9925-EF03E19B8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1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F26C-97B7-49F0-91FE-42F744B02BF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202D-4CE3-4242-9925-EF03E19B8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1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ED73-68DA-4801-89CC-00FC8C191948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7D9F6-ABF0-4480-A728-AADEE372E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01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5F6B-71F6-4640-825B-B51CC46E74C1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3B75-116F-4FFB-8CAE-4D702E244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77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5B3A-C157-4A60-8A3C-411831E26574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57E2A-DE87-43BB-BA77-230541200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4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7628C-4B19-42A6-9A1A-5E3E32D06506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5955-4AD9-49AA-96AE-2D4944D10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45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D9A8-0B13-4832-A222-9539CC4A26BF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1D57-06A5-4FD9-A946-A33B5D497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31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751-C667-4DAF-9AEC-8D0C5956DDA8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13DC-C798-460B-B0C7-E0E855BAC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30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D4AA5-192D-4F7C-98D0-06BE84768200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87CC-EB9C-4187-87CB-1603ADBBD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18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88A8-747A-4AFA-A0DE-AAFC8698C068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FEA4-BC46-4C16-A8EC-CAF6DC174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8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F26C-97B7-49F0-91FE-42F744B02BF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202D-4CE3-4242-9925-EF03E19B8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63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320B-B07D-4756-A862-4D5109B93BE8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66B8-BF8A-48D2-A6BE-D6632A6D6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01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5EA2-1A59-4199-877C-A72315372AA9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D461-DE90-4E6C-B4DA-A51673950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28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0254-B8D4-41A0-A4D5-91BDDC8F6AC4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23815-CAA0-4058-89C0-579B83A46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06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2CAD-3912-4FF0-960C-3F7C07531FC2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09C9-BB1B-4789-8749-843F9F8DA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18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0C15-EAD8-450C-9159-3ED01F5A2A49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4FB3-6015-4B09-8C88-5F8779564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9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DE35-F14C-476B-918E-0C7B032DF438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E78C-27A8-4E85-9139-2411F97AE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43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75FA-EAE9-47BF-A322-B88869FADD90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CFAD4-9E47-4FEB-A930-F1D5A80F9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54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5232-2BD2-4E67-8C02-4628BA402388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E7AA-A048-490D-8C69-5AF801E91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3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F26C-97B7-49F0-91FE-42F744B02BF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202D-4CE3-4242-9925-EF03E19B8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1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F26C-97B7-49F0-91FE-42F744B02BF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202D-4CE3-4242-9925-EF03E19B8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6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F26C-97B7-49F0-91FE-42F744B02BF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202D-4CE3-4242-9925-EF03E19B8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6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F26C-97B7-49F0-91FE-42F744B02BF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202D-4CE3-4242-9925-EF03E19B8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6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F26C-97B7-49F0-91FE-42F744B02BF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202D-4CE3-4242-9925-EF03E19B8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F26C-97B7-49F0-91FE-42F744B02BF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202D-4CE3-4242-9925-EF03E19B8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4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F26C-97B7-49F0-91FE-42F744B02BF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202D-4CE3-4242-9925-EF03E19B8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8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F26C-97B7-49F0-91FE-42F744B02BF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202D-4CE3-4242-9925-EF03E19B8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A4F0FA-A5A7-47B1-981A-CADC096F8B82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BDDF1AFC-35E3-46B7-86A5-D12F26568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1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kubsu.ru/sites/default/files/insert/page/2022_exams_b.pdf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ttdo@kubsu.ru" TargetMode="External"/><Relationship Id="rId7" Type="http://schemas.openxmlformats.org/officeDocument/2006/relationships/image" Target="../media/image33.gif"/><Relationship Id="rId2" Type="http://schemas.openxmlformats.org/officeDocument/2006/relationships/hyperlink" Target="https://olymp.kubsu.ru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07" y="4867319"/>
            <a:ext cx="2365319" cy="15902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83" y="4878691"/>
            <a:ext cx="2886820" cy="1567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" y="4914542"/>
            <a:ext cx="3276008" cy="15256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80" y="4867319"/>
            <a:ext cx="3455214" cy="15758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97111" y="6409693"/>
            <a:ext cx="122796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Стадион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59604" y="6432983"/>
            <a:ext cx="40498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Комбинат </a:t>
            </a: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студенческого питания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5075" y="6388775"/>
            <a:ext cx="34958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Студенческие общежития</a:t>
            </a:r>
            <a:endParaRPr lang="ru-RU" sz="21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64188" y="6447423"/>
            <a:ext cx="33147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Комплекс </a:t>
            </a:r>
            <a:r>
              <a:rPr lang="ru-RU" sz="21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Аквакуб</a:t>
            </a:r>
            <a:endParaRPr lang="ru-RU" sz="21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2" descr="Технологический Форсайт 2.0 - Ломонос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8"/>
            <a:ext cx="1105857" cy="117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69" y="1411205"/>
            <a:ext cx="7063207" cy="29570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81152" y="4340158"/>
            <a:ext cx="63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Комплекс современных учебных корпусов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92" y="1193552"/>
            <a:ext cx="501986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5FCBEF"/>
              </a:buClr>
              <a:defRPr/>
            </a:pPr>
            <a:r>
              <a:rPr lang="ru-RU" altLang="ru-RU" sz="2800" b="1" dirty="0">
                <a:solidFill>
                  <a:srgbClr val="5FCBEF">
                    <a:lumMod val="75000"/>
                  </a:srgbClr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Вековая история </a:t>
            </a:r>
            <a:r>
              <a:rPr lang="ru-RU" altLang="ru-RU" sz="2000" b="1" i="1" dirty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(с 1920 г.) подготовки высококвалифицированных кадров, обучения и воспитания молодежи.</a:t>
            </a:r>
          </a:p>
          <a:p>
            <a:pPr lvl="0" algn="ctr">
              <a:buClr>
                <a:srgbClr val="5FCBEF"/>
              </a:buClr>
              <a:defRPr/>
            </a:pPr>
            <a:r>
              <a:rPr lang="ru-RU" altLang="ru-RU" sz="3200" b="1" dirty="0" smtClean="0">
                <a:solidFill>
                  <a:srgbClr val="5FCBEF">
                    <a:lumMod val="75000"/>
                  </a:srgbClr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Более </a:t>
            </a:r>
            <a:r>
              <a:rPr lang="ru-RU" altLang="ru-RU" sz="3200" b="1" dirty="0">
                <a:solidFill>
                  <a:srgbClr val="5FCBEF">
                    <a:lumMod val="75000"/>
                  </a:srgbClr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30 000 </a:t>
            </a:r>
            <a:r>
              <a:rPr lang="ru-RU" altLang="ru-RU" sz="2000" b="1" i="1" dirty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студентов – мы самый крупный вуз Кубани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!</a:t>
            </a:r>
          </a:p>
          <a:p>
            <a:pPr lvl="0" algn="ctr">
              <a:buClr>
                <a:srgbClr val="5FCBEF"/>
              </a:buClr>
              <a:defRPr/>
            </a:pPr>
            <a:r>
              <a:rPr lang="ru-RU" altLang="ru-RU" sz="2800" b="1" dirty="0">
                <a:solidFill>
                  <a:srgbClr val="5FCBEF">
                    <a:lumMod val="75000"/>
                  </a:srgbClr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Более</a:t>
            </a:r>
            <a:r>
              <a:rPr lang="ru-RU" altLang="ru-RU" b="1" dirty="0">
                <a:solidFill>
                  <a:srgbClr val="5FCBEF">
                    <a:lumMod val="75000"/>
                  </a:srgbClr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 </a:t>
            </a:r>
            <a:r>
              <a:rPr lang="ru-RU" altLang="ru-RU" sz="3200" b="1" dirty="0">
                <a:solidFill>
                  <a:srgbClr val="5FCBEF">
                    <a:lumMod val="75000"/>
                  </a:srgbClr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8 300 студентов</a:t>
            </a:r>
            <a:r>
              <a:rPr lang="ru-RU" altLang="ru-RU" b="1" i="1" dirty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 </a:t>
            </a:r>
            <a:r>
              <a:rPr lang="ru-RU" altLang="ru-RU" sz="2000" b="1" i="1" dirty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были зачислены по результатам приёмной кампании-20</a:t>
            </a:r>
            <a:r>
              <a:rPr lang="en-US" altLang="ru-RU" sz="2000" b="1" i="1" dirty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2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1</a:t>
            </a:r>
            <a:r>
              <a:rPr lang="ru-RU" altLang="ru-RU" sz="2000" b="1" i="1" dirty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, </a:t>
            </a:r>
            <a:endParaRPr lang="ru-RU" altLang="ru-RU" sz="2000" b="1" i="1" dirty="0" smtClean="0">
              <a:solidFill>
                <a:srgbClr val="002060"/>
              </a:solidFill>
              <a:latin typeface="Old Standard TT" panose="02040503050505090303" pitchFamily="18" charset="0"/>
              <a:ea typeface="Old Standard TT" panose="02040503050505090303" pitchFamily="18" charset="0"/>
              <a:cs typeface="Old Standard TT" panose="02040503050505090303" pitchFamily="18" charset="0"/>
            </a:endParaRPr>
          </a:p>
          <a:p>
            <a:pPr lvl="0" algn="ctr">
              <a:buClr>
                <a:srgbClr val="5FCBEF"/>
              </a:buClr>
              <a:defRPr/>
            </a:pPr>
            <a:r>
              <a:rPr lang="ru-RU" altLang="ru-RU" sz="2400" b="1" i="1" dirty="0" smtClean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из </a:t>
            </a:r>
            <a:r>
              <a:rPr lang="ru-RU" altLang="ru-RU" sz="2400" b="1" i="1" dirty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них: </a:t>
            </a:r>
            <a:r>
              <a:rPr lang="ru-RU" altLang="ru-RU" sz="2400" b="1" i="1" dirty="0">
                <a:solidFill>
                  <a:srgbClr val="00B0F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3609</a:t>
            </a:r>
            <a:r>
              <a:rPr lang="ru-RU" altLang="ru-RU" sz="2400" b="1" i="1" dirty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 – на бюджет</a:t>
            </a:r>
            <a:endParaRPr lang="ru-RU" altLang="ru-RU" b="1" i="1" dirty="0">
              <a:solidFill>
                <a:srgbClr val="002060"/>
              </a:solidFill>
              <a:latin typeface="Old Standard TT" panose="02040503050505090303" pitchFamily="18" charset="0"/>
              <a:ea typeface="Old Standard TT" panose="02040503050505090303" pitchFamily="18" charset="0"/>
              <a:cs typeface="Old Standard TT" panose="02040503050505090303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74711" y="7838"/>
            <a:ext cx="10395439" cy="122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ФГБОУ ВО </a:t>
            </a:r>
            <a:br>
              <a:rPr kumimoji="0" lang="ru-RU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</a:br>
            <a:r>
              <a:rPr kumimoji="0" lang="ru-RU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«Кубанский государственный университет» (КубГУ)</a:t>
            </a:r>
            <a:br>
              <a:rPr kumimoji="0" lang="ru-RU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</a:br>
            <a:r>
              <a:rPr kumimoji="0" lang="ru-RU" altLang="zh-CN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/>
            </a:r>
            <a:br>
              <a:rPr kumimoji="0" lang="ru-RU" altLang="zh-CN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</a:br>
            <a:r>
              <a:rPr kumimoji="0" lang="ru-RU" alt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в </a:t>
            </a:r>
            <a:r>
              <a:rPr kumimoji="0" lang="ru-RU" alt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20</a:t>
            </a:r>
            <a:r>
              <a:rPr kumimoji="0" lang="en-US" alt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2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1</a:t>
            </a:r>
            <a:r>
              <a:rPr kumimoji="0" lang="ru-RU" alt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-202</a:t>
            </a:r>
            <a:r>
              <a:rPr lang="ru-RU" altLang="ru-RU" sz="2800" b="1" i="1" dirty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2</a:t>
            </a:r>
            <a:r>
              <a:rPr kumimoji="0" lang="ru-RU" alt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учебном </a:t>
            </a:r>
            <a:r>
              <a:rPr kumimoji="0" lang="ru-RU" alt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году – это: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ld Standard TT" panose="02040503050505090303" pitchFamily="18" charset="0"/>
              <a:ea typeface="Old Standard TT" panose="02040503050505090303" pitchFamily="18" charset="0"/>
              <a:cs typeface="Old Standard TT" panose="020405030505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-349164" y="1980080"/>
            <a:ext cx="12192000" cy="226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43200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</a:t>
            </a: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43200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факультетов </a:t>
            </a:r>
            <a:r>
              <a:rPr kumimoji="0" lang="ru-RU" altLang="ru-RU" sz="4400" b="1" i="0" u="none" strike="noStrike" kern="1200" cap="small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alt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институтов, </a:t>
            </a:r>
            <a:br>
              <a:rPr kumimoji="0" lang="ru-RU" alt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ru-RU" altLang="ru-RU" sz="5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ru-RU" alt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филиалов</a:t>
            </a:r>
            <a:endParaRPr kumimoji="0" lang="ru-RU" altLang="ru-RU" sz="44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57073" y="1"/>
            <a:ext cx="9332263" cy="861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/>
            </a:r>
            <a:br>
              <a:rPr kumimoji="0" lang="ru-RU" altLang="zh-CN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</a:br>
            <a:r>
              <a:rPr kumimoji="0" lang="ru-RU" alt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ld Standard TT" panose="02040503050505090303" pitchFamily="18" charset="0"/>
                <a:cs typeface="Times New Roman" panose="02020603050405020304" pitchFamily="18" charset="0"/>
              </a:rPr>
              <a:t>КубГУ в 20</a:t>
            </a:r>
            <a:r>
              <a:rPr kumimoji="0" lang="en-US" alt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ld Standard TT" panose="02040503050505090303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7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ld Standard TT" panose="02040503050505090303" pitchFamily="18" charset="0"/>
                <a:cs typeface="Times New Roman" panose="02020603050405020304" pitchFamily="18" charset="0"/>
              </a:rPr>
              <a:t>1</a:t>
            </a:r>
            <a:r>
              <a:rPr kumimoji="0" lang="ru-RU" alt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ld Standard TT" panose="02040503050505090303" pitchFamily="18" charset="0"/>
                <a:cs typeface="Times New Roman" panose="02020603050405020304" pitchFamily="18" charset="0"/>
              </a:rPr>
              <a:t>-202</a:t>
            </a:r>
            <a:r>
              <a:rPr lang="ru-RU" altLang="ru-RU" sz="3700" b="1" i="1" dirty="0">
                <a:solidFill>
                  <a:srgbClr val="002060"/>
                </a:solidFill>
                <a:latin typeface="Times New Roman" panose="02020603050405020304" pitchFamily="18" charset="0"/>
                <a:ea typeface="Old Standard TT" panose="02040503050505090303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ld Standard TT" panose="02040503050505090303" pitchFamily="18" charset="0"/>
                <a:cs typeface="Times New Roman" panose="02020603050405020304" pitchFamily="18" charset="0"/>
              </a:rPr>
              <a:t> учебном году – это:</a:t>
            </a:r>
            <a:endParaRPr kumimoji="0" lang="ru-RU" sz="37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Old Standard TT" panose="0204050305050509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24" y="792015"/>
            <a:ext cx="1659562" cy="9813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79" y="1534682"/>
            <a:ext cx="1732207" cy="996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79" y="1084565"/>
            <a:ext cx="1690469" cy="9726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05" y="5782980"/>
            <a:ext cx="1734181" cy="10000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30" y="4086522"/>
            <a:ext cx="1865950" cy="10735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34" y="4495940"/>
            <a:ext cx="1807589" cy="10385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618" y="5411012"/>
            <a:ext cx="1710687" cy="9817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42" y="1139713"/>
            <a:ext cx="1690586" cy="9726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04" y="1575292"/>
            <a:ext cx="1818341" cy="10420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600" y="2763041"/>
            <a:ext cx="1750055" cy="10069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68" y="5411012"/>
            <a:ext cx="1777882" cy="1021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0" y="3992655"/>
            <a:ext cx="1749457" cy="10065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55" y="3992655"/>
            <a:ext cx="1734181" cy="10374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30" y="5560781"/>
            <a:ext cx="1883924" cy="10823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86766"/>
            <a:ext cx="1800869" cy="10324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1" y="5574642"/>
            <a:ext cx="1835673" cy="105464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90" y="3962753"/>
            <a:ext cx="1385351" cy="1316575"/>
          </a:xfrm>
          <a:prstGeom prst="rect">
            <a:avLst/>
          </a:prstGeom>
        </p:spPr>
      </p:pic>
      <p:pic>
        <p:nvPicPr>
          <p:cNvPr id="25" name="Picture 2" descr="Технологический Форсайт 2.0 - Ломоносов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" y="2"/>
            <a:ext cx="1277942" cy="136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1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802433" y="783680"/>
            <a:ext cx="11389567" cy="417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540000" algn="just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66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направлений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подготовки бакалавриата и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специальностей;</a:t>
            </a:r>
          </a:p>
          <a:p>
            <a:pPr marL="0" marR="0" lvl="0" indent="540000" algn="just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направлений подготовки магистратуры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540000" algn="just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2401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бюджетных мест по программам бакалавриата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специалитета;</a:t>
            </a:r>
          </a:p>
          <a:p>
            <a:pPr marL="0" marR="0" lvl="0" indent="540000" algn="just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2800" b="1" i="0" u="non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4198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договорных мест по программам бакалавриата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специалитета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540000" algn="just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811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бюджетных мест по программам магистратуры;</a:t>
            </a:r>
          </a:p>
          <a:p>
            <a:pPr marL="0" marR="0" lvl="0" indent="540000" algn="just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1203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договорных мест по программам магистратуры;</a:t>
            </a:r>
          </a:p>
          <a:p>
            <a:pPr marL="0" marR="0" lvl="0" indent="540000" algn="just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бюджетных мест по программам СПО;</a:t>
            </a:r>
          </a:p>
          <a:p>
            <a:pPr marL="0" marR="0" lvl="0" indent="540000" algn="just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2800" b="1" i="0" u="non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1000</a:t>
            </a:r>
            <a:r>
              <a:rPr kumimoji="0" lang="ru-RU" altLang="ru-RU" sz="2000" b="1" i="0" u="non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договорных мест по программам СПО</a:t>
            </a: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alt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42421" y="-100639"/>
            <a:ext cx="10395439" cy="119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/>
            </a:r>
            <a:br>
              <a:rPr kumimoji="0" lang="ru-RU" altLang="zh-CN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</a:br>
            <a:r>
              <a:rPr kumimoji="0" lang="ru-RU" alt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ld Standard TT" panose="02040503050505090303" pitchFamily="18" charset="0"/>
                <a:cs typeface="Times New Roman" panose="02020603050405020304" pitchFamily="18" charset="0"/>
              </a:rPr>
              <a:t>Приемная кампания – 2022 в цифрах:</a:t>
            </a:r>
            <a:endParaRPr kumimoji="0" lang="ru-RU" sz="37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Old Standard TT" panose="0204050305050509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Технологический Форсайт 2.0 - Ломонос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" y="2"/>
            <a:ext cx="1068534" cy="11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289" y="4580186"/>
            <a:ext cx="1128071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95000"/>
              </a:lnSpc>
              <a:buClr>
                <a:srgbClr val="5FCBEF"/>
              </a:buClr>
              <a:buSzPct val="80000"/>
              <a:defRPr/>
            </a:pPr>
            <a:r>
              <a:rPr lang="ru-RU" alt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alt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alt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ru-RU" alt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457200">
              <a:lnSpc>
                <a:spcPct val="95000"/>
              </a:lnSpc>
              <a:buClr>
                <a:srgbClr val="5FCBEF"/>
              </a:buClr>
              <a:buSzPct val="80000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для приема в 2022 учебном году по всем уровням образования!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131" y="6322469"/>
            <a:ext cx="121128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rgbClr val="5FCBEF"/>
              </a:buClr>
              <a:defRPr/>
            </a:pPr>
            <a:r>
              <a:rPr lang="ru-RU" altLang="ru-RU" sz="2400" b="1" i="1" u="sng" dirty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Все образовательные программы КубГУ имеют государственную аккредитацию</a:t>
            </a:r>
          </a:p>
        </p:txBody>
      </p:sp>
    </p:spTree>
    <p:extLst>
      <p:ext uri="{BB962C8B-B14F-4D97-AF65-F5344CB8AC3E}">
        <p14:creationId xmlns:p14="http://schemas.microsoft.com/office/powerpoint/2010/main" val="37701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12511" y="1"/>
            <a:ext cx="10395439" cy="1230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ru-RU" altLang="zh-CN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/>
            </a:r>
            <a:br>
              <a:rPr kumimoji="0" lang="ru-RU" altLang="zh-CN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</a:br>
            <a:r>
              <a:rPr lang="ru-RU" altLang="zh-CN" sz="4100" b="1" noProof="0" dirty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Ч</a:t>
            </a:r>
            <a:r>
              <a:rPr lang="ru-RU" altLang="ru-RU" sz="4100" b="1" dirty="0" smtClean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то нужно сделать прямо сейчас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393" y="1164134"/>
            <a:ext cx="1202285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60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ВАМ НЕОБХОДИМО: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рубрику «Абитуриентам» официального сайта КубГУ и все размещенные 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материалы, в т.ч.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оличество мест, перечень вступительных испытаний и др.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подготовки (или специальности), на которые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желаете быть зачисленным. В КубГУ можно выбрать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направлений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подготовки или специальностей!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Используйте все шансы: родственные направления лежат в одной области знаний.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Определить, результаты каких предметов ЕГЭ вам необходимо будет предоставить в приемную комиссию КубГУ. На разные направления могут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нужны разные ЕГЭ (включая альтернативные) – выбирайте их. 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ограничивайтесь выбором трех ЕГЭ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Сдавайте больше!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ваша страховка.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Готовьтесь к сдаче выбранных ЕГЭ и помните: лучше больше потрудиться сейчас, чем разочароваться при поступлении.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Помните! Определиться с перечнем предметов ЕГЭ необходимо до 01 февраля 2022!</a:t>
            </a:r>
          </a:p>
        </p:txBody>
      </p:sp>
      <p:pic>
        <p:nvPicPr>
          <p:cNvPr id="7" name="Picture 2" descr="Технологический Форсайт 2.0 - Ломонос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" y="1"/>
            <a:ext cx="1333380" cy="142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25414" y="2"/>
            <a:ext cx="10832123" cy="659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/>
            </a:r>
            <a:br>
              <a:rPr kumimoji="0" lang="ru-RU" altLang="zh-CN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</a:br>
            <a:r>
              <a:rPr kumimoji="0" lang="ru-RU" alt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П</a:t>
            </a:r>
            <a:r>
              <a:rPr kumimoji="0" lang="ru-RU" alt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редметы по выбору поступающего</a:t>
            </a:r>
            <a:endParaRPr kumimoji="0" lang="ru-RU" altLang="ru-RU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ld Standard TT" panose="02040503050505090303" pitchFamily="18" charset="0"/>
              <a:ea typeface="Old Standard TT" panose="02040503050505090303" pitchFamily="18" charset="0"/>
              <a:cs typeface="Old Standard TT" panose="0204050305050509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132" y="637230"/>
            <a:ext cx="114298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В 2022 для поступления на ряд направлений подготовки бакалавриата и специальности                  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(27 из 66) один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ЕГЭ является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предметом по выбору. Этот предмет поступающие самостоятельно смогут выбрать из двух предложенных вариантов (предметов ЕГЭ), принимаемых КубГУ в качестве вступительных испытаний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ВНИМАНИЕ! Предмет по выбору является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четвертым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предметом ЕГЭ, а не третьим. Мы советуем вам сдавать оба альтернативных предмета ЕГЭ, чтобы затем выбрать предмет с максимальным результатом.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Предмет по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выбору поступающего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Перечне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вступительных испытаний на направления подготовки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бакалавриата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специалитета, размещенном на официальном сайте КубГУ в рубрике «Абитуриентам» (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www.kubsu.ru/sites/default/files/insert/page/2022_exams_b.pdf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выделен желтым цветом и обозначен двумя звездочками (</a:t>
            </a:r>
            <a:r>
              <a:rPr lang="ru-RU" sz="2000" dirty="0" smtClean="0"/>
              <a:t>**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31" y="4428026"/>
            <a:ext cx="8352506" cy="2040599"/>
          </a:xfrm>
          <a:prstGeom prst="rect">
            <a:avLst/>
          </a:prstGeom>
        </p:spPr>
      </p:pic>
      <p:pic>
        <p:nvPicPr>
          <p:cNvPr id="7" name="Picture 2" descr="Технологический Форсайт 2.0 - Ломонос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" y="3"/>
            <a:ext cx="1107830" cy="118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064" y="4428026"/>
            <a:ext cx="3235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 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вы поступаете на биологический факультет, вы обязательно представляете результаты ЕГЭ по русскому языку и биологии, а вот какой результат представить: по математике или химии – можете выбрать самостоятельно.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018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6094" y="662610"/>
            <a:ext cx="11758341" cy="619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240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поступающих на обучение по программам бакалавриата/специалитета</a:t>
            </a:r>
            <a:br>
              <a:rPr kumimoji="0" lang="ru-RU" altLang="ru-RU" sz="240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начисление дополнительных </a:t>
            </a:r>
            <a:r>
              <a:rPr kumimoji="0" lang="ru-RU" altLang="ru-RU" sz="210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(максимально - 10 баллов):</a:t>
            </a:r>
          </a:p>
          <a:p>
            <a:pPr marL="0" lvl="0" indent="432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kumimoji="0" lang="ru-RU" altLang="ru-RU" sz="28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 </a:t>
            </a:r>
            <a:r>
              <a:rPr kumimoji="0" lang="ru-RU" alt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чемпионам </a:t>
            </a:r>
            <a:r>
              <a:rPr kumimoji="0" lang="ru-RU" altLang="ru-RU" sz="190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0" lang="ru-RU" alt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призерам Олимпийских, </a:t>
            </a:r>
            <a:r>
              <a:rPr kumimoji="0" lang="ru-RU" altLang="ru-RU" sz="190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kumimoji="0" lang="ru-RU" altLang="ru-RU" sz="190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0" lang="ru-RU" altLang="ru-RU" sz="190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Сурдлимпийских</a:t>
            </a:r>
            <a:r>
              <a:rPr kumimoji="0" lang="ru-RU" alt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90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игр, чемпиона мира, </a:t>
            </a:r>
            <a:r>
              <a:rPr kumimoji="0" lang="ru-RU" alt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Европы</a:t>
            </a:r>
            <a:r>
              <a:rPr kumimoji="0" lang="ru-RU" altLang="ru-RU" sz="190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место </a:t>
            </a:r>
            <a:r>
              <a:rPr kumimoji="0" lang="ru-RU" altLang="ru-RU" sz="190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первенстве </a:t>
            </a:r>
            <a:r>
              <a:rPr kumimoji="0" lang="ru-RU" alt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мира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Европы по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спорта, включенным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программы Олимпийских игр, </a:t>
            </a:r>
            <a:r>
              <a:rPr lang="ru-RU" alt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9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Сурдлимпийских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игр;</a:t>
            </a:r>
            <a:endParaRPr kumimoji="0" lang="ru-RU" altLang="ru-RU" sz="190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32000" algn="just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Tx/>
              <a:buNone/>
              <a:defRPr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баллов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статуса чемпиона мира, чемпиона Европы, победителя первенства мира, первенства Европы по видам спорта</a:t>
            </a:r>
            <a:r>
              <a:rPr lang="ru-RU" altLang="ru-RU" sz="19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включенным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программы Олимпийских игр, </a:t>
            </a:r>
            <a:r>
              <a:rPr lang="ru-RU" alt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игр, </a:t>
            </a:r>
            <a:r>
              <a:rPr lang="ru-RU" alt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Сурдлимпийских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игр;</a:t>
            </a:r>
          </a:p>
          <a:p>
            <a:pPr marL="0" lvl="0" indent="432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 </a:t>
            </a:r>
            <a:r>
              <a:rPr kumimoji="0" lang="ru-RU" altLang="ru-RU" sz="190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по профессиональному </a:t>
            </a:r>
            <a:r>
              <a:rPr kumimoji="0" lang="ru-RU" alt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мастерству среди </a:t>
            </a:r>
            <a:r>
              <a:rPr kumimoji="0" lang="ru-RU" altLang="ru-RU" sz="190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</a:t>
            </a:r>
            <a:r>
              <a:rPr kumimoji="0" lang="ru-RU" alt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0" lang="ru-RU" altLang="ru-RU" sz="190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лиц с ограниченными возможностями здоровья «</a:t>
            </a:r>
            <a:r>
              <a:rPr kumimoji="0" lang="ru-RU" altLang="ru-RU" sz="190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kumimoji="0" lang="ru-RU" alt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kumimoji="0" lang="ru-RU" altLang="ru-RU" sz="190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32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kumimoji="0" lang="ru-RU" alt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баллов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 аттестат с отличием или за диплом СПО с отличием, полученные в Российской Федерации;</a:t>
            </a:r>
          </a:p>
          <a:p>
            <a:pPr marL="0" lvl="0" indent="432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 и призерам регионального этапа всероссийской олимпиады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школьников, а также олимпиад школьников, включенных в перечень Минобрнауки РФ, не используемых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особых прав и (или) особого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преимущества;</a:t>
            </a:r>
            <a:endParaRPr lang="ru-RU" altLang="ru-RU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32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lang="ru-RU" altLang="ru-RU" sz="2800" b="1" dirty="0">
                <a:solidFill>
                  <a:srgbClr val="2E83C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баллов </a:t>
            </a:r>
            <a:r>
              <a:rPr lang="ru-RU" altLang="ru-RU" sz="2100" dirty="0" smtClean="0">
                <a:solidFill>
                  <a:srgbClr val="2E83C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400" dirty="0" smtClean="0">
                <a:solidFill>
                  <a:srgbClr val="2E83C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solidFill>
                  <a:srgbClr val="2E83C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 Всероссийского конкурса «Большая перемена»;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32000" algn="just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Tx/>
              <a:buNone/>
              <a:defRPr/>
            </a:pPr>
            <a:r>
              <a:rPr lang="ru-RU" altLang="ru-RU" sz="2800" b="1" dirty="0" smtClean="0">
                <a:solidFill>
                  <a:srgbClr val="2E83C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балла </a:t>
            </a:r>
            <a:r>
              <a:rPr lang="ru-RU" altLang="ru-RU" sz="2100" dirty="0">
                <a:solidFill>
                  <a:srgbClr val="2E83C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400" dirty="0">
                <a:solidFill>
                  <a:srgbClr val="2E83C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solidFill>
                  <a:srgbClr val="2E83C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призерам </a:t>
            </a:r>
            <a:r>
              <a:rPr lang="ru-RU" altLang="ru-RU" sz="1900" dirty="0">
                <a:solidFill>
                  <a:srgbClr val="2E83C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«Большая перемена»;</a:t>
            </a:r>
            <a:endParaRPr lang="ru-RU" altLang="ru-RU" sz="2400" b="1" dirty="0">
              <a:solidFill>
                <a:srgbClr val="2E83C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32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балла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победителям или призерам олимпиад и иных конкурсных мероприятий федерального уровня в 2021 г. и в 2022 г., включенных в перечень, утвержденный Минпросвещения РФ;</a:t>
            </a:r>
          </a:p>
          <a:p>
            <a:pPr marL="0" indent="432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статуса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призера федерального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Всероссийского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«Доброволец России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altLang="ru-RU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32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kumimoji="0" lang="ru-RU" alt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регионального почетного знака/знака отличия за особые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 в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добровольчестве, статуса победителя регионального этапа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«Доброволец России»;</a:t>
            </a:r>
            <a:endParaRPr kumimoji="0" lang="ru-RU" altLang="ru-RU" sz="190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32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осуществление добровольческой (волонтерской) деятельности в объеме не менее 100 часов, подтверждаемых на сайте </a:t>
            </a:r>
            <a:r>
              <a:rPr lang="en-US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dobro.ru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32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имеющим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золотой, серебряный или бронзовый 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ГТО и удостоверение к нему (с учетом возрастной группы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2035" y="2"/>
            <a:ext cx="11860695" cy="662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ru-RU" altLang="zh-CN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/>
            </a:r>
            <a:br>
              <a:rPr kumimoji="0" lang="ru-RU" altLang="zh-CN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</a:br>
            <a:r>
              <a:rPr lang="ru-RU" altLang="zh-CN" sz="2900" b="1" noProof="0" dirty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У</a:t>
            </a:r>
            <a:r>
              <a:rPr lang="ru-RU" altLang="ru-RU" sz="2900" b="1" dirty="0" smtClean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чет индивидуальных достижений поступающих</a:t>
            </a:r>
            <a:endParaRPr lang="ru-RU" altLang="ru-RU" sz="2900" b="1" dirty="0">
              <a:solidFill>
                <a:srgbClr val="002060"/>
              </a:solidFill>
              <a:latin typeface="Old Standard TT" panose="02040503050505090303" pitchFamily="18" charset="0"/>
              <a:ea typeface="Old Standard TT" panose="02040503050505090303" pitchFamily="18" charset="0"/>
              <a:cs typeface="Old Standard TT" panose="02040503050505090303" pitchFamily="18" charset="0"/>
            </a:endParaRPr>
          </a:p>
        </p:txBody>
      </p:sp>
      <p:pic>
        <p:nvPicPr>
          <p:cNvPr id="8" name="Picture 2" descr="Технологический Форсайт 2.0 - Ломонос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" y="1"/>
            <a:ext cx="1100311" cy="11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2"/>
            <a:ext cx="9639300" cy="1011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/>
            </a:r>
            <a:br>
              <a:rPr kumimoji="0" lang="ru-RU" altLang="zh-CN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</a:br>
            <a:r>
              <a:rPr lang="ru-RU" altLang="zh-CN" sz="3700" b="1" dirty="0">
                <a:solidFill>
                  <a:srgbClr val="002060"/>
                </a:solidFill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С</a:t>
            </a:r>
            <a:r>
              <a:rPr kumimoji="0" lang="ru-RU" altLang="ru-RU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типендии</a:t>
            </a:r>
            <a:r>
              <a:rPr kumimoji="0" lang="ru-RU" alt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 победителям и призерам олимпиад</a:t>
            </a:r>
            <a:r>
              <a:rPr kumimoji="0" lang="ru-RU" altLang="ru-RU" sz="37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 и</a:t>
            </a:r>
            <a:r>
              <a:rPr kumimoji="0" lang="ru-RU" alt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 </a:t>
            </a:r>
            <a:r>
              <a:rPr kumimoji="0" lang="ru-RU" altLang="ru-RU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ld Standard TT" panose="02040503050505090303" pitchFamily="18" charset="0"/>
                <a:ea typeface="Old Standard TT" panose="02040503050505090303" pitchFamily="18" charset="0"/>
                <a:cs typeface="Old Standard TT" panose="02040503050505090303" pitchFamily="18" charset="0"/>
              </a:rPr>
              <a:t>высокобалльникам</a:t>
            </a:r>
            <a:endParaRPr kumimoji="0" lang="ru-RU" altLang="ru-RU" sz="3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ld Standard TT" panose="02040503050505090303" pitchFamily="18" charset="0"/>
              <a:ea typeface="Old Standard TT" panose="02040503050505090303" pitchFamily="18" charset="0"/>
              <a:cs typeface="Old Standard TT" panose="0204050305050509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337890"/>
              </p:ext>
            </p:extLst>
          </p:nvPr>
        </p:nvGraphicFramePr>
        <p:xfrm>
          <a:off x="172278" y="917811"/>
          <a:ext cx="11741426" cy="5767372"/>
        </p:xfrm>
        <a:graphic>
          <a:graphicData uri="http://schemas.openxmlformats.org/drawingml/2006/table">
            <a:tbl>
              <a:tblPr firstRow="1" firstCol="1" bandRow="1"/>
              <a:tblGrid>
                <a:gridCol w="11741426">
                  <a:extLst>
                    <a:ext uri="{9D8B030D-6E8A-4147-A177-3AD203B41FA5}">
                      <a16:colId xmlns:a16="http://schemas.microsoft.com/office/drawing/2014/main" val="330536256"/>
                    </a:ext>
                  </a:extLst>
                </a:gridCol>
              </a:tblGrid>
              <a:tr h="5767372">
                <a:tc>
                  <a:txBody>
                    <a:bodyPr/>
                    <a:lstStyle/>
                    <a:p>
                      <a:pPr marL="68580" indent="450215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Следующим категориям поступающих, имеющих особые успехи в обучении, </a:t>
                      </a:r>
                      <a:br>
                        <a:rPr lang="ru-RU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КубГУ </a:t>
                      </a:r>
                      <a:r>
                        <a:rPr lang="ru-RU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назначается специальная стипендия в размере </a:t>
                      </a:r>
                      <a:r>
                        <a:rPr lang="ru-RU" sz="2400" b="1" u="sng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2 000 до 15 000 руб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400" b="1" baseline="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indent="450215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 в течение первого года обучения:</a:t>
                      </a: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indent="4502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 и призеры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заключительного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этапа Всероссийской олимпиады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школьников;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indent="4502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 и призеры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заключительного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этапа олимпиад школьников проводимых в порядке, устанавливаемом Минобрнауки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indent="4502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имеющих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сдачи ЕГЭ 100 баллов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любому из трех предметов, принимаемых в качестве вступительных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испытаний;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indent="4502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победителям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призерам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поступивших по результатам 100 баллов (по олимпиаде) и имеющих не менее 75 баллов по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предмету ЕГЭ (кроме творческой и профессиональной направленности), принимаемому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качестве вступительного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испытания;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indent="4502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имеющих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сдачи ЕГЭ от 280 баллов и выше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совокупности трех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предметов ЕГЭ,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принимаемых в качестве вступительных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испытаний;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indent="4502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имеющих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сдачи ЕГЭ от 185 баллов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выше по совокупности двух предметов, принимаемых в качестве вступительных испытаний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направлений подготовки творческой и профессиональной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направленности.</a:t>
                      </a:r>
                    </a:p>
                    <a:p>
                      <a:pPr marL="68580" indent="4502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1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учебном году получателями </a:t>
                      </a:r>
                      <a:r>
                        <a:rPr lang="ru-RU" sz="2000" b="1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стипендий стали более 100 одаренных первокурсников</a:t>
                      </a:r>
                      <a:r>
                        <a:rPr lang="ru-RU" sz="2000" b="1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pPr marL="68580" indent="4502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Среди 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выдающихся выпускников школ Краснодарского края, поступивших в кубанские вузы – получателей премии Администрации края в 2021 учебном году , 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– студенты КубГУ!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25" marR="432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601889"/>
                  </a:ext>
                </a:extLst>
              </a:tr>
            </a:tbl>
          </a:graphicData>
        </a:graphic>
      </p:graphicFrame>
      <p:pic>
        <p:nvPicPr>
          <p:cNvPr id="5" name="Picture 2" descr="Технологический Форсайт 2.0 - Ломонос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" y="1"/>
            <a:ext cx="993889" cy="10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93169" y="1"/>
            <a:ext cx="9685140" cy="1266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ld Standard TT" panose="02040503050505090303" pitchFamily="18" charset="0"/>
              <a:ea typeface="Old Standard TT" panose="02040503050505090303" pitchFamily="18" charset="0"/>
              <a:cs typeface="Old Standard TT" panose="02040503050505090303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79131" y="67773"/>
            <a:ext cx="11098942" cy="67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lang="ru-RU" altLang="ru-RU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овузовская</a:t>
            </a:r>
            <a:r>
              <a:rPr lang="ru-RU" alt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None/>
              <a:defRPr/>
            </a:pPr>
            <a:endParaRPr lang="ru-RU" alt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КубГУ действует разветвленная система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довузовской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выпускников: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КубГУ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готовит старшеклассников по всем общеобразовательным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предметам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предметам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творческой 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направленности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рисунок, живопись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композиция, черчение,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сочинение,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профильным предметам на базе среднего профессионального образования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КубГУ проводит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Открытую многопрофильную олимпиаду 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школьников. Победители и призеры получат 3 балла к результатам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ЕГЭ при поступлении в КубГУ. Принять участие: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olymp.kubsu.ru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КубГУ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30 января,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по воскресеньям, проводит </a:t>
            </a: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тренировочное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тестирование по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технологии ЕГЭ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выпускников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как в очном,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так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и в дистанционном </a:t>
            </a: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формате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Пройти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тестирование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можно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по любым  </a:t>
            </a: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общеобразовательным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предметам и проверить </a:t>
            </a: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свои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знания как при подготовке к ЕГЭ, так и к ОГЭ. </a:t>
            </a: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КубГУ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проводит для абитуриентов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профориентационную 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диагностику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включающую </a:t>
            </a:r>
            <a:r>
              <a:rPr lang="ru-RU" sz="2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профориентационное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тестирование 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консультацию психолога.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100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записи на </a:t>
            </a: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(тестирование, диагностику)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необходимо обратиться в </a:t>
            </a: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приемную комиссию (аудитория 134), </a:t>
            </a:r>
            <a:endParaRPr lang="ru-RU" sz="2000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en-US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ittdo@kubsu.ru</a:t>
            </a: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по телефону: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(861) 21-99-530. </a:t>
            </a:r>
            <a:endParaRPr lang="ru-RU" altLang="ru-RU" b="1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lang="ru-RU" altLang="ru-RU" b="1" dirty="0" smtClean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5" name="Picture 2" descr="Технологический Форсайт 2.0 - Ломонос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" y="1"/>
            <a:ext cx="1024395" cy="10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321" y="4712492"/>
            <a:ext cx="1798476" cy="1798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739" y="3312365"/>
            <a:ext cx="1798476" cy="1798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97" y="2088191"/>
            <a:ext cx="1791478" cy="17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" y="1502229"/>
            <a:ext cx="6888632" cy="45533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951" y="139959"/>
            <a:ext cx="11597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дверей-онлайн на факультетах и в </a:t>
            </a:r>
            <a:r>
              <a:rPr lang="ru-RU" altLang="ru-RU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институтах КубГУ:</a:t>
            </a:r>
          </a:p>
          <a:p>
            <a:pPr algn="ctr"/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с главной страницы официального сайта</a:t>
            </a:r>
            <a:endParaRPr lang="ru-RU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6951306" y="1502229"/>
            <a:ext cx="4879910" cy="382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altLang="ru-RU" sz="1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Остались </a:t>
            </a:r>
            <a:r>
              <a:rPr kumimoji="0" lang="ru-RU" alt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вопросы?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lang="ru-RU" altLang="ru-RU" sz="2400" b="1" i="1" dirty="0">
                <a:solidFill>
                  <a:srgbClr val="2E83C3">
                    <a:lumMod val="50000"/>
                  </a:srgbClr>
                </a:solidFill>
                <a:latin typeface="Calibri" panose="020F0502020204030204"/>
              </a:rPr>
              <a:t>Обратитесь в приемную комиссию КубГУ: </a:t>
            </a:r>
            <a:r>
              <a:rPr kumimoji="0" lang="ru-RU" altLang="ru-RU" sz="2400" b="1" i="1" u="none" strike="noStrike" kern="1200" spc="0" normalizeH="0" baseline="0" noProof="0" dirty="0" smtClean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Краснодар</a:t>
            </a:r>
            <a:r>
              <a:rPr kumimoji="0" lang="ru-RU" altLang="ru-RU" sz="2400" b="1" i="1" u="none" strike="noStrike" kern="1200" spc="0" normalizeH="0" baseline="0" noProof="0" dirty="0" smtClean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endParaRPr kumimoji="0" lang="ru-RU" altLang="ru-RU" sz="2400" b="1" i="1" u="none" strike="noStrike" kern="1200" spc="0" normalizeH="0" baseline="0" noProof="0" dirty="0" smtClean="0">
              <a:ln>
                <a:noFill/>
              </a:ln>
              <a:solidFill>
                <a:srgbClr val="2E83C3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kumimoji="0" lang="ru-RU" altLang="ru-RU" sz="2400" b="1" i="1" u="none" strike="noStrike" kern="1200" spc="0" normalizeH="0" baseline="0" noProof="0" dirty="0" smtClean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ул</a:t>
            </a:r>
            <a:r>
              <a:rPr kumimoji="0" lang="ru-RU" altLang="ru-RU" sz="2400" b="1" i="1" u="none" strike="noStrike" kern="1200" spc="0" normalizeH="0" baseline="0" noProof="0" dirty="0" smtClean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. Ставропольская, 149, </a:t>
            </a:r>
            <a:endParaRPr kumimoji="0" lang="ru-RU" altLang="ru-RU" sz="2400" b="1" i="1" u="none" strike="noStrike" kern="1200" spc="0" normalizeH="0" baseline="0" noProof="0" dirty="0" smtClean="0">
              <a:ln>
                <a:noFill/>
              </a:ln>
              <a:solidFill>
                <a:srgbClr val="2E83C3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kumimoji="0" lang="ru-RU" altLang="ru-RU" sz="2400" b="1" i="1" u="none" strike="noStrike" kern="1200" spc="0" normalizeH="0" baseline="0" noProof="0" dirty="0" smtClean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ауд</a:t>
            </a:r>
            <a:r>
              <a:rPr kumimoji="0" lang="ru-RU" altLang="ru-RU" sz="2400" b="1" i="1" u="none" strike="noStrike" kern="1200" spc="0" normalizeH="0" baseline="0" noProof="0" dirty="0" smtClean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kumimoji="0" lang="ru-RU" altLang="ru-RU" sz="2400" b="1" i="1" u="none" strike="noStrike" kern="1200" spc="0" normalizeH="0" baseline="0" noProof="0" dirty="0" smtClean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134</a:t>
            </a:r>
            <a:r>
              <a:rPr lang="ru-RU" altLang="ru-RU" sz="2400" b="1" i="1" dirty="0" smtClean="0">
                <a:solidFill>
                  <a:srgbClr val="2E83C3">
                    <a:lumMod val="50000"/>
                  </a:srgbClr>
                </a:solidFill>
                <a:latin typeface="Calibri" panose="020F0502020204030204"/>
              </a:rPr>
              <a:t>, п</a:t>
            </a:r>
            <a:r>
              <a:rPr kumimoji="0" lang="ru-RU" altLang="ru-RU" sz="2400" b="1" i="1" u="none" strike="noStrike" kern="1200" spc="0" normalizeH="0" noProof="0" dirty="0" err="1" smtClean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риемная</a:t>
            </a:r>
            <a:r>
              <a:rPr kumimoji="0" lang="ru-RU" altLang="ru-RU" sz="2400" b="1" i="1" u="none" strike="noStrike" kern="1200" spc="0" normalizeH="0" noProof="0" dirty="0" smtClean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 комиссия</a:t>
            </a:r>
            <a:endParaRPr kumimoji="0" lang="ru-RU" altLang="ru-RU" sz="2400" b="1" i="1" u="none" strike="noStrike" kern="1200" spc="0" normalizeH="0" baseline="0" noProof="0" dirty="0" smtClean="0">
              <a:ln>
                <a:noFill/>
              </a:ln>
              <a:solidFill>
                <a:srgbClr val="2E83C3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lvl="0" indent="0" algn="ctr" eaLnBrk="1" fontAlgn="auto" hangingPunct="1">
              <a:spcAft>
                <a:spcPts val="0"/>
              </a:spcAft>
              <a:buClr>
                <a:srgbClr val="5FCBEF"/>
              </a:buClr>
              <a:buNone/>
              <a:defRPr/>
            </a:pPr>
            <a:r>
              <a:rPr lang="ru-RU" altLang="ru-RU" sz="2400" b="1" i="1" noProof="0" dirty="0" smtClean="0">
                <a:solidFill>
                  <a:srgbClr val="2E83C3">
                    <a:lumMod val="50000"/>
                  </a:srgbClr>
                </a:solidFill>
                <a:latin typeface="Calibri" panose="020F0502020204030204"/>
              </a:rPr>
              <a:t>Сайт: </a:t>
            </a:r>
            <a:r>
              <a:rPr lang="en-US" altLang="ru-RU" sz="2400" b="1" i="1" u="sng" dirty="0">
                <a:solidFill>
                  <a:schemeClr val="tx1"/>
                </a:solidFill>
                <a:latin typeface="Calibri" panose="020F0502020204030204"/>
              </a:rPr>
              <a:t>https://</a:t>
            </a:r>
            <a:r>
              <a:rPr lang="en-US" altLang="ru-RU" sz="2400" b="1" i="1" u="sng" dirty="0" smtClean="0">
                <a:solidFill>
                  <a:schemeClr val="tx1"/>
                </a:solidFill>
                <a:latin typeface="Calibri" panose="020F0502020204030204"/>
              </a:rPr>
              <a:t>www.kubsu.ru</a:t>
            </a:r>
            <a:r>
              <a:rPr lang="ru-RU" altLang="ru-RU" sz="2400" b="1" i="1" dirty="0" smtClean="0">
                <a:solidFill>
                  <a:schemeClr val="tx1"/>
                </a:solidFill>
                <a:latin typeface="Calibri" panose="020F0502020204030204"/>
              </a:rPr>
              <a:t>    </a:t>
            </a:r>
            <a:r>
              <a:rPr lang="ru-RU" altLang="ru-RU" sz="2400" b="1" i="1" dirty="0" smtClean="0">
                <a:solidFill>
                  <a:srgbClr val="2E83C3">
                    <a:lumMod val="50000"/>
                  </a:srgbClr>
                </a:solidFill>
                <a:latin typeface="Calibri" panose="020F0502020204030204"/>
              </a:rPr>
              <a:t>П</a:t>
            </a:r>
            <a:r>
              <a:rPr lang="ru-RU" altLang="ru-RU" sz="2000" b="1" i="1" dirty="0" smtClean="0">
                <a:solidFill>
                  <a:srgbClr val="2E83C3">
                    <a:lumMod val="50000"/>
                  </a:srgbClr>
                </a:solidFill>
                <a:latin typeface="Calibri" panose="020F0502020204030204"/>
              </a:rPr>
              <a:t>озвоните </a:t>
            </a:r>
            <a:r>
              <a:rPr lang="ru-RU" altLang="ru-RU" sz="2000" b="1" i="1" dirty="0" smtClean="0">
                <a:solidFill>
                  <a:srgbClr val="2E83C3">
                    <a:lumMod val="50000"/>
                  </a:srgbClr>
                </a:solidFill>
                <a:latin typeface="Calibri" panose="020F0502020204030204"/>
              </a:rPr>
              <a:t>нам: 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+7 (861) 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21-99-530 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или 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напишите: </a:t>
            </a:r>
            <a:r>
              <a:rPr kumimoji="0" lang="en-US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abitur@kubsu.ru</a:t>
            </a:r>
            <a:endParaRPr kumimoji="0" lang="ru-RU" alt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1550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40016</TotalTime>
  <Words>1255</Words>
  <Application>Microsoft Office PowerPoint</Application>
  <PresentationFormat>Широкоэкранный</PresentationFormat>
  <Paragraphs>95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Old Standard TT</vt:lpstr>
      <vt:lpstr>Times New Roman</vt:lpstr>
      <vt:lpstr>Trebuchet MS</vt:lpstr>
      <vt:lpstr>Wingdings 3</vt:lpstr>
      <vt:lpstr>Тема Office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«Кубанский государственный университет»</dc:title>
  <dc:creator>Кустов Семен Юрьевич</dc:creator>
  <cp:lastModifiedBy>Кустов Семен Юрьевич</cp:lastModifiedBy>
  <cp:revision>349</cp:revision>
  <cp:lastPrinted>2020-11-11T06:21:26Z</cp:lastPrinted>
  <dcterms:created xsi:type="dcterms:W3CDTF">2020-01-23T06:36:05Z</dcterms:created>
  <dcterms:modified xsi:type="dcterms:W3CDTF">2022-01-19T10:36:25Z</dcterms:modified>
</cp:coreProperties>
</file>