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67" r:id="rId3"/>
    <p:sldId id="291" r:id="rId4"/>
    <p:sldId id="292" r:id="rId5"/>
    <p:sldId id="287" r:id="rId6"/>
    <p:sldId id="285" r:id="rId7"/>
    <p:sldId id="275" r:id="rId8"/>
    <p:sldId id="283" r:id="rId9"/>
    <p:sldId id="281" r:id="rId10"/>
    <p:sldId id="293" r:id="rId11"/>
  </p:sldIdLst>
  <p:sldSz cx="12192000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3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1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41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9A1A0-7C24-4AA3-B4C3-DC308394832D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50815"/>
            <a:ext cx="5438775" cy="388717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477"/>
            <a:ext cx="2946400" cy="49418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477"/>
            <a:ext cx="2946400" cy="49418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A8791-4FBC-4FAA-AE7B-21A56B2976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999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A8791-4FBC-4FAA-AE7B-21A56B29769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525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1A8791-4FBC-4FAA-AE7B-21A56B29769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612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F26C-97B7-49F0-91FE-42F744B02BF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202D-4CE3-4242-9925-EF03E19B8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396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F26C-97B7-49F0-91FE-42F744B02BF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202D-4CE3-4242-9925-EF03E19B8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018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F26C-97B7-49F0-91FE-42F744B02BF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202D-4CE3-4242-9925-EF03E19B8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819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sp>
          <p:nvSpPr>
            <p:cNvPr id="5" name="Freeform 14"/>
            <p:cNvSpPr/>
            <p:nvPr/>
          </p:nvSpPr>
          <p:spPr>
            <a:xfrm>
              <a:off x="0" y="-8467"/>
              <a:ext cx="863600" cy="569797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6" name="Straight Connector 18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9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Isosceles Triangle 22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26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3ED73-68DA-4801-89CC-00FC8C191948}" type="datetimeFigureOut">
              <a:rPr lang="ru-RU"/>
              <a:pPr>
                <a:defRPr/>
              </a:pPr>
              <a:t>19.01.2022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7D9F6-ABF0-4480-A728-AADEE372E4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7011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05F6B-71F6-4640-825B-B51CC46E74C1}" type="datetimeFigureOut">
              <a:rPr lang="ru-RU"/>
              <a:pPr>
                <a:defRPr/>
              </a:pPr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3B75-116F-4FFB-8CAE-4D702E2446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777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D5B3A-C157-4A60-8A3C-411831E26574}" type="datetimeFigureOut">
              <a:rPr lang="ru-RU"/>
              <a:pPr>
                <a:defRPr/>
              </a:pPr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57E2A-DE87-43BB-BA77-2305412009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743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7628C-4B19-42A6-9A1A-5E3E32D06506}" type="datetimeFigureOut">
              <a:rPr lang="ru-RU"/>
              <a:pPr>
                <a:defRPr/>
              </a:pPr>
              <a:t>19.01.2022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5955-4AD9-49AA-96AE-2D4944D105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45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FD9A8-0B13-4832-A222-9539CC4A26BF}" type="datetimeFigureOut">
              <a:rPr lang="ru-RU"/>
              <a:pPr>
                <a:defRPr/>
              </a:pPr>
              <a:t>19.01.2022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61D57-06A5-4FD9-A946-A33B5D4979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931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80751-C667-4DAF-9AEC-8D0C5956DDA8}" type="datetimeFigureOut">
              <a:rPr lang="ru-RU"/>
              <a:pPr>
                <a:defRPr/>
              </a:pPr>
              <a:t>19.01.2022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B13DC-C798-460B-B0C7-E0E855BAC8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4303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D4AA5-192D-4F7C-98D0-06BE84768200}" type="datetimeFigureOut">
              <a:rPr lang="ru-RU"/>
              <a:pPr>
                <a:defRPr/>
              </a:pPr>
              <a:t>19.01.2022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E87CC-EB9C-4187-87CB-1603ADBBD3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7181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A88A8-747A-4AFA-A0DE-AAFC8698C068}" type="datetimeFigureOut">
              <a:rPr lang="ru-RU"/>
              <a:pPr>
                <a:defRPr/>
              </a:pPr>
              <a:t>19.01.2022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5FEA4-BC46-4C16-A8EC-CAF6DC1749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386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F26C-97B7-49F0-91FE-42F744B02BF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202D-4CE3-4242-9925-EF03E19B8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8638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9320B-B07D-4756-A862-4D5109B93BE8}" type="datetimeFigureOut">
              <a:rPr lang="ru-RU"/>
              <a:pPr>
                <a:defRPr/>
              </a:pPr>
              <a:t>19.01.2022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166B8-BF8A-48D2-A6BE-D6632A6D61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8018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85EA2-1A59-4199-877C-A72315372AA9}" type="datetimeFigureOut">
              <a:rPr lang="ru-RU"/>
              <a:pPr>
                <a:defRPr/>
              </a:pPr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FD461-DE90-4E6C-B4DA-A51673950C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1287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rgbClr val="9FE0F5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rgbClr val="9FE0F5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60254-B8D4-41A0-A4D5-91BDDC8F6AC4}" type="datetimeFigureOut">
              <a:rPr lang="ru-RU"/>
              <a:pPr>
                <a:defRPr/>
              </a:pPr>
              <a:t>19.01.2022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23815-CAA0-4058-89C0-579B83A465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4064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42CAD-3912-4FF0-960C-3F7C07531FC2}" type="datetimeFigureOut">
              <a:rPr lang="ru-RU"/>
              <a:pPr>
                <a:defRPr/>
              </a:pPr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C09C9-BB1B-4789-8749-843F9F8DA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0189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rgbClr val="9FE0F5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rgbClr val="9FE0F5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B0C15-EAD8-450C-9159-3ED01F5A2A49}" type="datetimeFigureOut">
              <a:rPr lang="ru-RU"/>
              <a:pPr>
                <a:defRPr/>
              </a:pPr>
              <a:t>19.01.2022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74FB3-6015-4B09-8C88-5F87795645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497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1DE35-F14C-476B-918E-0C7B032DF438}" type="datetimeFigureOut">
              <a:rPr lang="ru-RU"/>
              <a:pPr>
                <a:defRPr/>
              </a:pPr>
              <a:t>19.01.2022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1E78C-27A8-4E85-9139-2411F97AE5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2430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375FA-EAE9-47BF-A322-B88869FADD90}" type="datetimeFigureOut">
              <a:rPr lang="ru-RU"/>
              <a:pPr>
                <a:defRPr/>
              </a:pPr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CFAD4-9E47-4FEB-A930-F1D5A80F94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4542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D5232-2BD2-4E67-8C02-4628BA402388}" type="datetimeFigureOut">
              <a:rPr lang="ru-RU"/>
              <a:pPr>
                <a:defRPr/>
              </a:pPr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4E7AA-A048-490D-8C69-5AF801E91A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231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F26C-97B7-49F0-91FE-42F744B02BF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202D-4CE3-4242-9925-EF03E19B8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81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F26C-97B7-49F0-91FE-42F744B02BF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202D-4CE3-4242-9925-EF03E19B8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960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F26C-97B7-49F0-91FE-42F744B02BF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202D-4CE3-4242-9925-EF03E19B8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364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F26C-97B7-49F0-91FE-42F744B02BF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202D-4CE3-4242-9925-EF03E19B8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60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F26C-97B7-49F0-91FE-42F744B02BF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202D-4CE3-4242-9925-EF03E19B8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5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F26C-97B7-49F0-91FE-42F744B02BF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202D-4CE3-4242-9925-EF03E19B8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4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F26C-97B7-49F0-91FE-42F744B02BF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7202D-4CE3-4242-9925-EF03E19B8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48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CF26C-97B7-49F0-91FE-42F744B02BF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7202D-4CE3-4242-9925-EF03E19B8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31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3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AA4F0FA-A5A7-47B1-981A-CADC096F8B82}" type="datetimeFigureOut">
              <a:rPr lang="ru-RU"/>
              <a:pPr>
                <a:defRPr/>
              </a:pPr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BDDF1AFC-35E3-46B7-86A5-D12F26568F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01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hyperlink" Target="https://www.kubsu.ru/sites/default/files/insert/page/2022_exams_b.pdf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ittdo@kubsu.ru" TargetMode="External"/><Relationship Id="rId7" Type="http://schemas.openxmlformats.org/officeDocument/2006/relationships/image" Target="../media/image33.gif"/><Relationship Id="rId2" Type="http://schemas.openxmlformats.org/officeDocument/2006/relationships/hyperlink" Target="https://olymp.kubsu.ru/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807" y="4867319"/>
            <a:ext cx="2365319" cy="15902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683" y="4878691"/>
            <a:ext cx="2886820" cy="15674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2" y="4914542"/>
            <a:ext cx="3276008" cy="15256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380" y="4867319"/>
            <a:ext cx="3455214" cy="15758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697111" y="6409693"/>
            <a:ext cx="122796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1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Стадион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959604" y="6432983"/>
            <a:ext cx="404983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Комбинат </a:t>
            </a:r>
            <a:r>
              <a:rPr lang="ru-RU" sz="21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студенческого питания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925075" y="6388775"/>
            <a:ext cx="349586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Студенческие общежития</a:t>
            </a:r>
            <a:endParaRPr lang="ru-RU" sz="2100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-264188" y="6447423"/>
            <a:ext cx="331471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Комплекс </a:t>
            </a:r>
            <a:r>
              <a:rPr lang="ru-RU" sz="21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Аквакуб</a:t>
            </a:r>
            <a:endParaRPr lang="ru-RU" sz="21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pic>
        <p:nvPicPr>
          <p:cNvPr id="16" name="Picture 2" descr="Технологический Форсайт 2.0 - Ломоносов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38"/>
            <a:ext cx="1105857" cy="117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869" y="1411205"/>
            <a:ext cx="7063207" cy="295705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881152" y="4340158"/>
            <a:ext cx="63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Комплекс современных учебных корпусов</a:t>
            </a:r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092" y="1193552"/>
            <a:ext cx="5019869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5FCBEF"/>
              </a:buClr>
              <a:defRPr/>
            </a:pPr>
            <a:r>
              <a:rPr lang="ru-RU" altLang="ru-RU" sz="2800" b="1" dirty="0">
                <a:solidFill>
                  <a:srgbClr val="5FCBEF">
                    <a:lumMod val="75000"/>
                  </a:srgbClr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Вековая история </a:t>
            </a:r>
            <a:r>
              <a:rPr lang="ru-RU" altLang="ru-RU" sz="2000" b="1" i="1" dirty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(с 1920 г.) подготовки высококвалифицированных кадров, обучения и воспитания молодежи.</a:t>
            </a:r>
          </a:p>
          <a:p>
            <a:pPr lvl="0" algn="ctr">
              <a:buClr>
                <a:srgbClr val="5FCBEF"/>
              </a:buClr>
              <a:defRPr/>
            </a:pPr>
            <a:r>
              <a:rPr lang="ru-RU" altLang="ru-RU" sz="3200" b="1" dirty="0" smtClean="0">
                <a:solidFill>
                  <a:srgbClr val="5FCBEF">
                    <a:lumMod val="75000"/>
                  </a:srgbClr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Более </a:t>
            </a:r>
            <a:r>
              <a:rPr lang="ru-RU" altLang="ru-RU" sz="3200" b="1" dirty="0">
                <a:solidFill>
                  <a:srgbClr val="5FCBEF">
                    <a:lumMod val="75000"/>
                  </a:srgbClr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30 000 </a:t>
            </a:r>
            <a:r>
              <a:rPr lang="ru-RU" altLang="ru-RU" sz="2000" b="1" i="1" dirty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студентов – мы самый крупный вуз Кубани</a:t>
            </a:r>
            <a:r>
              <a:rPr lang="ru-RU" altLang="ru-RU" sz="2000" b="1" i="1" dirty="0" smtClean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!</a:t>
            </a:r>
          </a:p>
          <a:p>
            <a:pPr lvl="0" algn="ctr">
              <a:buClr>
                <a:srgbClr val="5FCBEF"/>
              </a:buClr>
              <a:defRPr/>
            </a:pPr>
            <a:r>
              <a:rPr lang="ru-RU" altLang="ru-RU" sz="2800" b="1" dirty="0">
                <a:solidFill>
                  <a:srgbClr val="5FCBEF">
                    <a:lumMod val="75000"/>
                  </a:srgbClr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Более</a:t>
            </a:r>
            <a:r>
              <a:rPr lang="ru-RU" altLang="ru-RU" b="1" dirty="0">
                <a:solidFill>
                  <a:srgbClr val="5FCBEF">
                    <a:lumMod val="75000"/>
                  </a:srgbClr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 </a:t>
            </a:r>
            <a:r>
              <a:rPr lang="ru-RU" altLang="ru-RU" sz="3200" b="1" dirty="0">
                <a:solidFill>
                  <a:srgbClr val="5FCBEF">
                    <a:lumMod val="75000"/>
                  </a:srgbClr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8 300 студентов</a:t>
            </a:r>
            <a:r>
              <a:rPr lang="ru-RU" altLang="ru-RU" b="1" i="1" dirty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 </a:t>
            </a:r>
            <a:r>
              <a:rPr lang="ru-RU" altLang="ru-RU" sz="2000" b="1" i="1" dirty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были зачислены по результатам приёмной кампании-20</a:t>
            </a:r>
            <a:r>
              <a:rPr lang="en-US" altLang="ru-RU" sz="2000" b="1" i="1" dirty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2</a:t>
            </a:r>
            <a:r>
              <a:rPr lang="ru-RU" altLang="ru-RU" sz="2000" b="1" i="1" dirty="0" smtClean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1</a:t>
            </a:r>
            <a:r>
              <a:rPr lang="ru-RU" altLang="ru-RU" sz="2000" b="1" i="1" dirty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, </a:t>
            </a:r>
            <a:endParaRPr lang="ru-RU" altLang="ru-RU" sz="2000" b="1" i="1" dirty="0" smtClean="0">
              <a:solidFill>
                <a:srgbClr val="002060"/>
              </a:solidFill>
              <a:latin typeface="Old Standard TT" panose="02040503050505090303" pitchFamily="18" charset="0"/>
              <a:ea typeface="Old Standard TT" panose="02040503050505090303" pitchFamily="18" charset="0"/>
              <a:cs typeface="Old Standard TT" panose="02040503050505090303" pitchFamily="18" charset="0"/>
            </a:endParaRPr>
          </a:p>
          <a:p>
            <a:pPr lvl="0" algn="ctr">
              <a:buClr>
                <a:srgbClr val="5FCBEF"/>
              </a:buClr>
              <a:defRPr/>
            </a:pPr>
            <a:r>
              <a:rPr lang="ru-RU" altLang="ru-RU" sz="2400" b="1" i="1" dirty="0" smtClean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из </a:t>
            </a:r>
            <a:r>
              <a:rPr lang="ru-RU" altLang="ru-RU" sz="2400" b="1" i="1" dirty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них: </a:t>
            </a:r>
            <a:r>
              <a:rPr lang="ru-RU" altLang="ru-RU" sz="2400" b="1" i="1" dirty="0">
                <a:solidFill>
                  <a:srgbClr val="00B0F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3609</a:t>
            </a:r>
            <a:r>
              <a:rPr lang="ru-RU" altLang="ru-RU" sz="2400" b="1" i="1" dirty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 – на бюджет</a:t>
            </a:r>
            <a:endParaRPr lang="ru-RU" altLang="ru-RU" b="1" i="1" dirty="0">
              <a:solidFill>
                <a:srgbClr val="002060"/>
              </a:solidFill>
              <a:latin typeface="Old Standard TT" panose="02040503050505090303" pitchFamily="18" charset="0"/>
              <a:ea typeface="Old Standard TT" panose="02040503050505090303" pitchFamily="18" charset="0"/>
              <a:cs typeface="Old Standard TT" panose="02040503050505090303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674711" y="7838"/>
            <a:ext cx="10395439" cy="1222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ФГБОУ ВО </a:t>
            </a:r>
            <a:br>
              <a:rPr kumimoji="0" lang="ru-RU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</a:br>
            <a:r>
              <a:rPr kumimoji="0" lang="ru-RU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«Кубанский государственный университет» (КубГУ)</a:t>
            </a:r>
            <a:br>
              <a:rPr kumimoji="0" lang="ru-RU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</a:br>
            <a:r>
              <a:rPr kumimoji="0" lang="ru-RU" altLang="zh-CN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/>
            </a:r>
            <a:br>
              <a:rPr kumimoji="0" lang="ru-RU" altLang="zh-CN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</a:br>
            <a:r>
              <a:rPr kumimoji="0" lang="ru-RU" alt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в </a:t>
            </a:r>
            <a:r>
              <a:rPr kumimoji="0" lang="ru-RU" alt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20</a:t>
            </a:r>
            <a:r>
              <a:rPr kumimoji="0" lang="en-US" alt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2</a:t>
            </a:r>
            <a:r>
              <a:rPr lang="ru-RU" altLang="ru-RU" sz="2800" b="1" i="1" dirty="0" smtClean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1</a:t>
            </a:r>
            <a:r>
              <a:rPr kumimoji="0" lang="ru-RU" alt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-202</a:t>
            </a:r>
            <a:r>
              <a:rPr lang="ru-RU" altLang="ru-RU" sz="2800" b="1" i="1" dirty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2</a:t>
            </a:r>
            <a:r>
              <a:rPr kumimoji="0" lang="ru-RU" alt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 </a:t>
            </a:r>
            <a:r>
              <a:rPr lang="ru-RU" altLang="ru-RU" sz="2800" b="1" i="1" dirty="0" smtClean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учебном </a:t>
            </a:r>
            <a:r>
              <a:rPr kumimoji="0" lang="ru-RU" alt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году – это: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ld Standard TT" panose="02040503050505090303" pitchFamily="18" charset="0"/>
              <a:ea typeface="Old Standard TT" panose="02040503050505090303" pitchFamily="18" charset="0"/>
              <a:cs typeface="Old Standard TT" panose="0204050305050509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97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/>
        </p:nvSpPr>
        <p:spPr bwMode="auto">
          <a:xfrm>
            <a:off x="-349164" y="1980080"/>
            <a:ext cx="12192000" cy="2267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432000" algn="ctr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alt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17</a:t>
            </a:r>
            <a:r>
              <a:rPr kumimoji="0" lang="ru-RU" alt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432000" algn="ctr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altLang="ru-RU" sz="4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факультетов </a:t>
            </a:r>
            <a:r>
              <a:rPr kumimoji="0" lang="ru-RU" altLang="ru-RU" sz="4400" b="1" i="0" u="none" strike="noStrike" kern="1200" cap="small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</a:t>
            </a:r>
            <a:r>
              <a:rPr kumimoji="0" lang="ru-RU" altLang="ru-RU" sz="4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институтов, </a:t>
            </a:r>
            <a:br>
              <a:rPr kumimoji="0" lang="ru-RU" altLang="ru-RU" sz="4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altLang="ru-RU" sz="4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kumimoji="0" lang="ru-RU" altLang="ru-RU" sz="5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 </a:t>
            </a:r>
            <a:r>
              <a:rPr kumimoji="0" lang="ru-RU" altLang="ru-RU" sz="4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altLang="ru-RU" sz="4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altLang="ru-RU" sz="4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филиалов</a:t>
            </a:r>
            <a:endParaRPr kumimoji="0" lang="ru-RU" altLang="ru-RU" sz="4400" b="1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57073" y="1"/>
            <a:ext cx="9332263" cy="8615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/>
            </a:r>
            <a:br>
              <a:rPr kumimoji="0" lang="ru-RU" altLang="zh-CN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</a:br>
            <a:r>
              <a:rPr kumimoji="0" lang="ru-RU" altLang="ru-RU" sz="37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Old Standard TT" panose="02040503050505090303" pitchFamily="18" charset="0"/>
                <a:cs typeface="Times New Roman" panose="02020603050405020304" pitchFamily="18" charset="0"/>
              </a:rPr>
              <a:t>КубГУ в 20</a:t>
            </a:r>
            <a:r>
              <a:rPr kumimoji="0" lang="en-US" altLang="ru-RU" sz="37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Old Standard TT" panose="02040503050505090303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37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Old Standard TT" panose="02040503050505090303" pitchFamily="18" charset="0"/>
                <a:cs typeface="Times New Roman" panose="02020603050405020304" pitchFamily="18" charset="0"/>
              </a:rPr>
              <a:t>1</a:t>
            </a:r>
            <a:r>
              <a:rPr kumimoji="0" lang="ru-RU" altLang="ru-RU" sz="37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Old Standard TT" panose="02040503050505090303" pitchFamily="18" charset="0"/>
                <a:cs typeface="Times New Roman" panose="02020603050405020304" pitchFamily="18" charset="0"/>
              </a:rPr>
              <a:t>-202</a:t>
            </a:r>
            <a:r>
              <a:rPr lang="ru-RU" altLang="ru-RU" sz="3700" b="1" i="1" dirty="0">
                <a:solidFill>
                  <a:srgbClr val="002060"/>
                </a:solidFill>
                <a:latin typeface="Times New Roman" panose="02020603050405020304" pitchFamily="18" charset="0"/>
                <a:ea typeface="Old Standard TT" panose="02040503050505090303" pitchFamily="18" charset="0"/>
                <a:cs typeface="Times New Roman" panose="02020603050405020304" pitchFamily="18" charset="0"/>
              </a:rPr>
              <a:t>2</a:t>
            </a:r>
            <a:r>
              <a:rPr kumimoji="0" lang="ru-RU" altLang="ru-RU" sz="37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Old Standard TT" panose="02040503050505090303" pitchFamily="18" charset="0"/>
                <a:cs typeface="Times New Roman" panose="02020603050405020304" pitchFamily="18" charset="0"/>
              </a:rPr>
              <a:t> учебном году – это:</a:t>
            </a:r>
            <a:endParaRPr kumimoji="0" lang="ru-RU" sz="37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Old Standard TT" panose="0204050305050509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824" y="792015"/>
            <a:ext cx="1659562" cy="9813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879" y="1534682"/>
            <a:ext cx="1732207" cy="996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79" y="1084565"/>
            <a:ext cx="1690469" cy="9726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205" y="5782980"/>
            <a:ext cx="1734181" cy="100004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730" y="4086522"/>
            <a:ext cx="1865950" cy="10735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334" y="4495940"/>
            <a:ext cx="1807589" cy="10385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1618" y="5411012"/>
            <a:ext cx="1710687" cy="98178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242" y="1139713"/>
            <a:ext cx="1690586" cy="97269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404" y="1575292"/>
            <a:ext cx="1818341" cy="104205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600" y="2763041"/>
            <a:ext cx="1750055" cy="100691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68" y="5411012"/>
            <a:ext cx="1777882" cy="102144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10" y="3992655"/>
            <a:ext cx="1749457" cy="100657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655" y="3992655"/>
            <a:ext cx="1734181" cy="103741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130" y="5560781"/>
            <a:ext cx="1883924" cy="108237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686766"/>
            <a:ext cx="1800869" cy="103249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1" y="5574642"/>
            <a:ext cx="1835673" cy="1054648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190" y="3962753"/>
            <a:ext cx="1385351" cy="1316575"/>
          </a:xfrm>
          <a:prstGeom prst="rect">
            <a:avLst/>
          </a:prstGeom>
        </p:spPr>
      </p:pic>
      <p:pic>
        <p:nvPicPr>
          <p:cNvPr id="25" name="Picture 2" descr="Технологический Форсайт 2.0 - Ломоносов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1" y="2"/>
            <a:ext cx="1277942" cy="1361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12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/>
        </p:nvSpPr>
        <p:spPr bwMode="auto">
          <a:xfrm>
            <a:off x="802433" y="783680"/>
            <a:ext cx="11389567" cy="4179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540000" algn="just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rgbClr val="5FCBEF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66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направлений </a:t>
            </a: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подготовки бакалавриата и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специальностей;</a:t>
            </a:r>
          </a:p>
          <a:p>
            <a:pPr marL="0" marR="0" lvl="0" indent="540000" algn="just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rgbClr val="5FCBEF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направлений подготовки магистратуры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</a:p>
          <a:p>
            <a:pPr marL="0" marR="0" lvl="0" indent="540000" algn="just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rgbClr val="5FCBEF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2401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бюджетных мест по программам бакалавриата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специалитета;</a:t>
            </a:r>
          </a:p>
          <a:p>
            <a:pPr marL="0" marR="0" lvl="0" indent="540000" algn="just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rgbClr val="5FCBEF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altLang="ru-RU" sz="2800" b="1" i="0" u="non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4198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договорных мест по программам бакалавриата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специалитета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</a:p>
          <a:p>
            <a:pPr marL="0" marR="0" lvl="0" indent="540000" algn="just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rgbClr val="5FCBEF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811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бюджетных мест по программам магистратуры;</a:t>
            </a:r>
          </a:p>
          <a:p>
            <a:pPr marL="0" marR="0" lvl="0" indent="540000" algn="just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rgbClr val="5FCBEF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1203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договорных мест по программам магистратуры;</a:t>
            </a:r>
          </a:p>
          <a:p>
            <a:pPr marL="0" marR="0" lvl="0" indent="540000" algn="just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rgbClr val="5FCBEF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320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бюджетных мест по программам СПО;</a:t>
            </a:r>
          </a:p>
          <a:p>
            <a:pPr marL="0" marR="0" lvl="0" indent="540000" algn="just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rgbClr val="5FCBEF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altLang="ru-RU" sz="2800" b="1" i="0" u="non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1000</a:t>
            </a:r>
            <a:r>
              <a:rPr kumimoji="0" lang="ru-RU" altLang="ru-RU" sz="2000" b="1" i="0" u="non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договорных мест по программам СПО</a:t>
            </a:r>
            <a:r>
              <a:rPr kumimoji="0" lang="ru-RU" alt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ru-RU" altLang="ru-RU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42421" y="-100639"/>
            <a:ext cx="10395439" cy="119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/>
            </a:r>
            <a:br>
              <a:rPr kumimoji="0" lang="ru-RU" altLang="zh-CN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</a:br>
            <a:r>
              <a:rPr kumimoji="0" lang="ru-RU" altLang="ru-RU" sz="37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Old Standard TT" panose="02040503050505090303" pitchFamily="18" charset="0"/>
                <a:cs typeface="Times New Roman" panose="02020603050405020304" pitchFamily="18" charset="0"/>
              </a:rPr>
              <a:t>Приемная кампания – 2022 в цифрах:</a:t>
            </a:r>
            <a:endParaRPr kumimoji="0" lang="ru-RU" sz="37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Old Standard TT" panose="0204050305050509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Технологический Форсайт 2.0 - Ломоносо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1" y="2"/>
            <a:ext cx="1068534" cy="113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9289" y="4580186"/>
            <a:ext cx="11280711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lnSpc>
                <a:spcPct val="95000"/>
              </a:lnSpc>
              <a:buClr>
                <a:srgbClr val="5FCBEF"/>
              </a:buClr>
              <a:buSzPct val="80000"/>
              <a:defRPr/>
            </a:pPr>
            <a:r>
              <a:rPr lang="ru-RU" alt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altLang="ru-RU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altLang="ru-RU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000</a:t>
            </a:r>
            <a:r>
              <a:rPr lang="ru-RU" alt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 defTabSz="457200">
              <a:lnSpc>
                <a:spcPct val="95000"/>
              </a:lnSpc>
              <a:buClr>
                <a:srgbClr val="5FCBEF"/>
              </a:buClr>
              <a:buSzPct val="80000"/>
              <a:defRPr/>
            </a:pPr>
            <a:r>
              <a:rPr lang="ru-RU" alt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 для приема в 2022 учебном году по всем уровням образования!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9131" y="6322469"/>
            <a:ext cx="1211286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  <a:buClr>
                <a:srgbClr val="5FCBEF"/>
              </a:buClr>
              <a:defRPr/>
            </a:pPr>
            <a:r>
              <a:rPr lang="ru-RU" altLang="ru-RU" sz="2400" b="1" i="1" u="sng" dirty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Все образовательные программы КубГУ имеют государственную аккредитацию</a:t>
            </a:r>
          </a:p>
        </p:txBody>
      </p:sp>
    </p:spTree>
    <p:extLst>
      <p:ext uri="{BB962C8B-B14F-4D97-AF65-F5344CB8AC3E}">
        <p14:creationId xmlns:p14="http://schemas.microsoft.com/office/powerpoint/2010/main" val="377018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12511" y="1"/>
            <a:ext cx="10395439" cy="12309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ru-RU" altLang="zh-CN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/>
            </a:r>
            <a:br>
              <a:rPr kumimoji="0" lang="ru-RU" altLang="zh-CN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</a:br>
            <a:r>
              <a:rPr lang="ru-RU" altLang="zh-CN" sz="4100" b="1" noProof="0" dirty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Ч</a:t>
            </a:r>
            <a:r>
              <a:rPr lang="ru-RU" altLang="ru-RU" sz="4100" b="1" dirty="0" smtClean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то нужно сделать прямо сейчас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7393" y="1164134"/>
            <a:ext cx="12022852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600"/>
              </a:spcAft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СЕЙЧАС ВАМ НЕОБХОДИМО:</a:t>
            </a:r>
          </a:p>
          <a:p>
            <a:pPr marL="342900" indent="-342900">
              <a:spcAft>
                <a:spcPts val="600"/>
              </a:spcAft>
              <a:buAutoNum type="arabicParenR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Изучить рубрику «Абитуриентам» официального сайта КубГУ и все размещенные </a:t>
            </a:r>
            <a:b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материалы, в т.ч.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оличество мест, перечень вступительных испытаний и др.</a:t>
            </a:r>
          </a:p>
          <a:p>
            <a:pPr marL="342900" indent="-342900">
              <a:spcAft>
                <a:spcPts val="600"/>
              </a:spcAft>
              <a:buAutoNum type="arabicParenR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Выбрать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направления подготовки (или специальности), на которые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желаете быть зачисленным. В КубГУ можно выбрать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направлений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подготовки или специальностей!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Используйте все шансы: родственные направления лежат в одной области знаний.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AutoNum type="arabicParenR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Определить, результаты каких предметов ЕГЭ вам необходимо будет предоставить в приемную комиссию КубГУ. На разные направления могут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быть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нужны разные ЕГЭ (включая альтернативные) – выбирайте их. </a:t>
            </a:r>
            <a:b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ограничивайтесь выбором трех ЕГЭ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Сдавайте больше!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ваша страховка.</a:t>
            </a:r>
          </a:p>
          <a:p>
            <a:pPr marL="342900" indent="-342900">
              <a:spcAft>
                <a:spcPts val="600"/>
              </a:spcAft>
              <a:buAutoNum type="arabicParenR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Готовьтесь к сдаче выбранных ЕГЭ и помните: лучше больше потрудиться сейчас, чем разочароваться при поступлении.</a:t>
            </a:r>
          </a:p>
          <a:p>
            <a:pPr>
              <a:spcAft>
                <a:spcPts val="60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Помните! Определиться с перечнем предметов ЕГЭ необходимо до 01 февраля 2022!</a:t>
            </a:r>
          </a:p>
        </p:txBody>
      </p:sp>
      <p:pic>
        <p:nvPicPr>
          <p:cNvPr id="7" name="Picture 2" descr="Технологический Форсайт 2.0 - Ломоносо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1" y="1"/>
            <a:ext cx="1333380" cy="142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65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125414" y="2"/>
            <a:ext cx="10832123" cy="659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/>
            </a:r>
            <a:br>
              <a:rPr kumimoji="0" lang="ru-RU" altLang="zh-CN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</a:br>
            <a:r>
              <a:rPr kumimoji="0" lang="ru-RU" altLang="ru-RU" sz="3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П</a:t>
            </a:r>
            <a:r>
              <a:rPr kumimoji="0" lang="ru-RU" alt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редметы по выбору поступающего</a:t>
            </a:r>
            <a:endParaRPr kumimoji="0" lang="ru-RU" altLang="ru-RU" sz="3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ld Standard TT" panose="02040503050505090303" pitchFamily="18" charset="0"/>
              <a:ea typeface="Old Standard TT" panose="02040503050505090303" pitchFamily="18" charset="0"/>
              <a:cs typeface="Old Standard TT" panose="02040503050505090303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9132" y="637230"/>
            <a:ext cx="1142981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В 2022 для поступления на ряд направлений подготовки бакалавриата и специальности                  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(27 из 66) один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ЕГЭ является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предметом по выбору. Этот предмет поступающие самостоятельно смогут выбрать из двух предложенных вариантов (предметов ЕГЭ), принимаемых КубГУ в качестве вступительных испытаний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ВНИМАНИЕ! Предмет по выбору является </a:t>
            </a:r>
            <a:r>
              <a:rPr lang="ru-RU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четвертым</a:t>
            </a:r>
            <a:r>
              <a:rPr lang="ru-RU" sz="20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предметом ЕГЭ, а не третьим. Мы советуем вам сдавать оба альтернативных предмета ЕГЭ, чтобы затем выбрать предмет с максимальным результатом.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Предмет по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выбору поступающего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Перечне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вступительных испытаний на направления подготовки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бакалавриата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специалитета, размещенном на официальном сайте КубГУ в рубрике «Абитуриентам» (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www.kubsu.ru/sites/default/files/insert/page/2022_exams_b.pdf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выделен желтым цветом и обозначен двумя звездочками (</a:t>
            </a:r>
            <a:r>
              <a:rPr lang="ru-RU" sz="2000" dirty="0" smtClean="0"/>
              <a:t>**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031" y="4428026"/>
            <a:ext cx="8352506" cy="2040599"/>
          </a:xfrm>
          <a:prstGeom prst="rect">
            <a:avLst/>
          </a:prstGeom>
        </p:spPr>
      </p:pic>
      <p:pic>
        <p:nvPicPr>
          <p:cNvPr id="7" name="Picture 2" descr="Технологический Форсайт 2.0 - Ломоносов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2" y="3"/>
            <a:ext cx="1107830" cy="118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1064" y="4428026"/>
            <a:ext cx="323557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ru-RU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 </a:t>
            </a:r>
            <a:r>
              <a:rPr lang="ru-RU" sz="16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если вы поступаете на биологический факультет, вы обязательно представляете результаты ЕГЭ по русскому языку и биологии, а вот какой результат представить: по математике или химии – можете выбрать самостоятельно.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70182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36094" y="662610"/>
            <a:ext cx="11758341" cy="6195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77500" lnSpcReduction="20000"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altLang="ru-RU" sz="2400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Для поступающих на обучение по программам бакалавриата/специалитета</a:t>
            </a:r>
            <a:br>
              <a:rPr kumimoji="0" lang="ru-RU" altLang="ru-RU" sz="2400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400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начисление дополнительных </a:t>
            </a:r>
            <a:r>
              <a:rPr kumimoji="0" lang="ru-RU" altLang="ru-RU" sz="2100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баллов (максимально - 10 баллов):</a:t>
            </a:r>
          </a:p>
          <a:p>
            <a:pPr marL="0" lvl="0" indent="4320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None/>
              <a:defRPr/>
            </a:pPr>
            <a:r>
              <a:rPr kumimoji="0" lang="ru-RU" altLang="ru-RU" sz="2800" b="1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10 баллов </a:t>
            </a:r>
            <a:r>
              <a:rPr kumimoji="0" lang="ru-RU" altLang="ru-RU" sz="190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kumimoji="0" lang="ru-RU" altLang="ru-RU" sz="280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90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чемпионам </a:t>
            </a:r>
            <a:r>
              <a:rPr kumimoji="0" lang="ru-RU" altLang="ru-RU" sz="190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kumimoji="0" lang="ru-RU" altLang="ru-RU" sz="190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призерам Олимпийских, </a:t>
            </a:r>
            <a:r>
              <a:rPr kumimoji="0" lang="ru-RU" altLang="ru-RU" sz="190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Паралимпийских</a:t>
            </a:r>
            <a:r>
              <a:rPr kumimoji="0" lang="ru-RU" altLang="ru-RU" sz="190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90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kumimoji="0" lang="ru-RU" altLang="ru-RU" sz="190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Сурдлимпийских</a:t>
            </a:r>
            <a:r>
              <a:rPr kumimoji="0" lang="ru-RU" altLang="ru-RU" sz="190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90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игр, чемпиона мира, </a:t>
            </a:r>
            <a:r>
              <a:rPr kumimoji="0" lang="ru-RU" altLang="ru-RU" sz="190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Европы</a:t>
            </a:r>
            <a:r>
              <a:rPr kumimoji="0" lang="ru-RU" altLang="ru-RU" sz="190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90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место </a:t>
            </a:r>
            <a:r>
              <a:rPr kumimoji="0" lang="ru-RU" altLang="ru-RU" sz="190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первенстве </a:t>
            </a:r>
            <a:r>
              <a:rPr kumimoji="0" lang="ru-RU" altLang="ru-RU" sz="190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мира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Европы по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видам 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спорта, включенным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программы Олимпийских игр, </a:t>
            </a:r>
            <a:r>
              <a:rPr lang="ru-RU" altLang="ru-RU" sz="19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Паралимпийских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игр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9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Сурдлимпийских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игр;</a:t>
            </a:r>
            <a:endParaRPr kumimoji="0" lang="ru-RU" altLang="ru-RU" sz="190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32000" algn="just" defTabSz="91440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SzTx/>
              <a:buNone/>
              <a:defRPr/>
            </a:pPr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баллов </a:t>
            </a:r>
            <a:r>
              <a:rPr lang="ru-RU" alt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статуса чемпиона мира, чемпиона Европы, победителя первенства мира, первенства Европы по видам спорта</a:t>
            </a:r>
            <a:r>
              <a:rPr lang="ru-RU" altLang="ru-RU" sz="19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включенным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программы Олимпийских игр, </a:t>
            </a:r>
            <a:r>
              <a:rPr lang="ru-RU" altLang="ru-RU" sz="19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Паралимпийских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игр, </a:t>
            </a:r>
            <a:r>
              <a:rPr lang="ru-RU" altLang="ru-RU" sz="19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Сурдлимпийских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игр;</a:t>
            </a:r>
          </a:p>
          <a:p>
            <a:pPr marL="0" lvl="0" indent="4320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None/>
              <a:defRPr/>
            </a:pPr>
            <a:r>
              <a:rPr lang="ru-RU" alt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баллов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21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90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победителям </a:t>
            </a:r>
            <a:r>
              <a:rPr kumimoji="0" lang="ru-RU" altLang="ru-RU" sz="190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чемпионата по профессиональному </a:t>
            </a:r>
            <a:r>
              <a:rPr kumimoji="0" lang="ru-RU" altLang="ru-RU" sz="190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мастерству среди </a:t>
            </a:r>
            <a:r>
              <a:rPr kumimoji="0" lang="ru-RU" altLang="ru-RU" sz="190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инвалидов </a:t>
            </a:r>
            <a:r>
              <a:rPr kumimoji="0" lang="ru-RU" altLang="ru-RU" sz="190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190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90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kumimoji="0" lang="ru-RU" altLang="ru-RU" sz="190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лиц с ограниченными возможностями здоровья «</a:t>
            </a:r>
            <a:r>
              <a:rPr kumimoji="0" lang="ru-RU" altLang="ru-RU" sz="1900" u="none" strike="noStrike" kern="1200" cap="none" spc="0" normalizeH="0" baseline="0" noProof="0" dirty="0" err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Абилимпикс</a:t>
            </a:r>
            <a:r>
              <a:rPr kumimoji="0" lang="ru-RU" altLang="ru-RU" sz="190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kumimoji="0" lang="ru-RU" altLang="ru-RU" sz="190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320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None/>
              <a:defRPr/>
            </a:pPr>
            <a:r>
              <a:rPr kumimoji="0" lang="ru-RU" altLang="ru-RU" sz="28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 баллов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90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 аттестат с отличием или за диплом СПО с отличием, полученные в Российской Федерации;</a:t>
            </a:r>
          </a:p>
          <a:p>
            <a:pPr marL="0" lvl="0" indent="4320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None/>
              <a:defRPr/>
            </a:pPr>
            <a:r>
              <a:rPr lang="ru-RU" alt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баллов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победителям и призерам регионального этапа всероссийской олимпиады 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школьников, а также олимпиад школьников, включенных в перечень Минобрнауки РФ, не используемых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особых прав и (или) особого 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преимущества;</a:t>
            </a:r>
            <a:endParaRPr lang="ru-RU" altLang="ru-RU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320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None/>
              <a:defRPr/>
            </a:pPr>
            <a:r>
              <a:rPr lang="ru-RU" altLang="ru-RU" sz="2800" b="1" dirty="0">
                <a:solidFill>
                  <a:srgbClr val="2E83C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баллов </a:t>
            </a:r>
            <a:r>
              <a:rPr lang="ru-RU" altLang="ru-RU" sz="2100" dirty="0" smtClean="0">
                <a:solidFill>
                  <a:srgbClr val="2E83C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2400" dirty="0" smtClean="0">
                <a:solidFill>
                  <a:srgbClr val="2E83C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dirty="0" smtClean="0">
                <a:solidFill>
                  <a:srgbClr val="2E83C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победителям Всероссийского конкурса «Большая перемена»;</a:t>
            </a:r>
            <a:endParaRPr lang="ru-RU" altLang="ru-RU" sz="2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32000" algn="just" defTabSz="914400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SzTx/>
              <a:buNone/>
              <a:defRPr/>
            </a:pPr>
            <a:r>
              <a:rPr lang="ru-RU" altLang="ru-RU" sz="2800" b="1" dirty="0" smtClean="0">
                <a:solidFill>
                  <a:srgbClr val="2E83C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балла </a:t>
            </a:r>
            <a:r>
              <a:rPr lang="ru-RU" altLang="ru-RU" sz="2100" dirty="0">
                <a:solidFill>
                  <a:srgbClr val="2E83C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2400" dirty="0">
                <a:solidFill>
                  <a:srgbClr val="2E83C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900" dirty="0" smtClean="0">
                <a:solidFill>
                  <a:srgbClr val="2E83C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призерам </a:t>
            </a:r>
            <a:r>
              <a:rPr lang="ru-RU" altLang="ru-RU" sz="1900" dirty="0">
                <a:solidFill>
                  <a:srgbClr val="2E83C3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Всероссийского конкурса «Большая перемена»;</a:t>
            </a:r>
            <a:endParaRPr lang="ru-RU" altLang="ru-RU" sz="2400" b="1" dirty="0">
              <a:solidFill>
                <a:srgbClr val="2E83C3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320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None/>
              <a:defRPr/>
            </a:pPr>
            <a:r>
              <a:rPr lang="ru-RU" alt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балла 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победителям или призерам олимпиад и иных конкурсных мероприятий федерального уровня в 2021 г. и в 2022 г., включенных в перечень, утвержденный Минпросвещения РФ;</a:t>
            </a:r>
          </a:p>
          <a:p>
            <a:pPr marL="0" indent="4320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None/>
              <a:defRPr/>
            </a:pPr>
            <a:r>
              <a:rPr lang="ru-RU" alt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балла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статуса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победителя 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призера федерального 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этапа Всероссийского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 «Доброволец России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altLang="ru-RU" sz="19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320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None/>
              <a:defRPr/>
            </a:pPr>
            <a:r>
              <a:rPr kumimoji="0" lang="ru-RU" altLang="ru-RU" sz="28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 балла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наличие регионального почетного знака/знака отличия за особые 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заслуги в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добровольчестве, статуса победителя регионального этапа 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Всероссийского конкурса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«Доброволец России»;</a:t>
            </a:r>
            <a:endParaRPr kumimoji="0" lang="ru-RU" altLang="ru-RU" sz="190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320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None/>
              <a:defRPr/>
            </a:pPr>
            <a:r>
              <a:rPr lang="ru-RU" alt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балла 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осуществление добровольческой (волонтерской) деятельности в объеме не менее 100 часов, подтверждаемых на сайте </a:t>
            </a:r>
            <a:r>
              <a:rPr lang="en-US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dobro.ru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320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None/>
              <a:defRPr/>
            </a:pPr>
            <a:r>
              <a:rPr lang="ru-RU" alt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балла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имеющим 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золотой, серебряный или бронзовый  </a:t>
            </a:r>
            <a:r>
              <a:rPr lang="ru-RU" alt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 ГТО и удостоверение к нему (с учетом возрастной группы</a:t>
            </a:r>
            <a:r>
              <a:rPr lang="ru-RU" altLang="ru-RU" sz="19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12035" y="2"/>
            <a:ext cx="11860695" cy="662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ru-RU" altLang="zh-CN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/>
            </a:r>
            <a:br>
              <a:rPr kumimoji="0" lang="ru-RU" altLang="zh-CN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</a:br>
            <a:r>
              <a:rPr lang="ru-RU" altLang="zh-CN" sz="2900" b="1" noProof="0" dirty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У</a:t>
            </a:r>
            <a:r>
              <a:rPr lang="ru-RU" altLang="ru-RU" sz="2900" b="1" dirty="0" smtClean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чет индивидуальных достижений поступающих</a:t>
            </a:r>
            <a:endParaRPr lang="ru-RU" altLang="ru-RU" sz="2900" b="1" dirty="0">
              <a:solidFill>
                <a:srgbClr val="002060"/>
              </a:solidFill>
              <a:latin typeface="Old Standard TT" panose="02040503050505090303" pitchFamily="18" charset="0"/>
              <a:ea typeface="Old Standard TT" panose="02040503050505090303" pitchFamily="18" charset="0"/>
              <a:cs typeface="Old Standard TT" panose="02040503050505090303" pitchFamily="18" charset="0"/>
            </a:endParaRPr>
          </a:p>
        </p:txBody>
      </p:sp>
      <p:pic>
        <p:nvPicPr>
          <p:cNvPr id="8" name="Picture 2" descr="Технологический Форсайт 2.0 - Ломонос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2" y="1"/>
            <a:ext cx="1100311" cy="11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60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371600" y="2"/>
            <a:ext cx="9639300" cy="1011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/>
            </a:r>
            <a:br>
              <a:rPr kumimoji="0" lang="ru-RU" altLang="zh-CN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</a:br>
            <a:r>
              <a:rPr lang="ru-RU" altLang="zh-CN" sz="3700" b="1" dirty="0">
                <a:solidFill>
                  <a:srgbClr val="002060"/>
                </a:solidFill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С</a:t>
            </a:r>
            <a:r>
              <a:rPr kumimoji="0" lang="ru-RU" altLang="ru-RU" sz="37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типендии</a:t>
            </a:r>
            <a:r>
              <a:rPr kumimoji="0" lang="ru-RU" altLang="ru-RU" sz="3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 победителям и призерам олимпиад</a:t>
            </a:r>
            <a:r>
              <a:rPr kumimoji="0" lang="ru-RU" altLang="ru-RU" sz="37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 и</a:t>
            </a:r>
            <a:r>
              <a:rPr kumimoji="0" lang="ru-RU" altLang="ru-RU" sz="3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 </a:t>
            </a:r>
            <a:r>
              <a:rPr kumimoji="0" lang="ru-RU" altLang="ru-RU" sz="37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ld Standard TT" panose="02040503050505090303" pitchFamily="18" charset="0"/>
                <a:ea typeface="Old Standard TT" panose="02040503050505090303" pitchFamily="18" charset="0"/>
                <a:cs typeface="Old Standard TT" panose="02040503050505090303" pitchFamily="18" charset="0"/>
              </a:rPr>
              <a:t>высокобалльникам</a:t>
            </a:r>
            <a:endParaRPr kumimoji="0" lang="ru-RU" altLang="ru-RU" sz="37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ld Standard TT" panose="02040503050505090303" pitchFamily="18" charset="0"/>
              <a:ea typeface="Old Standard TT" panose="02040503050505090303" pitchFamily="18" charset="0"/>
              <a:cs typeface="Old Standard TT" panose="02040503050505090303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337890"/>
              </p:ext>
            </p:extLst>
          </p:nvPr>
        </p:nvGraphicFramePr>
        <p:xfrm>
          <a:off x="172278" y="917811"/>
          <a:ext cx="11741426" cy="5767372"/>
        </p:xfrm>
        <a:graphic>
          <a:graphicData uri="http://schemas.openxmlformats.org/drawingml/2006/table">
            <a:tbl>
              <a:tblPr firstRow="1" firstCol="1" bandRow="1"/>
              <a:tblGrid>
                <a:gridCol w="11741426">
                  <a:extLst>
                    <a:ext uri="{9D8B030D-6E8A-4147-A177-3AD203B41FA5}">
                      <a16:colId xmlns:a16="http://schemas.microsoft.com/office/drawing/2014/main" val="330536256"/>
                    </a:ext>
                  </a:extLst>
                </a:gridCol>
              </a:tblGrid>
              <a:tr h="5767372">
                <a:tc>
                  <a:txBody>
                    <a:bodyPr/>
                    <a:lstStyle/>
                    <a:p>
                      <a:pPr marL="68580" indent="450215" algn="ctr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24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Следующим категориям поступающих, имеющих особые успехи в обучении, </a:t>
                      </a:r>
                      <a:br>
                        <a:rPr lang="ru-RU" sz="24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4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ru-RU" sz="24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КубГУ </a:t>
                      </a:r>
                      <a:r>
                        <a:rPr lang="ru-RU" sz="24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назначается специальная стипендия в размере </a:t>
                      </a:r>
                      <a:r>
                        <a:rPr lang="ru-RU" sz="2400" b="1" u="sng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2 000 до 15 000 руб</a:t>
                      </a:r>
                      <a:r>
                        <a:rPr lang="ru-RU" sz="24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2400" b="1" baseline="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8580" indent="450215" algn="ctr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24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24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месяц в течение первого года обучения:</a:t>
                      </a:r>
                      <a:endParaRPr lang="ru-RU" sz="24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8580" indent="45021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–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 и призеры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заключительного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этапа Всероссийской олимпиады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школьников;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8580" indent="45021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–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 и призеры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заключительного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этапа олимпиад школьников проводимых в порядке, устанавливаемом Минобрнауки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России;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8580" indent="45021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–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имеющих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сдачи ЕГЭ 100 баллов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любому из трех предметов, принимаемых в качестве вступительных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испытаний;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8580" indent="45021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–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победителям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призерам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олимпиад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поступивших по результатам 100 баллов (по олимпиаде) и имеющих не менее 75 баллов по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предмету ЕГЭ (кроме творческой и профессиональной направленности), принимаемому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качестве вступительного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испытания;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8580" indent="45021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–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имеющих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сдачи ЕГЭ от 280 баллов и выше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совокупности трех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предметов ЕГЭ,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принимаемых в качестве вступительных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испытаний;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8580" indent="45021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–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имеющих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сдачи ЕГЭ от 185 баллов </a:t>
                      </a: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выше по совокупности двух предметов, принимаемых в качестве вступительных испытаний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для направлений подготовки творческой и профессиональной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направленности.</a:t>
                      </a:r>
                    </a:p>
                    <a:p>
                      <a:pPr marL="68580" indent="45021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000" b="1" i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20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2021-2022 учебном году получателями </a:t>
                      </a:r>
                      <a:r>
                        <a:rPr lang="ru-RU" sz="20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стипендий стали более 100 одаренных первокурсников</a:t>
                      </a:r>
                      <a:r>
                        <a:rPr lang="ru-RU" sz="2000" b="1" i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!</a:t>
                      </a:r>
                    </a:p>
                    <a:p>
                      <a:pPr marL="68580" indent="450215" algn="l">
                        <a:lnSpc>
                          <a:spcPct val="111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Среди </a:t>
                      </a: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r>
                        <a:rPr kumimoji="0" lang="ru-RU" sz="20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выдающихся выпускников школ Краснодарского края, поступивших в кубанские вузы – получателей премии Администрации края в 2021 учебном году , </a:t>
                      </a: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 – студенты КубГУ!</a:t>
                      </a:r>
                      <a:endParaRPr lang="ru-RU" sz="2400" b="1" i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225" marR="432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8601889"/>
                  </a:ext>
                </a:extLst>
              </a:tr>
            </a:tbl>
          </a:graphicData>
        </a:graphic>
      </p:graphicFrame>
      <p:pic>
        <p:nvPicPr>
          <p:cNvPr id="5" name="Picture 2" descr="Технологический Форсайт 2.0 - Ломонос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1" y="1"/>
            <a:ext cx="993889" cy="105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4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393169" y="1"/>
            <a:ext cx="9685140" cy="1266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ld Standard TT" panose="02040503050505090303" pitchFamily="18" charset="0"/>
              <a:ea typeface="Old Standard TT" panose="02040503050505090303" pitchFamily="18" charset="0"/>
              <a:cs typeface="Old Standard TT" panose="02040503050505090303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79131" y="67773"/>
            <a:ext cx="11098942" cy="6790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77500" lnSpcReduction="20000"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None/>
              <a:defRPr/>
            </a:pPr>
            <a:r>
              <a:rPr lang="ru-RU" altLang="ru-RU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altLang="ru-RU" sz="35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овузовская</a:t>
            </a:r>
            <a:r>
              <a:rPr lang="ru-RU" altLang="ru-RU" sz="3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подготовка</a:t>
            </a:r>
          </a:p>
          <a:p>
            <a:pPr marL="0" lvl="0" indent="0"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None/>
              <a:defRPr/>
            </a:pPr>
            <a:endParaRPr lang="ru-RU" altLang="ru-RU" sz="11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КубГУ действует разветвленная система </a:t>
            </a: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довузовской </a:t>
            </a: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 выпускников: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КубГУ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готовит старшеклассников по всем общеобразовательным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предметам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предметам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творческой и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профессиональной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направленности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рисунок, живопись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композиция, черчение,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сочинение,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также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профильным предметам на базе среднего профессионального образования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КубГУ проводит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Открытую многопрофильную олимпиаду 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школьников. Победители и призеры получат 3 балла к результатам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ЕГЭ при поступлении в КубГУ. Принять участие: 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olymp.kubsu.ru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КубГУ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с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30 января,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по воскресеньям, проводит </a:t>
            </a:r>
            <a:endParaRPr lang="ru-RU" sz="2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тренировочное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тестирование по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технологии ЕГЭ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для 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выпускников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, как в очном,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так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и в дистанционном </a:t>
            </a:r>
            <a:endParaRPr lang="ru-RU" sz="2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формате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Пройти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тестирование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можно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по любым  </a:t>
            </a:r>
            <a:endParaRPr lang="ru-RU" sz="2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общеобразовательным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предметам и проверить </a:t>
            </a:r>
            <a:endParaRPr lang="ru-RU" sz="2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свои 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знания как при подготовке к ЕГЭ, так и к ОГЭ. </a:t>
            </a:r>
            <a:endParaRPr lang="ru-RU" sz="2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ru-RU" sz="22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КубГУ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проводит для абитуриентов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профориентационную 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диагностику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включающую </a:t>
            </a:r>
            <a:r>
              <a:rPr lang="ru-RU" sz="26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профориентационное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тестирование </a:t>
            </a: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 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консультацию психолога.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3100" u="sng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записи на </a:t>
            </a:r>
            <a:r>
              <a:rPr lang="ru-RU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курсы (тестирование, диагностику) </a:t>
            </a: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Вам необходимо обратиться в </a:t>
            </a:r>
            <a:r>
              <a:rPr lang="ru-RU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приемную комиссию (аудитория 134), </a:t>
            </a:r>
            <a:endParaRPr lang="ru-RU" sz="2000" u="sng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также </a:t>
            </a: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en-US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e-mail</a:t>
            </a:r>
            <a:r>
              <a:rPr lang="ru-RU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ittdo@kubsu.ru</a:t>
            </a:r>
            <a:r>
              <a:rPr lang="ru-RU" sz="20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по телефону: </a:t>
            </a: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(861) 21-99-530. </a:t>
            </a:r>
            <a:endParaRPr lang="ru-RU" altLang="ru-RU" b="1" dirty="0" smtClean="0">
              <a:solidFill>
                <a:srgbClr val="002060"/>
              </a:solidFill>
              <a:latin typeface="Calibri" panose="020F0502020204030204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endParaRPr lang="ru-RU" altLang="ru-RU" b="1" dirty="0" smtClean="0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5" name="Picture 2" descr="Технологический Форсайт 2.0 - Ломоносов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1" y="1"/>
            <a:ext cx="1024395" cy="109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4321" y="4712492"/>
            <a:ext cx="1798476" cy="17984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5739" y="3312365"/>
            <a:ext cx="1798476" cy="17984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297" y="2088191"/>
            <a:ext cx="1791478" cy="1791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59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51" y="1502229"/>
            <a:ext cx="6888632" cy="45533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7951" y="139959"/>
            <a:ext cx="115979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Дни </a:t>
            </a:r>
            <a:r>
              <a:rPr lang="ru-RU" altLang="ru-RU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открытых дверей-онлайн на факультетах и в </a:t>
            </a:r>
            <a:r>
              <a:rPr lang="ru-RU" altLang="ru-RU" sz="28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институтах КубГУ:</a:t>
            </a:r>
          </a:p>
          <a:p>
            <a:pPr algn="ctr"/>
            <a:r>
              <a:rPr lang="ru-RU" altLang="ru-RU" sz="2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altLang="ru-RU" sz="28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 с главной страницы официального сайта</a:t>
            </a:r>
            <a:endParaRPr lang="ru-RU" sz="20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6951306" y="1502229"/>
            <a:ext cx="4879910" cy="382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FCBEF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endParaRPr kumimoji="0" lang="ru-RU" altLang="ru-RU" sz="12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FCBEF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altLang="ru-RU" sz="2400" b="1" i="1" u="none" strike="noStrike" kern="1200" cap="all" spc="0" normalizeH="0" baseline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</a:rPr>
              <a:t>Остались </a:t>
            </a:r>
            <a:r>
              <a:rPr kumimoji="0" lang="ru-RU" altLang="ru-RU" sz="2400" b="1" i="1" u="none" strike="noStrike" kern="1200" cap="all" spc="0" normalizeH="0" baseline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</a:rPr>
              <a:t>вопросы?</a:t>
            </a:r>
          </a:p>
          <a:p>
            <a:pPr marL="0" indent="0" algn="ctr" eaLnBrk="1" fontAlgn="auto" hangingPunct="1">
              <a:spcAft>
                <a:spcPts val="0"/>
              </a:spcAft>
              <a:buClr>
                <a:srgbClr val="5FCBEF"/>
              </a:buClr>
              <a:buNone/>
              <a:defRPr/>
            </a:pPr>
            <a:r>
              <a:rPr lang="ru-RU" altLang="ru-RU" sz="2400" b="1" i="1" dirty="0">
                <a:solidFill>
                  <a:srgbClr val="2E83C3">
                    <a:lumMod val="50000"/>
                  </a:srgbClr>
                </a:solidFill>
                <a:latin typeface="Calibri" panose="020F0502020204030204"/>
              </a:rPr>
              <a:t>Обратитесь в приемную комиссию КубГУ: </a:t>
            </a:r>
            <a:r>
              <a:rPr kumimoji="0" lang="ru-RU" altLang="ru-RU" sz="2400" b="1" i="1" u="none" strike="noStrike" kern="1200" spc="0" normalizeH="0" baseline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</a:rPr>
              <a:t>Краснодар</a:t>
            </a:r>
            <a:r>
              <a:rPr kumimoji="0" lang="ru-RU" altLang="ru-RU" sz="2400" b="1" i="1" u="none" strike="noStrike" kern="1200" spc="0" normalizeH="0" baseline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</a:rPr>
              <a:t>, </a:t>
            </a:r>
            <a:endParaRPr kumimoji="0" lang="ru-RU" altLang="ru-RU" sz="2400" b="1" i="1" u="none" strike="noStrike" kern="1200" spc="0" normalizeH="0" baseline="0" noProof="0" dirty="0" smtClean="0">
              <a:ln>
                <a:noFill/>
              </a:ln>
              <a:solidFill>
                <a:srgbClr val="2E83C3">
                  <a:lumMod val="50000"/>
                </a:srgbClr>
              </a:solidFill>
              <a:effectLst/>
              <a:uLnTx/>
              <a:uFillTx/>
              <a:latin typeface="Calibri" panose="020F0502020204030204"/>
            </a:endParaRPr>
          </a:p>
          <a:p>
            <a:pPr marL="0" indent="0" algn="ctr" eaLnBrk="1" fontAlgn="auto" hangingPunct="1">
              <a:spcAft>
                <a:spcPts val="0"/>
              </a:spcAft>
              <a:buClr>
                <a:srgbClr val="5FCBEF"/>
              </a:buClr>
              <a:buNone/>
              <a:defRPr/>
            </a:pPr>
            <a:r>
              <a:rPr kumimoji="0" lang="ru-RU" altLang="ru-RU" sz="2400" b="1" i="1" u="none" strike="noStrike" kern="1200" spc="0" normalizeH="0" baseline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</a:rPr>
              <a:t>ул</a:t>
            </a:r>
            <a:r>
              <a:rPr kumimoji="0" lang="ru-RU" altLang="ru-RU" sz="2400" b="1" i="1" u="none" strike="noStrike" kern="1200" spc="0" normalizeH="0" baseline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</a:rPr>
              <a:t>. Ставропольская, 149, </a:t>
            </a:r>
            <a:endParaRPr kumimoji="0" lang="ru-RU" altLang="ru-RU" sz="2400" b="1" i="1" u="none" strike="noStrike" kern="1200" spc="0" normalizeH="0" baseline="0" noProof="0" dirty="0" smtClean="0">
              <a:ln>
                <a:noFill/>
              </a:ln>
              <a:solidFill>
                <a:srgbClr val="2E83C3">
                  <a:lumMod val="50000"/>
                </a:srgbClr>
              </a:solidFill>
              <a:effectLst/>
              <a:uLnTx/>
              <a:uFillTx/>
              <a:latin typeface="Calibri" panose="020F0502020204030204"/>
            </a:endParaRPr>
          </a:p>
          <a:p>
            <a:pPr marL="0" indent="0" algn="ctr" eaLnBrk="1" fontAlgn="auto" hangingPunct="1">
              <a:spcAft>
                <a:spcPts val="0"/>
              </a:spcAft>
              <a:buClr>
                <a:srgbClr val="5FCBEF"/>
              </a:buClr>
              <a:buNone/>
              <a:defRPr/>
            </a:pPr>
            <a:r>
              <a:rPr kumimoji="0" lang="ru-RU" altLang="ru-RU" sz="2400" b="1" i="1" u="none" strike="noStrike" kern="1200" spc="0" normalizeH="0" baseline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</a:rPr>
              <a:t>ауд</a:t>
            </a:r>
            <a:r>
              <a:rPr kumimoji="0" lang="ru-RU" altLang="ru-RU" sz="2400" b="1" i="1" u="none" strike="noStrike" kern="1200" spc="0" normalizeH="0" baseline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</a:rPr>
              <a:t>. </a:t>
            </a:r>
            <a:r>
              <a:rPr kumimoji="0" lang="ru-RU" altLang="ru-RU" sz="2400" b="1" i="1" u="none" strike="noStrike" kern="1200" spc="0" normalizeH="0" baseline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</a:rPr>
              <a:t>134</a:t>
            </a:r>
            <a:r>
              <a:rPr lang="ru-RU" altLang="ru-RU" sz="2400" b="1" i="1" dirty="0" smtClean="0">
                <a:solidFill>
                  <a:srgbClr val="2E83C3">
                    <a:lumMod val="50000"/>
                  </a:srgbClr>
                </a:solidFill>
                <a:latin typeface="Calibri" panose="020F0502020204030204"/>
              </a:rPr>
              <a:t>, п</a:t>
            </a:r>
            <a:r>
              <a:rPr kumimoji="0" lang="ru-RU" altLang="ru-RU" sz="2400" b="1" i="1" u="none" strike="noStrike" kern="1200" spc="0" normalizeH="0" noProof="0" dirty="0" err="1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</a:rPr>
              <a:t>риемная</a:t>
            </a:r>
            <a:r>
              <a:rPr kumimoji="0" lang="ru-RU" altLang="ru-RU" sz="2400" b="1" i="1" u="none" strike="noStrike" kern="1200" spc="0" normalizeH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</a:rPr>
              <a:t> комиссия</a:t>
            </a:r>
            <a:endParaRPr kumimoji="0" lang="ru-RU" altLang="ru-RU" sz="2400" b="1" i="1" u="none" strike="noStrike" kern="1200" spc="0" normalizeH="0" baseline="0" noProof="0" dirty="0" smtClean="0">
              <a:ln>
                <a:noFill/>
              </a:ln>
              <a:solidFill>
                <a:srgbClr val="2E83C3">
                  <a:lumMod val="50000"/>
                </a:srgbClr>
              </a:solidFill>
              <a:effectLst/>
              <a:uLnTx/>
              <a:uFillTx/>
              <a:latin typeface="Calibri" panose="020F0502020204030204"/>
            </a:endParaRPr>
          </a:p>
          <a:p>
            <a:pPr marL="0" lvl="0" indent="0" algn="ctr" eaLnBrk="1" fontAlgn="auto" hangingPunct="1">
              <a:spcAft>
                <a:spcPts val="0"/>
              </a:spcAft>
              <a:buClr>
                <a:srgbClr val="5FCBEF"/>
              </a:buClr>
              <a:buNone/>
              <a:defRPr/>
            </a:pPr>
            <a:r>
              <a:rPr lang="ru-RU" altLang="ru-RU" sz="2400" b="1" i="1" noProof="0" dirty="0" smtClean="0">
                <a:solidFill>
                  <a:srgbClr val="2E83C3">
                    <a:lumMod val="50000"/>
                  </a:srgbClr>
                </a:solidFill>
                <a:latin typeface="Calibri" panose="020F0502020204030204"/>
              </a:rPr>
              <a:t>Сайт: </a:t>
            </a:r>
            <a:r>
              <a:rPr lang="en-US" altLang="ru-RU" sz="2400" b="1" i="1" u="sng" dirty="0">
                <a:solidFill>
                  <a:schemeClr val="tx1"/>
                </a:solidFill>
                <a:latin typeface="Calibri" panose="020F0502020204030204"/>
              </a:rPr>
              <a:t>https://</a:t>
            </a:r>
            <a:r>
              <a:rPr lang="en-US" altLang="ru-RU" sz="2400" b="1" i="1" u="sng" dirty="0" smtClean="0">
                <a:solidFill>
                  <a:schemeClr val="tx1"/>
                </a:solidFill>
                <a:latin typeface="Calibri" panose="020F0502020204030204"/>
              </a:rPr>
              <a:t>www.kubsu.ru</a:t>
            </a:r>
            <a:r>
              <a:rPr lang="ru-RU" altLang="ru-RU" sz="2400" b="1" i="1" dirty="0" smtClean="0">
                <a:solidFill>
                  <a:schemeClr val="tx1"/>
                </a:solidFill>
                <a:latin typeface="Calibri" panose="020F0502020204030204"/>
              </a:rPr>
              <a:t>    </a:t>
            </a:r>
            <a:r>
              <a:rPr lang="ru-RU" altLang="ru-RU" sz="2400" b="1" i="1" dirty="0" smtClean="0">
                <a:solidFill>
                  <a:srgbClr val="2E83C3">
                    <a:lumMod val="50000"/>
                  </a:srgbClr>
                </a:solidFill>
                <a:latin typeface="Calibri" panose="020F0502020204030204"/>
              </a:rPr>
              <a:t>П</a:t>
            </a:r>
            <a:r>
              <a:rPr lang="ru-RU" altLang="ru-RU" sz="2000" b="1" i="1" dirty="0" smtClean="0">
                <a:solidFill>
                  <a:srgbClr val="2E83C3">
                    <a:lumMod val="50000"/>
                  </a:srgbClr>
                </a:solidFill>
                <a:latin typeface="Calibri" panose="020F0502020204030204"/>
              </a:rPr>
              <a:t>озвоните </a:t>
            </a:r>
            <a:r>
              <a:rPr lang="ru-RU" altLang="ru-RU" sz="2000" b="1" i="1" dirty="0" smtClean="0">
                <a:solidFill>
                  <a:srgbClr val="2E83C3">
                    <a:lumMod val="50000"/>
                  </a:srgbClr>
                </a:solidFill>
                <a:latin typeface="Calibri" panose="020F0502020204030204"/>
              </a:rPr>
              <a:t>нам: </a:t>
            </a:r>
            <a:r>
              <a:rPr kumimoji="0" lang="ru-RU" alt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+7 (861) </a:t>
            </a:r>
            <a:r>
              <a:rPr kumimoji="0" lang="ru-RU" alt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21-99-530 </a:t>
            </a:r>
            <a:r>
              <a:rPr kumimoji="0" lang="ru-RU" alt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</a:rPr>
              <a:t>или </a:t>
            </a:r>
            <a:r>
              <a:rPr kumimoji="0" lang="ru-RU" alt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2E83C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</a:rPr>
              <a:t>напишите: </a:t>
            </a:r>
            <a:r>
              <a:rPr kumimoji="0" lang="en-US" alt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abitur@kubsu.ru</a:t>
            </a:r>
            <a:endParaRPr kumimoji="0" lang="ru-RU" altLang="ru-RU" sz="20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215501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40016</TotalTime>
  <Words>1255</Words>
  <Application>Microsoft Office PowerPoint</Application>
  <PresentationFormat>Широкоэкранный</PresentationFormat>
  <Paragraphs>95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Old Standard TT</vt:lpstr>
      <vt:lpstr>Times New Roman</vt:lpstr>
      <vt:lpstr>Trebuchet MS</vt:lpstr>
      <vt:lpstr>Wingdings 3</vt:lpstr>
      <vt:lpstr>Тема Office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Федеральное государственное бюджетное образовательное учреждение высшего образования «Кубанский государственный университет»</dc:title>
  <dc:creator>Кустов Семен Юрьевич</dc:creator>
  <cp:lastModifiedBy>Кустов Семен Юрьевич</cp:lastModifiedBy>
  <cp:revision>349</cp:revision>
  <cp:lastPrinted>2020-11-11T06:21:26Z</cp:lastPrinted>
  <dcterms:created xsi:type="dcterms:W3CDTF">2020-01-23T06:36:05Z</dcterms:created>
  <dcterms:modified xsi:type="dcterms:W3CDTF">2022-01-19T10:36:25Z</dcterms:modified>
</cp:coreProperties>
</file>