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4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48.xml.rels" ContentType="application/vnd.openxmlformats-package.relationships+xml"/>
  <Override PartName="/ppt/_rels/presentation.xml.rels" ContentType="application/vnd.openxmlformats-package.relationships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21.xml" ContentType="application/vnd.openxmlformats-officedocument.presentationml.slide+xml"/>
  <Override PartName="/ppt/slides/slide4.xml" ContentType="application/vnd.openxmlformats-officedocument.presentationml.slide+xml"/>
  <Override PartName="/ppt/slides/slide22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  <Override PartName="/ppt/slides/_rels/slide19.xml.rels" ContentType="application/vnd.openxmlformats-package.relationships+xml"/>
  <Override PartName="/ppt/slides/_rels/slide20.xml.rels" ContentType="application/vnd.openxmlformats-package.relationships+xml"/>
  <Override PartName="/ppt/slides/_rels/slide21.xml.rels" ContentType="application/vnd.openxmlformats-package.relationships+xml"/>
  <Override PartName="/ppt/slides/_rels/slide22.xml.rels" ContentType="application/vnd.openxmlformats-package.relationships+xml"/>
  <Override PartName="/ppt/media/image9.jpeg" ContentType="image/jpeg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media/image23.jpeg" ContentType="image/jpeg"/>
  <Override PartName="/ppt/media/image24.jpeg" ContentType="image/jpeg"/>
  <Override PartName="/ppt/media/image25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7467120" cy="52977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39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4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54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55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58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59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60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61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62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7467120" cy="52977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8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86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0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01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02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05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06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07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08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09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2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7467120" cy="52977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3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33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3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37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4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41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44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4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48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49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52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53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54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55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56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9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7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7467120" cy="52977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7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8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8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84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8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88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91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9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9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96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199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200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201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202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203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9.xml"/><Relationship Id="rId5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48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Line 1"/>
          <p:cNvSpPr/>
          <p:nvPr/>
        </p:nvSpPr>
        <p:spPr>
          <a:xfrm>
            <a:off x="8762760" y="0"/>
            <a:ext cx="0" cy="6858000"/>
          </a:xfrm>
          <a:prstGeom prst="line">
            <a:avLst/>
          </a:prstGeom>
          <a:ln w="38160">
            <a:solidFill>
              <a:schemeClr val="accent1">
                <a:tint val="60000"/>
                <a:alpha val="93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" name="Line 2"/>
          <p:cNvSpPr/>
          <p:nvPr/>
        </p:nvSpPr>
        <p:spPr>
          <a:xfrm>
            <a:off x="75960" y="0"/>
            <a:ext cx="0" cy="6858000"/>
          </a:xfrm>
          <a:prstGeom prst="line">
            <a:avLst/>
          </a:prstGeom>
          <a:ln w="57240">
            <a:solidFill>
              <a:schemeClr val="accent1">
                <a:tint val="60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2" name="Line 3"/>
          <p:cNvSpPr/>
          <p:nvPr/>
        </p:nvSpPr>
        <p:spPr>
          <a:xfrm>
            <a:off x="8991360" y="0"/>
            <a:ext cx="0" cy="6858000"/>
          </a:xfrm>
          <a:prstGeom prst="line">
            <a:avLst/>
          </a:prstGeom>
          <a:ln w="19080">
            <a:solidFill>
              <a:schemeClr val="accent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" name="CustomShape 4"/>
          <p:cNvSpPr/>
          <p:nvPr/>
        </p:nvSpPr>
        <p:spPr>
          <a:xfrm>
            <a:off x="8839080" y="0"/>
            <a:ext cx="304560" cy="685764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6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4" name="Line 5"/>
          <p:cNvSpPr/>
          <p:nvPr/>
        </p:nvSpPr>
        <p:spPr>
          <a:xfrm>
            <a:off x="8915400" y="0"/>
            <a:ext cx="0" cy="6858000"/>
          </a:xfrm>
          <a:prstGeom prst="line">
            <a:avLst/>
          </a:prstGeom>
          <a:ln w="9360">
            <a:solidFill>
              <a:schemeClr val="accent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5" name="CustomShape 6"/>
          <p:cNvSpPr/>
          <p:nvPr/>
        </p:nvSpPr>
        <p:spPr>
          <a:xfrm>
            <a:off x="8156520" y="5715000"/>
            <a:ext cx="549000" cy="549000"/>
          </a:xfrm>
          <a:prstGeom prst="ellipse">
            <a:avLst/>
          </a:prstGeom>
          <a:ln w="3816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6" name="CustomShape 7"/>
          <p:cNvSpPr/>
          <p:nvPr/>
        </p:nvSpPr>
        <p:spPr>
          <a:xfrm>
            <a:off x="380880" y="0"/>
            <a:ext cx="609120" cy="685764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6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7" name="CustomShape 8"/>
          <p:cNvSpPr/>
          <p:nvPr/>
        </p:nvSpPr>
        <p:spPr>
          <a:xfrm>
            <a:off x="276120" y="0"/>
            <a:ext cx="104400" cy="685764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6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8" name="CustomShape 9"/>
          <p:cNvSpPr/>
          <p:nvPr/>
        </p:nvSpPr>
        <p:spPr>
          <a:xfrm>
            <a:off x="990720" y="0"/>
            <a:ext cx="182160" cy="685764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6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9" name="CustomShape 10"/>
          <p:cNvSpPr/>
          <p:nvPr/>
        </p:nvSpPr>
        <p:spPr>
          <a:xfrm>
            <a:off x="1141560" y="0"/>
            <a:ext cx="229680" cy="685764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6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0" name="Line 11"/>
          <p:cNvSpPr/>
          <p:nvPr/>
        </p:nvSpPr>
        <p:spPr>
          <a:xfrm>
            <a:off x="106200" y="0"/>
            <a:ext cx="0" cy="6858000"/>
          </a:xfrm>
          <a:prstGeom prst="line">
            <a:avLst/>
          </a:prstGeom>
          <a:ln w="57240">
            <a:solidFill>
              <a:schemeClr val="accent1">
                <a:tint val="60000"/>
                <a:alpha val="73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1" name="Line 12"/>
          <p:cNvSpPr/>
          <p:nvPr/>
        </p:nvSpPr>
        <p:spPr>
          <a:xfrm>
            <a:off x="914400" y="0"/>
            <a:ext cx="0" cy="6858000"/>
          </a:xfrm>
          <a:prstGeom prst="line">
            <a:avLst/>
          </a:prstGeom>
          <a:ln w="57240">
            <a:solidFill>
              <a:schemeClr val="accent1">
                <a:tint val="20000"/>
                <a:alpha val="83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2" name="Line 13"/>
          <p:cNvSpPr/>
          <p:nvPr/>
        </p:nvSpPr>
        <p:spPr>
          <a:xfrm>
            <a:off x="853920" y="0"/>
            <a:ext cx="0" cy="6858000"/>
          </a:xfrm>
          <a:prstGeom prst="line">
            <a:avLst/>
          </a:prstGeom>
          <a:ln w="57240">
            <a:solidFill>
              <a:schemeClr val="accent1">
                <a:tint val="60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3" name="Line 14"/>
          <p:cNvSpPr/>
          <p:nvPr/>
        </p:nvSpPr>
        <p:spPr>
          <a:xfrm>
            <a:off x="1726920" y="0"/>
            <a:ext cx="0" cy="6858000"/>
          </a:xfrm>
          <a:prstGeom prst="line">
            <a:avLst/>
          </a:prstGeom>
          <a:ln w="28440">
            <a:solidFill>
              <a:schemeClr val="accent1">
                <a:tint val="60000"/>
                <a:alpha val="82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4" name="Line 15"/>
          <p:cNvSpPr/>
          <p:nvPr/>
        </p:nvSpPr>
        <p:spPr>
          <a:xfrm>
            <a:off x="1066680" y="0"/>
            <a:ext cx="0" cy="6858000"/>
          </a:xfrm>
          <a:prstGeom prst="line">
            <a:avLst/>
          </a:prstGeom>
          <a:ln w="9360">
            <a:solidFill>
              <a:schemeClr val="accent1">
                <a:tint val="60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5" name="Line 16"/>
          <p:cNvSpPr/>
          <p:nvPr/>
        </p:nvSpPr>
        <p:spPr>
          <a:xfrm>
            <a:off x="9113760" y="0"/>
            <a:ext cx="0" cy="6858000"/>
          </a:xfrm>
          <a:prstGeom prst="line">
            <a:avLst/>
          </a:prstGeom>
          <a:ln w="57240">
            <a:solidFill>
              <a:schemeClr val="accent1">
                <a:tint val="60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6" name="CustomShape 17"/>
          <p:cNvSpPr/>
          <p:nvPr/>
        </p:nvSpPr>
        <p:spPr>
          <a:xfrm>
            <a:off x="1219320" y="0"/>
            <a:ext cx="75960" cy="685764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6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7" name="CustomShape 18"/>
          <p:cNvSpPr/>
          <p:nvPr/>
        </p:nvSpPr>
        <p:spPr>
          <a:xfrm>
            <a:off x="609480" y="3429000"/>
            <a:ext cx="1294920" cy="1294920"/>
          </a:xfrm>
          <a:prstGeom prst="ellipse">
            <a:avLst/>
          </a:prstGeom>
          <a:solidFill>
            <a:schemeClr val="accent1"/>
          </a:solidFill>
          <a:ln w="3816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8" name="CustomShape 19"/>
          <p:cNvSpPr/>
          <p:nvPr/>
        </p:nvSpPr>
        <p:spPr>
          <a:xfrm>
            <a:off x="1309680" y="4867200"/>
            <a:ext cx="641160" cy="641160"/>
          </a:xfrm>
          <a:prstGeom prst="ellipse">
            <a:avLst/>
          </a:prstGeom>
          <a:ln w="2844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9" name="CustomShape 20"/>
          <p:cNvSpPr/>
          <p:nvPr/>
        </p:nvSpPr>
        <p:spPr>
          <a:xfrm>
            <a:off x="1090440" y="5500800"/>
            <a:ext cx="137880" cy="136080"/>
          </a:xfrm>
          <a:prstGeom prst="ellipse">
            <a:avLst/>
          </a:prstGeom>
          <a:ln w="1260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0" name="CustomShape 21"/>
          <p:cNvSpPr/>
          <p:nvPr/>
        </p:nvSpPr>
        <p:spPr>
          <a:xfrm>
            <a:off x="1663560" y="5788080"/>
            <a:ext cx="274320" cy="274320"/>
          </a:xfrm>
          <a:prstGeom prst="ellipse">
            <a:avLst/>
          </a:prstGeom>
          <a:ln w="1260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1" name="CustomShape 22"/>
          <p:cNvSpPr/>
          <p:nvPr/>
        </p:nvSpPr>
        <p:spPr>
          <a:xfrm>
            <a:off x="1905120" y="4495680"/>
            <a:ext cx="364680" cy="364680"/>
          </a:xfrm>
          <a:prstGeom prst="ellipse">
            <a:avLst/>
          </a:prstGeom>
          <a:ln w="2844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22" name="PlaceHolder 23"/>
          <p:cNvSpPr>
            <a:spLocks noGrp="1"/>
          </p:cNvSpPr>
          <p:nvPr>
            <p:ph type="title"/>
          </p:nvPr>
        </p:nvSpPr>
        <p:spPr>
          <a:xfrm>
            <a:off x="2286000" y="3124080"/>
            <a:ext cx="6171840" cy="1893960"/>
          </a:xfrm>
          <a:prstGeom prst="rect">
            <a:avLst/>
          </a:prstGeom>
        </p:spPr>
        <p:txBody>
          <a:bodyPr lIns="90000" rIns="90000" tIns="45000" bIns="45000" anchor="b">
            <a:noAutofit/>
          </a:bodyPr>
          <a:p>
            <a:pPr>
              <a:lnSpc>
                <a:spcPct val="100000"/>
              </a:lnSpc>
            </a:pPr>
            <a:r>
              <a:rPr b="1" lang="ru-RU" sz="3000" spc="-1" strike="noStrike" cap="small">
                <a:solidFill>
                  <a:srgbClr val="5a6378"/>
                </a:solidFill>
                <a:latin typeface="Century Schoolbook"/>
              </a:rPr>
              <a:t>Образец заголовка</a:t>
            </a:r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" name="PlaceHolder 24"/>
          <p:cNvSpPr>
            <a:spLocks noGrp="1"/>
          </p:cNvSpPr>
          <p:nvPr>
            <p:ph type="dt"/>
          </p:nvPr>
        </p:nvSpPr>
        <p:spPr>
          <a:xfrm rot="5400000">
            <a:off x="7764840" y="1174680"/>
            <a:ext cx="2285640" cy="380520"/>
          </a:xfrm>
          <a:prstGeom prst="rect">
            <a:avLst/>
          </a:prstGeom>
        </p:spPr>
        <p:txBody>
          <a:bodyPr lIns="90000" rIns="90000" tIns="45000" bIns="45000" anchor="ctr">
            <a:noAutofit/>
          </a:bodyPr>
          <a:p>
            <a:pPr algn="r">
              <a:lnSpc>
                <a:spcPct val="100000"/>
              </a:lnSpc>
            </a:pPr>
            <a:fld id="{DCD17C07-5FF9-4426-A1AB-5A4F18A66503}" type="datetime">
              <a:rPr b="0" lang="ru-RU" sz="1200" spc="-1" strike="noStrike">
                <a:solidFill>
                  <a:srgbClr val="5a6378"/>
                </a:solidFill>
                <a:latin typeface="Century Schoolbook"/>
              </a:rPr>
              <a:t>9.8.22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24" name="PlaceHolder 25"/>
          <p:cNvSpPr>
            <a:spLocks noGrp="1"/>
          </p:cNvSpPr>
          <p:nvPr>
            <p:ph type="ftr"/>
          </p:nvPr>
        </p:nvSpPr>
        <p:spPr>
          <a:xfrm rot="5400000">
            <a:off x="7077240" y="4181400"/>
            <a:ext cx="3657240" cy="383760"/>
          </a:xfrm>
          <a:prstGeom prst="rect">
            <a:avLst/>
          </a:prstGeom>
        </p:spPr>
        <p:txBody>
          <a:bodyPr lIns="90000" rIns="90000" tIns="45000" bIns="45000"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25" name="PlaceHolder 26"/>
          <p:cNvSpPr>
            <a:spLocks noGrp="1"/>
          </p:cNvSpPr>
          <p:nvPr>
            <p:ph type="sldNum"/>
          </p:nvPr>
        </p:nvSpPr>
        <p:spPr>
          <a:xfrm>
            <a:off x="1325520" y="4929120"/>
            <a:ext cx="609120" cy="517320"/>
          </a:xfrm>
          <a:prstGeom prst="rect">
            <a:avLst/>
          </a:prstGeom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fld id="{0C59B108-58DD-4E54-B137-E0BE599DCDAB}" type="slidenum">
              <a:rPr b="1" lang="ru-RU" sz="1400" spc="-1" strike="noStrike">
                <a:solidFill>
                  <a:srgbClr val="ffffff"/>
                </a:solidFill>
                <a:latin typeface="Century Schoolbook"/>
              </a:rPr>
              <a:t>&lt;номер&gt;</a:t>
            </a:fld>
            <a:endParaRPr b="0" lang="ru-RU" sz="1400" spc="-1" strike="noStrike">
              <a:latin typeface="Times New Roman"/>
            </a:endParaRPr>
          </a:p>
        </p:txBody>
      </p:sp>
      <p:sp>
        <p:nvSpPr>
          <p:cNvPr id="26" name="PlaceHolder 27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solidFill>
                  <a:srgbClr val="000000"/>
                </a:solidFill>
                <a:latin typeface="Century Schoolbook"/>
              </a:rPr>
              <a:t>Для правки структуры щёлкните мышью</a:t>
            </a:r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pc="-1" strike="noStrike">
                <a:solidFill>
                  <a:srgbClr val="000000"/>
                </a:solidFill>
                <a:latin typeface="Century Schoolbook"/>
              </a:rPr>
              <a:t>Второй уровень структуры</a:t>
            </a:r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entury Schoolbook"/>
              </a:rPr>
              <a:t>Третий уровень структуры</a:t>
            </a:r>
            <a:endParaRPr b="0" lang="ru-RU" sz="2000" spc="-1" strike="noStrike">
              <a:solidFill>
                <a:srgbClr val="000000"/>
              </a:solidFill>
              <a:latin typeface="Century Schoolbook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600" spc="-1" strike="noStrike">
                <a:solidFill>
                  <a:srgbClr val="000000"/>
                </a:solidFill>
                <a:latin typeface="Century Schoolbook"/>
              </a:rPr>
              <a:t>Четвёртый уровень структуры</a:t>
            </a:r>
            <a:endParaRPr b="0" lang="ru-RU" sz="1600" spc="-1" strike="noStrike">
              <a:solidFill>
                <a:srgbClr val="000000"/>
              </a:solidFill>
              <a:latin typeface="Century Schoolbook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entury Schoolbook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Century Schoolbook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entury Schoolbook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entury Schoolbook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entury Schoolbook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Line 1"/>
          <p:cNvSpPr/>
          <p:nvPr/>
        </p:nvSpPr>
        <p:spPr>
          <a:xfrm>
            <a:off x="8762760" y="0"/>
            <a:ext cx="0" cy="6858000"/>
          </a:xfrm>
          <a:prstGeom prst="line">
            <a:avLst/>
          </a:prstGeom>
          <a:ln w="38160">
            <a:solidFill>
              <a:schemeClr val="accent1">
                <a:tint val="60000"/>
                <a:alpha val="93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64" name="Line 2"/>
          <p:cNvSpPr/>
          <p:nvPr/>
        </p:nvSpPr>
        <p:spPr>
          <a:xfrm>
            <a:off x="75960" y="0"/>
            <a:ext cx="0" cy="6858000"/>
          </a:xfrm>
          <a:prstGeom prst="line">
            <a:avLst/>
          </a:prstGeom>
          <a:ln w="57240">
            <a:solidFill>
              <a:schemeClr val="accent1">
                <a:tint val="60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65" name="Line 3"/>
          <p:cNvSpPr/>
          <p:nvPr/>
        </p:nvSpPr>
        <p:spPr>
          <a:xfrm>
            <a:off x="8991360" y="0"/>
            <a:ext cx="0" cy="6858000"/>
          </a:xfrm>
          <a:prstGeom prst="line">
            <a:avLst/>
          </a:prstGeom>
          <a:ln w="19080">
            <a:solidFill>
              <a:schemeClr val="accent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66" name="CustomShape 4"/>
          <p:cNvSpPr/>
          <p:nvPr/>
        </p:nvSpPr>
        <p:spPr>
          <a:xfrm>
            <a:off x="8839080" y="0"/>
            <a:ext cx="304560" cy="685764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6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67" name="Line 5"/>
          <p:cNvSpPr/>
          <p:nvPr/>
        </p:nvSpPr>
        <p:spPr>
          <a:xfrm>
            <a:off x="8915400" y="0"/>
            <a:ext cx="0" cy="6858000"/>
          </a:xfrm>
          <a:prstGeom prst="line">
            <a:avLst/>
          </a:prstGeom>
          <a:ln w="9360">
            <a:solidFill>
              <a:schemeClr val="accent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68" name="CustomShape 6"/>
          <p:cNvSpPr/>
          <p:nvPr/>
        </p:nvSpPr>
        <p:spPr>
          <a:xfrm>
            <a:off x="8156520" y="5715000"/>
            <a:ext cx="549000" cy="549000"/>
          </a:xfrm>
          <a:prstGeom prst="ellipse">
            <a:avLst/>
          </a:prstGeom>
          <a:ln w="3816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69" name="PlaceHolder 7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90000" rIns="90000" tIns="45000" bIns="45000" anchor="b">
            <a:noAutofit/>
          </a:bodyPr>
          <a:p>
            <a:pPr>
              <a:lnSpc>
                <a:spcPct val="100000"/>
              </a:lnSpc>
            </a:pPr>
            <a:r>
              <a:rPr b="0" lang="ru-RU" sz="3000" spc="-1" strike="noStrike" cap="small">
                <a:solidFill>
                  <a:srgbClr val="5a6378"/>
                </a:solidFill>
                <a:latin typeface="Century Schoolbook"/>
              </a:rPr>
              <a:t>Образец заголовка</a:t>
            </a:r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0" name="PlaceHolder 8"/>
          <p:cNvSpPr>
            <a:spLocks noGrp="1"/>
          </p:cNvSpPr>
          <p:nvPr>
            <p:ph type="body"/>
          </p:nvPr>
        </p:nvSpPr>
        <p:spPr>
          <a:xfrm>
            <a:off x="457200" y="1600200"/>
            <a:ext cx="7467120" cy="4873320"/>
          </a:xfrm>
          <a:prstGeom prst="rect">
            <a:avLst/>
          </a:prstGeom>
        </p:spPr>
        <p:txBody>
          <a:bodyPr>
            <a:noAutofit/>
          </a:bodyPr>
          <a:p>
            <a:pPr marL="272880" indent="-272520">
              <a:lnSpc>
                <a:spcPct val="100000"/>
              </a:lnSpc>
              <a:spcBef>
                <a:spcPts val="601"/>
              </a:spcBef>
              <a:buClr>
                <a:srgbClr val="f0ad00"/>
              </a:buClr>
              <a:buSzPct val="70000"/>
              <a:buFont typeface="Wingdings" charset="2"/>
              <a:buChar char=""/>
            </a:pPr>
            <a:r>
              <a:rPr b="0" lang="ru-RU" sz="2400" spc="-1" strike="noStrike">
                <a:solidFill>
                  <a:srgbClr val="000000"/>
                </a:solidFill>
                <a:latin typeface="Century Schoolbook"/>
              </a:rPr>
              <a:t>Образец текста</a:t>
            </a:r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  <a:p>
            <a:pPr lvl="1" marL="639720" indent="-272520">
              <a:lnSpc>
                <a:spcPct val="100000"/>
              </a:lnSpc>
              <a:spcBef>
                <a:spcPts val="420"/>
              </a:spcBef>
              <a:buClr>
                <a:srgbClr val="f0ad00"/>
              </a:buClr>
              <a:buSzPct val="80000"/>
              <a:buFont typeface="Wingdings 2" charset="2"/>
              <a:buChar char=""/>
            </a:pPr>
            <a:r>
              <a:rPr b="0" lang="ru-RU" sz="2100" spc="-1" strike="noStrike">
                <a:solidFill>
                  <a:srgbClr val="000000"/>
                </a:solidFill>
                <a:latin typeface="Century Schoolbook"/>
              </a:rPr>
              <a:t>Второй уровень</a:t>
            </a:r>
            <a:endParaRPr b="0" lang="ru-RU" sz="2100" spc="-1" strike="noStrike">
              <a:solidFill>
                <a:srgbClr val="000000"/>
              </a:solidFill>
              <a:latin typeface="Century Schoolbook"/>
            </a:endParaRPr>
          </a:p>
          <a:p>
            <a:pPr lvl="2" marL="914400" indent="-182160">
              <a:lnSpc>
                <a:spcPct val="100000"/>
              </a:lnSpc>
              <a:spcBef>
                <a:spcPts val="479"/>
              </a:spcBef>
              <a:buClr>
                <a:srgbClr val="e0752f"/>
              </a:buClr>
              <a:buSzPct val="60000"/>
              <a:buFont typeface="Wingdings" charset="2"/>
              <a:buChar char=""/>
            </a:pPr>
            <a:r>
              <a:rPr b="0" lang="ru-RU" sz="2400" spc="-1" strike="noStrike">
                <a:solidFill>
                  <a:srgbClr val="000000"/>
                </a:solidFill>
                <a:latin typeface="Century Schoolbook"/>
              </a:rPr>
              <a:t>Третий уровень</a:t>
            </a:r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  <a:p>
            <a:pPr lvl="3" marL="1187280" indent="-182160">
              <a:lnSpc>
                <a:spcPct val="100000"/>
              </a:lnSpc>
              <a:spcBef>
                <a:spcPts val="400"/>
              </a:spcBef>
              <a:buClr>
                <a:srgbClr val="fec3ae"/>
              </a:buClr>
              <a:buSzPct val="60000"/>
              <a:buFont typeface="Wingdings" charset="2"/>
              <a:buChar char=""/>
            </a:pPr>
            <a:r>
              <a:rPr b="0" lang="ru-RU" sz="2000" spc="-1" strike="noStrike">
                <a:solidFill>
                  <a:srgbClr val="000000"/>
                </a:solidFill>
                <a:latin typeface="Century Schoolbook"/>
              </a:rPr>
              <a:t>Четвертый уровень</a:t>
            </a:r>
            <a:endParaRPr b="0" lang="ru-RU" sz="2000" spc="-1" strike="noStrike">
              <a:solidFill>
                <a:srgbClr val="000000"/>
              </a:solidFill>
              <a:latin typeface="Century Schoolbook"/>
            </a:endParaRPr>
          </a:p>
          <a:p>
            <a:pPr lvl="4" marL="1461960" indent="-182160">
              <a:lnSpc>
                <a:spcPct val="100000"/>
              </a:lnSpc>
              <a:spcBef>
                <a:spcPts val="320"/>
              </a:spcBef>
              <a:buClr>
                <a:srgbClr val="bdcae9"/>
              </a:buClr>
              <a:buSzPct val="68000"/>
              <a:buFont typeface="Wingdings 2" charset="2"/>
              <a:buChar char=""/>
            </a:pPr>
            <a:r>
              <a:rPr b="0" lang="ru-RU" sz="1600" spc="-1" strike="noStrike">
                <a:solidFill>
                  <a:srgbClr val="000000"/>
                </a:solidFill>
                <a:latin typeface="Century Schoolbook"/>
              </a:rPr>
              <a:t>Пятый уровень</a:t>
            </a:r>
            <a:endParaRPr b="0" lang="ru-RU" sz="1600" spc="-1" strike="noStrike">
              <a:solidFill>
                <a:srgbClr val="000000"/>
              </a:solidFill>
              <a:latin typeface="Century Schoolbook"/>
            </a:endParaRPr>
          </a:p>
        </p:txBody>
      </p:sp>
      <p:sp>
        <p:nvSpPr>
          <p:cNvPr id="71" name="PlaceHolder 9"/>
          <p:cNvSpPr>
            <a:spLocks noGrp="1"/>
          </p:cNvSpPr>
          <p:nvPr>
            <p:ph type="dt"/>
          </p:nvPr>
        </p:nvSpPr>
        <p:spPr>
          <a:xfrm rot="5400000">
            <a:off x="7589520" y="1081800"/>
            <a:ext cx="2010960" cy="383760"/>
          </a:xfrm>
          <a:prstGeom prst="rect">
            <a:avLst/>
          </a:prstGeom>
        </p:spPr>
        <p:txBody>
          <a:bodyPr lIns="90000" rIns="90000" tIns="45000" bIns="45000" anchor="ctr">
            <a:noAutofit/>
          </a:bodyPr>
          <a:p>
            <a:pPr algn="r">
              <a:lnSpc>
                <a:spcPct val="100000"/>
              </a:lnSpc>
            </a:pPr>
            <a:fld id="{C8139770-2278-401C-A9DF-4A547946B7D5}" type="datetime">
              <a:rPr b="0" lang="ru-RU" sz="1200" spc="-1" strike="noStrike">
                <a:solidFill>
                  <a:srgbClr val="5a6378"/>
                </a:solidFill>
                <a:latin typeface="Century Schoolbook"/>
              </a:rPr>
              <a:t>9.8.22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72" name="PlaceHolder 10"/>
          <p:cNvSpPr>
            <a:spLocks noGrp="1"/>
          </p:cNvSpPr>
          <p:nvPr>
            <p:ph type="sldNum"/>
          </p:nvPr>
        </p:nvSpPr>
        <p:spPr>
          <a:xfrm>
            <a:off x="8129520" y="5734080"/>
            <a:ext cx="609120" cy="520200"/>
          </a:xfrm>
          <a:prstGeom prst="rect">
            <a:avLst/>
          </a:prstGeom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fld id="{6D87797E-3242-4124-9A94-F5DB34C62461}" type="slidenum">
              <a:rPr b="1" lang="ru-RU" sz="1400" spc="-1" strike="noStrike">
                <a:solidFill>
                  <a:srgbClr val="ffffff"/>
                </a:solidFill>
                <a:latin typeface="Century Schoolbook"/>
              </a:rPr>
              <a:t>&lt;номер&gt;</a:t>
            </a:fld>
            <a:endParaRPr b="0" lang="ru-RU" sz="1400" spc="-1" strike="noStrike">
              <a:latin typeface="Times New Roman"/>
            </a:endParaRPr>
          </a:p>
        </p:txBody>
      </p:sp>
      <p:sp>
        <p:nvSpPr>
          <p:cNvPr id="73" name="PlaceHolder 11"/>
          <p:cNvSpPr>
            <a:spLocks noGrp="1"/>
          </p:cNvSpPr>
          <p:nvPr>
            <p:ph type="ftr"/>
          </p:nvPr>
        </p:nvSpPr>
        <p:spPr>
          <a:xfrm rot="5400000">
            <a:off x="6990120" y="3737160"/>
            <a:ext cx="3200040" cy="364680"/>
          </a:xfrm>
          <a:prstGeom prst="rect">
            <a:avLst/>
          </a:prstGeom>
        </p:spPr>
        <p:txBody>
          <a:bodyPr lIns="90000" rIns="90000" tIns="45000" bIns="45000"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Line 1"/>
          <p:cNvSpPr/>
          <p:nvPr/>
        </p:nvSpPr>
        <p:spPr>
          <a:xfrm>
            <a:off x="8762760" y="0"/>
            <a:ext cx="0" cy="6858000"/>
          </a:xfrm>
          <a:prstGeom prst="line">
            <a:avLst/>
          </a:prstGeom>
          <a:ln w="38160">
            <a:solidFill>
              <a:schemeClr val="accent1">
                <a:tint val="60000"/>
                <a:alpha val="93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11" name="Line 2"/>
          <p:cNvSpPr/>
          <p:nvPr/>
        </p:nvSpPr>
        <p:spPr>
          <a:xfrm>
            <a:off x="75960" y="0"/>
            <a:ext cx="0" cy="6858000"/>
          </a:xfrm>
          <a:prstGeom prst="line">
            <a:avLst/>
          </a:prstGeom>
          <a:ln w="57240">
            <a:solidFill>
              <a:schemeClr val="accent1">
                <a:tint val="60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12" name="Line 3"/>
          <p:cNvSpPr/>
          <p:nvPr/>
        </p:nvSpPr>
        <p:spPr>
          <a:xfrm>
            <a:off x="8991360" y="0"/>
            <a:ext cx="0" cy="6858000"/>
          </a:xfrm>
          <a:prstGeom prst="line">
            <a:avLst/>
          </a:prstGeom>
          <a:ln w="19080">
            <a:solidFill>
              <a:schemeClr val="accent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13" name="CustomShape 4"/>
          <p:cNvSpPr/>
          <p:nvPr/>
        </p:nvSpPr>
        <p:spPr>
          <a:xfrm>
            <a:off x="8839080" y="0"/>
            <a:ext cx="304560" cy="685764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6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14" name="Line 5"/>
          <p:cNvSpPr/>
          <p:nvPr/>
        </p:nvSpPr>
        <p:spPr>
          <a:xfrm>
            <a:off x="8915400" y="0"/>
            <a:ext cx="0" cy="6858000"/>
          </a:xfrm>
          <a:prstGeom prst="line">
            <a:avLst/>
          </a:prstGeom>
          <a:ln w="9360">
            <a:solidFill>
              <a:schemeClr val="accent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15" name="CustomShape 6"/>
          <p:cNvSpPr/>
          <p:nvPr/>
        </p:nvSpPr>
        <p:spPr>
          <a:xfrm>
            <a:off x="8156520" y="5715000"/>
            <a:ext cx="549000" cy="549000"/>
          </a:xfrm>
          <a:prstGeom prst="ellipse">
            <a:avLst/>
          </a:prstGeom>
          <a:ln w="3816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16" name="PlaceHolder 7"/>
          <p:cNvSpPr>
            <a:spLocks noGrp="1"/>
          </p:cNvSpPr>
          <p:nvPr>
            <p:ph type="dt"/>
          </p:nvPr>
        </p:nvSpPr>
        <p:spPr>
          <a:xfrm rot="5400000">
            <a:off x="7589520" y="1081800"/>
            <a:ext cx="2010960" cy="383760"/>
          </a:xfrm>
          <a:prstGeom prst="rect">
            <a:avLst/>
          </a:prstGeom>
        </p:spPr>
        <p:txBody>
          <a:bodyPr lIns="90000" rIns="90000" tIns="45000" bIns="45000" anchor="ctr">
            <a:noAutofit/>
          </a:bodyPr>
          <a:p>
            <a:pPr algn="r">
              <a:lnSpc>
                <a:spcPct val="100000"/>
              </a:lnSpc>
            </a:pPr>
            <a:fld id="{6D1D4017-05A9-4AC2-BC37-6CE4B46A2297}" type="datetime">
              <a:rPr b="0" lang="ru-RU" sz="1200" spc="-1" strike="noStrike">
                <a:solidFill>
                  <a:srgbClr val="5a6378"/>
                </a:solidFill>
                <a:latin typeface="Century Schoolbook"/>
              </a:rPr>
              <a:t>9.8.22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117" name="PlaceHolder 8"/>
          <p:cNvSpPr>
            <a:spLocks noGrp="1"/>
          </p:cNvSpPr>
          <p:nvPr>
            <p:ph type="ftr"/>
          </p:nvPr>
        </p:nvSpPr>
        <p:spPr>
          <a:xfrm rot="5400000">
            <a:off x="6990120" y="3737160"/>
            <a:ext cx="3200040" cy="364680"/>
          </a:xfrm>
          <a:prstGeom prst="rect">
            <a:avLst/>
          </a:prstGeom>
        </p:spPr>
        <p:txBody>
          <a:bodyPr lIns="90000" rIns="90000" tIns="45000" bIns="45000"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118" name="PlaceHolder 9"/>
          <p:cNvSpPr>
            <a:spLocks noGrp="1"/>
          </p:cNvSpPr>
          <p:nvPr>
            <p:ph type="sldNum"/>
          </p:nvPr>
        </p:nvSpPr>
        <p:spPr>
          <a:xfrm>
            <a:off x="8129520" y="5734080"/>
            <a:ext cx="609120" cy="520200"/>
          </a:xfrm>
          <a:prstGeom prst="rect">
            <a:avLst/>
          </a:prstGeom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fld id="{8005BCE4-1ACE-4325-9DF8-7EA929FDB376}" type="slidenum">
              <a:rPr b="1" lang="ru-RU" sz="1400" spc="-1" strike="noStrike">
                <a:solidFill>
                  <a:srgbClr val="ffffff"/>
                </a:solidFill>
                <a:latin typeface="Century Schoolbook"/>
              </a:rPr>
              <a:t>&lt;номер&gt;</a:t>
            </a:fld>
            <a:endParaRPr b="0" lang="ru-RU" sz="1400" spc="-1" strike="noStrike">
              <a:latin typeface="Times New Roman"/>
            </a:endParaRPr>
          </a:p>
        </p:txBody>
      </p:sp>
      <p:sp>
        <p:nvSpPr>
          <p:cNvPr id="119" name="PlaceHolder 10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3000" spc="-1" strike="noStrike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0" name="PlaceHolder 11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solidFill>
                  <a:srgbClr val="000000"/>
                </a:solidFill>
                <a:latin typeface="Century Schoolbook"/>
              </a:rPr>
              <a:t>Для правки структуры щёлкните мышью</a:t>
            </a:r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pc="-1" strike="noStrike">
                <a:solidFill>
                  <a:srgbClr val="000000"/>
                </a:solidFill>
                <a:latin typeface="Century Schoolbook"/>
              </a:rPr>
              <a:t>Второй уровень структуры</a:t>
            </a:r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entury Schoolbook"/>
              </a:rPr>
              <a:t>Третий уровень структуры</a:t>
            </a:r>
            <a:endParaRPr b="0" lang="ru-RU" sz="2000" spc="-1" strike="noStrike">
              <a:solidFill>
                <a:srgbClr val="000000"/>
              </a:solidFill>
              <a:latin typeface="Century Schoolbook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600" spc="-1" strike="noStrike">
                <a:solidFill>
                  <a:srgbClr val="000000"/>
                </a:solidFill>
                <a:latin typeface="Century Schoolbook"/>
              </a:rPr>
              <a:t>Четвёртый уровень структуры</a:t>
            </a:r>
            <a:endParaRPr b="0" lang="ru-RU" sz="1600" spc="-1" strike="noStrike">
              <a:solidFill>
                <a:srgbClr val="000000"/>
              </a:solidFill>
              <a:latin typeface="Century Schoolbook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entury Schoolbook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Century Schoolbook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entury Schoolbook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entury Schoolbook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entury Schoolbook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Line 1"/>
          <p:cNvSpPr/>
          <p:nvPr/>
        </p:nvSpPr>
        <p:spPr>
          <a:xfrm>
            <a:off x="8762760" y="0"/>
            <a:ext cx="0" cy="6858000"/>
          </a:xfrm>
          <a:prstGeom prst="line">
            <a:avLst/>
          </a:prstGeom>
          <a:ln w="38160">
            <a:solidFill>
              <a:schemeClr val="accent1">
                <a:tint val="60000"/>
                <a:alpha val="93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58" name="Line 2"/>
          <p:cNvSpPr/>
          <p:nvPr/>
        </p:nvSpPr>
        <p:spPr>
          <a:xfrm>
            <a:off x="75960" y="0"/>
            <a:ext cx="0" cy="6858000"/>
          </a:xfrm>
          <a:prstGeom prst="line">
            <a:avLst/>
          </a:prstGeom>
          <a:ln w="57240">
            <a:solidFill>
              <a:schemeClr val="accent1">
                <a:tint val="60000"/>
              </a:schemeClr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59" name="Line 3"/>
          <p:cNvSpPr/>
          <p:nvPr/>
        </p:nvSpPr>
        <p:spPr>
          <a:xfrm>
            <a:off x="8991360" y="0"/>
            <a:ext cx="0" cy="6858000"/>
          </a:xfrm>
          <a:prstGeom prst="line">
            <a:avLst/>
          </a:prstGeom>
          <a:ln w="19080">
            <a:solidFill>
              <a:schemeClr val="accent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60" name="CustomShape 4"/>
          <p:cNvSpPr/>
          <p:nvPr/>
        </p:nvSpPr>
        <p:spPr>
          <a:xfrm>
            <a:off x="8839080" y="0"/>
            <a:ext cx="304560" cy="685764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6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61" name="Line 5"/>
          <p:cNvSpPr/>
          <p:nvPr/>
        </p:nvSpPr>
        <p:spPr>
          <a:xfrm>
            <a:off x="8915400" y="0"/>
            <a:ext cx="0" cy="6858000"/>
          </a:xfrm>
          <a:prstGeom prst="line">
            <a:avLst/>
          </a:prstGeom>
          <a:ln w="9360">
            <a:solidFill>
              <a:schemeClr val="accent1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62" name="CustomShape 6"/>
          <p:cNvSpPr/>
          <p:nvPr/>
        </p:nvSpPr>
        <p:spPr>
          <a:xfrm>
            <a:off x="8156520" y="5715000"/>
            <a:ext cx="549000" cy="549000"/>
          </a:xfrm>
          <a:prstGeom prst="ellipse">
            <a:avLst/>
          </a:prstGeom>
          <a:ln w="38160">
            <a:noFill/>
          </a:ln>
          <a:effectLst>
            <a:outerShdw blurRad="50800" dir="5400000" dist="24840" rotWithShape="0">
              <a:srgbClr val="000000">
                <a:alpha val="4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163" name="PlaceHolder 7"/>
          <p:cNvSpPr>
            <a:spLocks noGrp="1"/>
          </p:cNvSpPr>
          <p:nvPr>
            <p:ph type="title"/>
          </p:nvPr>
        </p:nvSpPr>
        <p:spPr>
          <a:xfrm>
            <a:off x="457200" y="274680"/>
            <a:ext cx="7467120" cy="1142640"/>
          </a:xfrm>
          <a:prstGeom prst="rect">
            <a:avLst/>
          </a:prstGeom>
        </p:spPr>
        <p:txBody>
          <a:bodyPr lIns="90000" rIns="90000" tIns="45000" bIns="45000" anchor="b">
            <a:noAutofit/>
          </a:bodyPr>
          <a:p>
            <a:pPr>
              <a:lnSpc>
                <a:spcPct val="100000"/>
              </a:lnSpc>
            </a:pPr>
            <a:r>
              <a:rPr b="0" lang="ru-RU" sz="3000" spc="-1" strike="noStrike" cap="small">
                <a:solidFill>
                  <a:srgbClr val="5a6378"/>
                </a:solidFill>
                <a:latin typeface="Century Schoolbook"/>
              </a:rPr>
              <a:t>Образец заголовка</a:t>
            </a:r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4" name="PlaceHolder 8"/>
          <p:cNvSpPr>
            <a:spLocks noGrp="1"/>
          </p:cNvSpPr>
          <p:nvPr>
            <p:ph type="dt"/>
          </p:nvPr>
        </p:nvSpPr>
        <p:spPr>
          <a:xfrm rot="5400000">
            <a:off x="7589520" y="1081800"/>
            <a:ext cx="2010960" cy="383760"/>
          </a:xfrm>
          <a:prstGeom prst="rect">
            <a:avLst/>
          </a:prstGeom>
        </p:spPr>
        <p:txBody>
          <a:bodyPr lIns="90000" rIns="90000" tIns="45000" bIns="45000" anchor="ctr">
            <a:noAutofit/>
          </a:bodyPr>
          <a:p>
            <a:pPr algn="r">
              <a:lnSpc>
                <a:spcPct val="100000"/>
              </a:lnSpc>
            </a:pPr>
            <a:fld id="{83657CE6-9C8D-431A-9D16-C5511DD2B76D}" type="datetime">
              <a:rPr b="0" lang="ru-RU" sz="1200" spc="-1" strike="noStrike">
                <a:solidFill>
                  <a:srgbClr val="5a6378"/>
                </a:solidFill>
                <a:latin typeface="Century Schoolbook"/>
              </a:rPr>
              <a:t>9.8.22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165" name="PlaceHolder 9"/>
          <p:cNvSpPr>
            <a:spLocks noGrp="1"/>
          </p:cNvSpPr>
          <p:nvPr>
            <p:ph type="sldNum"/>
          </p:nvPr>
        </p:nvSpPr>
        <p:spPr>
          <a:xfrm>
            <a:off x="8129520" y="5734080"/>
            <a:ext cx="609120" cy="520200"/>
          </a:xfrm>
          <a:prstGeom prst="rect">
            <a:avLst/>
          </a:prstGeom>
        </p:spPr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fld id="{CF50694B-3DCA-476D-BE85-5D4A8A424A79}" type="slidenum">
              <a:rPr b="1" lang="ru-RU" sz="1400" spc="-1" strike="noStrike">
                <a:solidFill>
                  <a:srgbClr val="ffffff"/>
                </a:solidFill>
                <a:latin typeface="Century Schoolbook"/>
              </a:rPr>
              <a:t>&lt;номер&gt;</a:t>
            </a:fld>
            <a:endParaRPr b="0" lang="ru-RU" sz="1400" spc="-1" strike="noStrike">
              <a:latin typeface="Times New Roman"/>
            </a:endParaRPr>
          </a:p>
        </p:txBody>
      </p:sp>
      <p:sp>
        <p:nvSpPr>
          <p:cNvPr id="166" name="PlaceHolder 10"/>
          <p:cNvSpPr>
            <a:spLocks noGrp="1"/>
          </p:cNvSpPr>
          <p:nvPr>
            <p:ph type="ftr"/>
          </p:nvPr>
        </p:nvSpPr>
        <p:spPr>
          <a:xfrm rot="5400000">
            <a:off x="6990120" y="3737160"/>
            <a:ext cx="3200040" cy="364680"/>
          </a:xfrm>
          <a:prstGeom prst="rect">
            <a:avLst/>
          </a:prstGeom>
        </p:spPr>
        <p:txBody>
          <a:bodyPr lIns="90000" rIns="90000" tIns="45000" bIns="45000"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167" name="PlaceHolder 11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solidFill>
                  <a:srgbClr val="000000"/>
                </a:solidFill>
                <a:latin typeface="Century Schoolbook"/>
              </a:rPr>
              <a:t>Для правки структуры щёлкните мышью</a:t>
            </a:r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pc="-1" strike="noStrike">
                <a:solidFill>
                  <a:srgbClr val="000000"/>
                </a:solidFill>
                <a:latin typeface="Century Schoolbook"/>
              </a:rPr>
              <a:t>Второй уровень структуры</a:t>
            </a:r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entury Schoolbook"/>
              </a:rPr>
              <a:t>Третий уровень структуры</a:t>
            </a:r>
            <a:endParaRPr b="0" lang="ru-RU" sz="2000" spc="-1" strike="noStrike">
              <a:solidFill>
                <a:srgbClr val="000000"/>
              </a:solidFill>
              <a:latin typeface="Century Schoolbook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600" spc="-1" strike="noStrike">
                <a:solidFill>
                  <a:srgbClr val="000000"/>
                </a:solidFill>
                <a:latin typeface="Century Schoolbook"/>
              </a:rPr>
              <a:t>Четвёртый уровень структуры</a:t>
            </a:r>
            <a:endParaRPr b="0" lang="ru-RU" sz="1600" spc="-1" strike="noStrike">
              <a:solidFill>
                <a:srgbClr val="000000"/>
              </a:solidFill>
              <a:latin typeface="Century Schoolbook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entury Schoolbook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Century Schoolbook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entury Schoolbook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entury Schoolbook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entury Schoolbook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25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image" Target="../media/image5.jpeg"/><Relationship Id="rId3" Type="http://schemas.openxmlformats.org/officeDocument/2006/relationships/slideLayout" Target="../slideLayouts/slideLayout2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image" Target="../media/image7.jpeg"/><Relationship Id="rId3" Type="http://schemas.openxmlformats.org/officeDocument/2006/relationships/slideLayout" Target="../slideLayouts/slideLayout4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slideLayout" Target="../slideLayouts/slideLayout25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9.jpeg"/><Relationship Id="rId2" Type="http://schemas.openxmlformats.org/officeDocument/2006/relationships/slideLayout" Target="../slideLayouts/slideLayout41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slideLayout" Target="../slideLayouts/slideLayout1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2.jpeg"/><Relationship Id="rId2" Type="http://schemas.openxmlformats.org/officeDocument/2006/relationships/slideLayout" Target="../slideLayouts/slideLayout41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slideLayout" Target="../slideLayouts/slideLayout41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image" Target="../media/image15.jpeg"/><Relationship Id="rId3" Type="http://schemas.openxmlformats.org/officeDocument/2006/relationships/image" Target="../media/image16.jpeg"/><Relationship Id="rId4" Type="http://schemas.openxmlformats.org/officeDocument/2006/relationships/slideLayout" Target="../slideLayouts/slideLayout41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17.jpeg"/><Relationship Id="rId2" Type="http://schemas.openxmlformats.org/officeDocument/2006/relationships/slideLayout" Target="../slideLayouts/slideLayout41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1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18.jpeg"/><Relationship Id="rId2" Type="http://schemas.openxmlformats.org/officeDocument/2006/relationships/slideLayout" Target="../slideLayouts/slideLayout41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19.jpeg"/><Relationship Id="rId2" Type="http://schemas.openxmlformats.org/officeDocument/2006/relationships/slideLayout" Target="../slideLayouts/slideLayout25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20.jpeg"/><Relationship Id="rId2" Type="http://schemas.openxmlformats.org/officeDocument/2006/relationships/image" Target="../media/image21.jpeg"/><Relationship Id="rId3" Type="http://schemas.openxmlformats.org/officeDocument/2006/relationships/image" Target="../media/image22.jpeg"/><Relationship Id="rId4" Type="http://schemas.openxmlformats.org/officeDocument/2006/relationships/slideLayout" Target="../slideLayouts/slideLayout25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23.jpeg"/><Relationship Id="rId2" Type="http://schemas.openxmlformats.org/officeDocument/2006/relationships/slideLayout" Target="../slideLayouts/slideLayout25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24.jpeg"/><Relationship Id="rId2" Type="http://schemas.openxmlformats.org/officeDocument/2006/relationships/slideLayout" Target="../slideLayouts/slideLayout25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image" Target="../media/image25.jpeg"/><Relationship Id="rId2" Type="http://schemas.openxmlformats.org/officeDocument/2006/relationships/slideLayout" Target="../slideLayouts/slideLayout4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TextShape 1"/>
          <p:cNvSpPr txBox="1"/>
          <p:nvPr/>
        </p:nvSpPr>
        <p:spPr>
          <a:xfrm>
            <a:off x="971640" y="0"/>
            <a:ext cx="7870320" cy="60930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>
            <a:noAutofit/>
          </a:bodyPr>
          <a:p>
            <a:pPr>
              <a:lnSpc>
                <a:spcPct val="100000"/>
              </a:lnSpc>
            </a:pPr>
            <a:br/>
            <a:br/>
            <a:r>
              <a:rPr b="1" lang="ru-RU" sz="2800" spc="-1" strike="noStrike" cap="small">
                <a:solidFill>
                  <a:srgbClr val="672020"/>
                </a:solidFill>
                <a:latin typeface="Century Schoolbook"/>
              </a:rPr>
              <a:t>Классный час </a:t>
            </a:r>
            <a:br/>
            <a:r>
              <a:rPr b="1" lang="ru-RU" sz="2800" spc="-1" strike="noStrike" cap="small">
                <a:solidFill>
                  <a:srgbClr val="672020"/>
                </a:solidFill>
                <a:latin typeface="Century Schoolbook"/>
              </a:rPr>
              <a:t>"Секреты здорового питания”</a:t>
            </a:r>
            <a:br/>
            <a:br/>
            <a:br/>
            <a:br/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transition>
    <p:dissolve/>
  </p:transition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" name="Picture 1" descr=""/>
          <p:cNvPicPr/>
          <p:nvPr/>
        </p:nvPicPr>
        <p:blipFill>
          <a:blip r:embed="rId1"/>
          <a:stretch/>
        </p:blipFill>
        <p:spPr>
          <a:xfrm>
            <a:off x="467640" y="1340640"/>
            <a:ext cx="7920360" cy="5274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6" name="TextShape 1"/>
          <p:cNvSpPr txBox="1"/>
          <p:nvPr/>
        </p:nvSpPr>
        <p:spPr>
          <a:xfrm>
            <a:off x="214200" y="214200"/>
            <a:ext cx="8214840" cy="1428480"/>
          </a:xfrm>
          <a:prstGeom prst="rect">
            <a:avLst/>
          </a:prstGeom>
          <a:noFill/>
          <a:ln w="9360">
            <a:noFill/>
          </a:ln>
        </p:spPr>
        <p:txBody>
          <a:bodyPr>
            <a:noAutofit/>
          </a:bodyPr>
          <a:p>
            <a:pPr marL="272880" indent="-272520" algn="ctr">
              <a:lnSpc>
                <a:spcPct val="100000"/>
              </a:lnSpc>
              <a:spcBef>
                <a:spcPts val="601"/>
              </a:spcBef>
              <a:buClr>
                <a:srgbClr val="f0ad00"/>
              </a:buClr>
              <a:buSzPct val="70000"/>
              <a:buFont typeface="Wingdings" charset="2"/>
              <a:buChar char=""/>
            </a:pPr>
            <a:r>
              <a:rPr b="1" lang="ru-RU" sz="2400" spc="-1" strike="noStrike">
                <a:solidFill>
                  <a:srgbClr val="0d0d0d"/>
                </a:solidFill>
                <a:latin typeface="Century Schoolbook"/>
              </a:rPr>
              <a:t>Самой актуальной  проблемой на сегодняшний день является укрепление здоровья детей. </a:t>
            </a:r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  <p:transition>
    <p:diamond/>
  </p:transition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TextShape 1"/>
          <p:cNvSpPr txBox="1"/>
          <p:nvPr/>
        </p:nvSpPr>
        <p:spPr>
          <a:xfrm>
            <a:off x="785880" y="214200"/>
            <a:ext cx="7643520" cy="4785840"/>
          </a:xfrm>
          <a:prstGeom prst="rect">
            <a:avLst/>
          </a:prstGeom>
          <a:noFill/>
          <a:ln w="9360">
            <a:noFill/>
          </a:ln>
        </p:spPr>
        <p:txBody>
          <a:bodyPr>
            <a:noAutofit/>
          </a:bodyPr>
          <a:p>
            <a:pPr marL="272880" indent="-272520" algn="ctr">
              <a:lnSpc>
                <a:spcPct val="100000"/>
              </a:lnSpc>
              <a:spcBef>
                <a:spcPts val="601"/>
              </a:spcBef>
            </a:pPr>
            <a:r>
              <a:rPr b="0" lang="ru-RU" sz="2400" spc="-1" strike="noStrike">
                <a:solidFill>
                  <a:srgbClr val="000000"/>
                </a:solidFill>
                <a:latin typeface="Century Schoolbook"/>
              </a:rPr>
              <a:t>      </a:t>
            </a:r>
            <a:r>
              <a:rPr b="1" lang="ru-RU" sz="2400" spc="-1" strike="noStrike">
                <a:solidFill>
                  <a:srgbClr val="000000"/>
                </a:solidFill>
                <a:latin typeface="Century Schoolbook"/>
              </a:rPr>
              <a:t> </a:t>
            </a:r>
            <a:r>
              <a:rPr b="1" lang="ru-RU" sz="2400" spc="-1" strike="noStrike">
                <a:solidFill>
                  <a:srgbClr val="000000"/>
                </a:solidFill>
                <a:latin typeface="Century Schoolbook"/>
              </a:rPr>
              <a:t>Витамины </a:t>
            </a:r>
            <a:r>
              <a:rPr b="0" lang="ru-RU" sz="2400" spc="-1" strike="noStrike">
                <a:solidFill>
                  <a:srgbClr val="000000"/>
                </a:solidFill>
                <a:latin typeface="Century Schoolbook"/>
              </a:rPr>
              <a:t>– органические вещества, необходимые для нормальной жизнедеятельности организма. Они играют огромную роль в правильном питании.</a:t>
            </a:r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pic>
        <p:nvPicPr>
          <p:cNvPr id="208" name="Picture 5" descr=""/>
          <p:cNvPicPr/>
          <p:nvPr/>
        </p:nvPicPr>
        <p:blipFill>
          <a:blip r:embed="rId1"/>
          <a:stretch/>
        </p:blipFill>
        <p:spPr>
          <a:xfrm>
            <a:off x="1403640" y="1793160"/>
            <a:ext cx="6719400" cy="5064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transition>
    <p:wipe dir="d"/>
  </p:transition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CustomShape 1"/>
          <p:cNvSpPr/>
          <p:nvPr/>
        </p:nvSpPr>
        <p:spPr>
          <a:xfrm>
            <a:off x="971640" y="11160"/>
            <a:ext cx="7286400" cy="22852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672020"/>
                </a:solidFill>
                <a:latin typeface="Times New Roman"/>
                <a:ea typeface="Calibri"/>
              </a:rPr>
              <a:t>А теперь мы поговорим о гигиене питания.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0d0d0d"/>
                </a:solidFill>
                <a:latin typeface="Times New Roman"/>
                <a:ea typeface="Calibri"/>
              </a:rPr>
              <a:t> </a:t>
            </a:r>
            <a:r>
              <a:rPr b="1" lang="ru-RU" sz="2400" spc="-1" strike="noStrike">
                <a:solidFill>
                  <a:srgbClr val="0d0d0d"/>
                </a:solidFill>
                <a:latin typeface="Times New Roman"/>
                <a:ea typeface="Calibri"/>
              </a:rPr>
              <a:t>Но сначала ответьте мне на такой вопрос: для чего мы кушаем? Мы кушаем для того чтобы жить. Пища – не только источник энергии, необходимый для деятельности человека, но и материал для его роста и развития.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210" name="Picture 4" descr=""/>
          <p:cNvPicPr/>
          <p:nvPr/>
        </p:nvPicPr>
        <p:blipFill>
          <a:blip r:embed="rId1"/>
          <a:stretch/>
        </p:blipFill>
        <p:spPr>
          <a:xfrm>
            <a:off x="1619640" y="2349000"/>
            <a:ext cx="6041880" cy="4508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transition>
    <p:diamond/>
  </p:transition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CustomShape 1"/>
          <p:cNvSpPr/>
          <p:nvPr/>
        </p:nvSpPr>
        <p:spPr>
          <a:xfrm>
            <a:off x="611280" y="0"/>
            <a:ext cx="7643520" cy="1919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0d0d0d"/>
                </a:solidFill>
                <a:latin typeface="Times New Roman"/>
              </a:rPr>
              <a:t>Большинство пищевых продуктов не может использоваться без предварительной обработки, такая обработка носит название     «  пищеварение». Осуществляется оно  в специальных органах, которые образуют пищеварительную систему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212" name="Picture 3" descr=""/>
          <p:cNvPicPr/>
          <p:nvPr/>
        </p:nvPicPr>
        <p:blipFill>
          <a:blip r:embed="rId1"/>
          <a:stretch/>
        </p:blipFill>
        <p:spPr>
          <a:xfrm>
            <a:off x="0" y="2637000"/>
            <a:ext cx="5076360" cy="338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3" name="Picture 4" descr=""/>
          <p:cNvPicPr/>
          <p:nvPr/>
        </p:nvPicPr>
        <p:blipFill>
          <a:blip r:embed="rId2"/>
          <a:stretch/>
        </p:blipFill>
        <p:spPr>
          <a:xfrm>
            <a:off x="5148000" y="1917000"/>
            <a:ext cx="3600000" cy="479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transition>
    <p:wipe dir="r"/>
  </p:transition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" name="Picture 4" descr=""/>
          <p:cNvPicPr/>
          <p:nvPr/>
        </p:nvPicPr>
        <p:blipFill>
          <a:blip r:embed="rId1"/>
          <a:stretch/>
        </p:blipFill>
        <p:spPr>
          <a:xfrm>
            <a:off x="323640" y="476640"/>
            <a:ext cx="5435640" cy="4076280"/>
          </a:xfrm>
          <a:prstGeom prst="rect">
            <a:avLst/>
          </a:prstGeom>
          <a:ln>
            <a:noFill/>
          </a:ln>
          <a:effectLst>
            <a:reflection algn="bl" blurRad="12700" dir="5400000" dist="5000" endPos="30000" rotWithShape="0" stA="30000" sy="-100000"/>
          </a:effectLst>
          <a:scene3d>
            <a:camera prst="perspectiveContrastingLeftFacing">
              <a:rot lat="300000" lon="19800000" rev="0"/>
            </a:camera>
            <a:lightRig dir="t" rig="threePt">
              <a:rot lat="0" lon="0" rev="2700000"/>
            </a:lightRig>
          </a:scene3d>
          <a:sp3d>
            <a:bevelT w="63500" h="50800"/>
          </a:sp3d>
        </p:spPr>
      </p:pic>
      <p:pic>
        <p:nvPicPr>
          <p:cNvPr id="215" name="Picture 3" descr=""/>
          <p:cNvPicPr/>
          <p:nvPr/>
        </p:nvPicPr>
        <p:blipFill>
          <a:blip r:embed="rId2"/>
          <a:stretch/>
        </p:blipFill>
        <p:spPr>
          <a:xfrm>
            <a:off x="3969000" y="2565000"/>
            <a:ext cx="5174640" cy="3932640"/>
          </a:xfrm>
          <a:prstGeom prst="rect">
            <a:avLst/>
          </a:prstGeom>
          <a:ln>
            <a:noFill/>
          </a:ln>
          <a:effectLst>
            <a:reflection algn="bl" blurRad="12700" dir="5400000" dist="5000" endPos="30000" rotWithShape="0" stA="30000" sy="-100000"/>
          </a:effectLst>
          <a:scene3d>
            <a:camera prst="perspectiveContrastingLeftFacing">
              <a:rot lat="300000" lon="19800000" rev="0"/>
            </a:camera>
            <a:lightRig dir="t" rig="threePt">
              <a:rot lat="0" lon="0" rev="2700000"/>
            </a:lightRig>
          </a:scene3d>
          <a:sp3d>
            <a:bevelT w="63500" h="50800"/>
          </a:sp3d>
        </p:spPr>
      </p:pic>
      <p:sp>
        <p:nvSpPr>
          <p:cNvPr id="216" name="TextShape 1"/>
          <p:cNvSpPr txBox="1"/>
          <p:nvPr/>
        </p:nvSpPr>
        <p:spPr>
          <a:xfrm>
            <a:off x="5500800" y="274680"/>
            <a:ext cx="314280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>
            <a:normAutofit fontScale="74000"/>
          </a:bodyPr>
          <a:p>
            <a:pPr>
              <a:lnSpc>
                <a:spcPct val="100000"/>
              </a:lnSpc>
            </a:pPr>
            <a:r>
              <a:rPr b="1" lang="ru-RU" sz="3000" spc="-1" strike="noStrike" cap="small">
                <a:solidFill>
                  <a:srgbClr val="000000"/>
                </a:solidFill>
                <a:latin typeface="Century Schoolbook"/>
              </a:rPr>
              <a:t>«Человек есть то, что он ест»</a:t>
            </a:r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transition>
    <p:wheel spokes="8"/>
  </p:transition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CustomShape 1"/>
          <p:cNvSpPr/>
          <p:nvPr/>
        </p:nvSpPr>
        <p:spPr>
          <a:xfrm>
            <a:off x="539640" y="9000"/>
            <a:ext cx="7929360" cy="19195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  <a:ea typeface="Calibri"/>
              </a:rPr>
              <a:t>Пища состоит  из  белков, жиров, углеводов, минеральных веществ, витаминов. Белки нужны нам для строительства. Они  как кирпичики, из которых складывается здание. Белки строительный материал организма. Без них нет  развития и роста. 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218" name="CustomShape 2"/>
          <p:cNvSpPr/>
          <p:nvPr/>
        </p:nvSpPr>
        <p:spPr>
          <a:xfrm>
            <a:off x="179640" y="2277000"/>
            <a:ext cx="8645040" cy="4320000"/>
          </a:xfrm>
          <a:prstGeom prst="roundRect">
            <a:avLst>
              <a:gd name="adj" fmla="val 8594"/>
            </a:avLst>
          </a:prstGeom>
          <a:blipFill rotWithShape="0">
            <a:blip r:embed="rId1"/>
            <a:stretch>
              <a:fillRect/>
            </a:stretch>
          </a:blipFill>
          <a:ln>
            <a:noFill/>
          </a:ln>
          <a:effectLst>
            <a:reflection algn="bl" blurRad="12700" dir="5400000" dist="5000" endPos="28000" rotWithShape="0" stA="38000" sy="-100000"/>
          </a:effectLst>
        </p:spPr>
        <p:style>
          <a:lnRef idx="0"/>
          <a:fillRef idx="0"/>
          <a:effectRef idx="0"/>
          <a:fontRef idx="minor"/>
        </p:style>
      </p:sp>
    </p:spTree>
  </p:cSld>
  <p:transition>
    <p:split dir="in" orient="horz"/>
  </p:transition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TextShape 1"/>
          <p:cNvSpPr txBox="1"/>
          <p:nvPr/>
        </p:nvSpPr>
        <p:spPr>
          <a:xfrm>
            <a:off x="500040" y="428760"/>
            <a:ext cx="74671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r>
              <a:rPr b="1" lang="ru-RU" sz="2800" spc="-1" strike="noStrike" cap="small">
                <a:solidFill>
                  <a:srgbClr val="ff0000"/>
                </a:solidFill>
                <a:latin typeface="Times New Roman"/>
              </a:rPr>
              <a:t>Правильное питание – залог нашего здоровья. </a:t>
            </a:r>
            <a:br/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0" name="TextShape 2"/>
          <p:cNvSpPr txBox="1"/>
          <p:nvPr/>
        </p:nvSpPr>
        <p:spPr>
          <a:xfrm>
            <a:off x="285840" y="1143000"/>
            <a:ext cx="7714800" cy="4571640"/>
          </a:xfrm>
          <a:prstGeom prst="rect">
            <a:avLst/>
          </a:prstGeom>
          <a:noFill/>
          <a:ln w="9360">
            <a:noFill/>
          </a:ln>
        </p:spPr>
        <p:txBody>
          <a:bodyPr>
            <a:noAutofit/>
          </a:bodyPr>
          <a:p>
            <a:pPr marL="272880" indent="-272520" algn="ctr">
              <a:lnSpc>
                <a:spcPct val="100000"/>
              </a:lnSpc>
              <a:spcBef>
                <a:spcPts val="601"/>
              </a:spcBef>
            </a:pPr>
            <a:r>
              <a:rPr b="0" lang="ru-RU" sz="2000" spc="-1" strike="noStrike">
                <a:solidFill>
                  <a:srgbClr val="000000"/>
                </a:solidFill>
                <a:latin typeface="Century Schoolbook"/>
              </a:rPr>
              <a:t>      </a:t>
            </a: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Здоровая пища должна содержать все необходимые для организма человека вещества и элементы. </a:t>
            </a:r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  <a:p>
            <a:pPr marL="272880" indent="-272520" algn="ctr">
              <a:lnSpc>
                <a:spcPct val="100000"/>
              </a:lnSpc>
              <a:spcBef>
                <a:spcPts val="601"/>
              </a:spcBef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       </a:t>
            </a: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Известно, что организму необходимо определённое количество белков, жиров и углеводов в день. </a:t>
            </a:r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  <a:p>
            <a:pPr marL="272880" indent="-272520">
              <a:lnSpc>
                <a:spcPct val="100000"/>
              </a:lnSpc>
              <a:spcBef>
                <a:spcPts val="601"/>
              </a:spcBef>
            </a:pPr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  <a:p>
            <a:pPr>
              <a:lnSpc>
                <a:spcPct val="100000"/>
              </a:lnSpc>
              <a:spcBef>
                <a:spcPts val="601"/>
              </a:spcBef>
            </a:pPr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  <a:p>
            <a:pPr marL="272880" indent="-272520">
              <a:lnSpc>
                <a:spcPct val="100000"/>
              </a:lnSpc>
              <a:spcBef>
                <a:spcPts val="601"/>
              </a:spcBef>
            </a:pPr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  <a:p>
            <a:pPr marL="272880" indent="-272520">
              <a:lnSpc>
                <a:spcPct val="100000"/>
              </a:lnSpc>
              <a:spcBef>
                <a:spcPts val="601"/>
              </a:spcBef>
              <a:buClr>
                <a:srgbClr val="f0ad00"/>
              </a:buClr>
              <a:buSzPct val="70000"/>
              <a:buFont typeface="Wingdings" charset="2"/>
              <a:buChar char=""/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Суточную норму различных продуктов наглядно показывает </a:t>
            </a:r>
            <a:r>
              <a:rPr b="1" lang="ru-RU" sz="2400" spc="-1" strike="noStrike">
                <a:solidFill>
                  <a:srgbClr val="ff0000"/>
                </a:solidFill>
                <a:latin typeface="Times New Roman"/>
              </a:rPr>
              <a:t>пищевая пирамида</a:t>
            </a: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.</a:t>
            </a:r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  <a:p>
            <a:pPr marL="272880" indent="-272520">
              <a:lnSpc>
                <a:spcPct val="100000"/>
              </a:lnSpc>
              <a:spcBef>
                <a:spcPts val="601"/>
              </a:spcBef>
            </a:pPr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  <p:graphicFrame>
        <p:nvGraphicFramePr>
          <p:cNvPr id="221" name="Table 3"/>
          <p:cNvGraphicFramePr/>
          <p:nvPr/>
        </p:nvGraphicFramePr>
        <p:xfrm>
          <a:off x="250920" y="3213000"/>
          <a:ext cx="8574480" cy="360000"/>
        </p:xfrm>
        <a:graphic>
          <a:graphicData uri="http://schemas.openxmlformats.org/drawingml/2006/table">
            <a:tbl>
              <a:tblPr/>
              <a:tblGrid>
                <a:gridCol w="2143440"/>
                <a:gridCol w="2143440"/>
                <a:gridCol w="2143440"/>
                <a:gridCol w="2143440"/>
              </a:tblGrid>
              <a:tr h="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entury Schoolbook"/>
                        </a:rPr>
                        <a:t>Возраст, лет</a:t>
                      </a:r>
                      <a:endParaRPr b="0" lang="ru-RU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f0ad00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entury Schoolbook"/>
                        </a:rPr>
                        <a:t>Белки, г</a:t>
                      </a:r>
                      <a:endParaRPr b="0" lang="ru-RU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f0ad00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entury Schoolbook"/>
                        </a:rPr>
                        <a:t>Жиры, г</a:t>
                      </a:r>
                      <a:endParaRPr b="0" lang="ru-RU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f0ad00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800" spc="-1" strike="noStrike">
                          <a:solidFill>
                            <a:srgbClr val="ffffff"/>
                          </a:solidFill>
                          <a:latin typeface="Century Schoolbook"/>
                        </a:rPr>
                        <a:t>Углеводы, г</a:t>
                      </a:r>
                      <a:endParaRPr b="0" lang="ru-RU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f0ad00"/>
                    </a:solidFill>
                  </a:tcPr>
                </a:tc>
              </a:tr>
              <a:tr h="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800" spc="-1" strike="noStrike">
                          <a:solidFill>
                            <a:srgbClr val="000000"/>
                          </a:solidFill>
                          <a:latin typeface="Century Schoolbook"/>
                        </a:rPr>
                        <a:t>3-4</a:t>
                      </a:r>
                      <a:endParaRPr b="0" lang="ru-RU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f9e2cc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800" spc="-1" strike="noStrike">
                          <a:solidFill>
                            <a:srgbClr val="000000"/>
                          </a:solidFill>
                          <a:latin typeface="Century Schoolbook"/>
                        </a:rPr>
                        <a:t>50-60</a:t>
                      </a:r>
                      <a:endParaRPr b="0" lang="ru-RU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f9e2cc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800" spc="-1" strike="noStrike">
                          <a:solidFill>
                            <a:srgbClr val="000000"/>
                          </a:solidFill>
                          <a:latin typeface="Century Schoolbook"/>
                        </a:rPr>
                        <a:t>60-70</a:t>
                      </a:r>
                      <a:endParaRPr b="0" lang="ru-RU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f9e2cc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800" spc="-1" strike="noStrike">
                          <a:solidFill>
                            <a:srgbClr val="000000"/>
                          </a:solidFill>
                          <a:latin typeface="Century Schoolbook"/>
                        </a:rPr>
                        <a:t>150-200</a:t>
                      </a:r>
                      <a:endParaRPr b="0" lang="ru-RU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f9e2cc"/>
                    </a:solidFill>
                  </a:tcPr>
                </a:tc>
              </a:tr>
              <a:tr h="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800" spc="-1" strike="noStrike">
                          <a:solidFill>
                            <a:srgbClr val="000000"/>
                          </a:solidFill>
                          <a:latin typeface="Century Schoolbook"/>
                        </a:rPr>
                        <a:t>5-7</a:t>
                      </a:r>
                      <a:endParaRPr b="0" lang="ru-RU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fcf1e7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800" spc="-1" strike="noStrike">
                          <a:solidFill>
                            <a:srgbClr val="000000"/>
                          </a:solidFill>
                          <a:latin typeface="Century Schoolbook"/>
                        </a:rPr>
                        <a:t>65-70</a:t>
                      </a:r>
                      <a:endParaRPr b="0" lang="ru-RU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fcf1e7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800" spc="-1" strike="noStrike">
                          <a:solidFill>
                            <a:srgbClr val="000000"/>
                          </a:solidFill>
                          <a:latin typeface="Century Schoolbook"/>
                        </a:rPr>
                        <a:t>75-80</a:t>
                      </a:r>
                      <a:endParaRPr b="0" lang="ru-RU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fcf1e7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800" spc="-1" strike="noStrike">
                          <a:solidFill>
                            <a:srgbClr val="000000"/>
                          </a:solidFill>
                          <a:latin typeface="Century Schoolbook"/>
                        </a:rPr>
                        <a:t>250-300</a:t>
                      </a:r>
                      <a:endParaRPr b="0" lang="ru-RU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fcf1e7"/>
                    </a:solidFill>
                  </a:tcPr>
                </a:tc>
              </a:tr>
              <a:tr h="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800" spc="-1" strike="noStrike">
                          <a:solidFill>
                            <a:srgbClr val="000000"/>
                          </a:solidFill>
                          <a:latin typeface="Century Schoolbook"/>
                        </a:rPr>
                        <a:t>8-11</a:t>
                      </a:r>
                      <a:endParaRPr b="0" lang="ru-RU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f9e2cc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800" spc="-1" strike="noStrike">
                          <a:solidFill>
                            <a:srgbClr val="000000"/>
                          </a:solidFill>
                          <a:latin typeface="Century Schoolbook"/>
                        </a:rPr>
                        <a:t>75-95</a:t>
                      </a:r>
                      <a:endParaRPr b="0" lang="ru-RU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f9e2cc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800" spc="-1" strike="noStrike">
                          <a:solidFill>
                            <a:srgbClr val="000000"/>
                          </a:solidFill>
                          <a:latin typeface="Century Schoolbook"/>
                        </a:rPr>
                        <a:t>80-95</a:t>
                      </a:r>
                      <a:endParaRPr b="0" lang="ru-RU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f9e2cc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800" spc="-1" strike="noStrike">
                          <a:solidFill>
                            <a:srgbClr val="000000"/>
                          </a:solidFill>
                          <a:latin typeface="Century Schoolbook"/>
                        </a:rPr>
                        <a:t>350-400</a:t>
                      </a:r>
                      <a:endParaRPr b="0" lang="ru-RU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f9e2cc"/>
                    </a:solidFill>
                  </a:tcPr>
                </a:tc>
              </a:tr>
              <a:tr h="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800" spc="-1" strike="noStrike">
                          <a:solidFill>
                            <a:srgbClr val="000000"/>
                          </a:solidFill>
                          <a:latin typeface="Century Schoolbook"/>
                        </a:rPr>
                        <a:t>12-14</a:t>
                      </a:r>
                      <a:endParaRPr b="0" lang="ru-RU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fcf1e7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800" spc="-1" strike="noStrike">
                          <a:solidFill>
                            <a:srgbClr val="000000"/>
                          </a:solidFill>
                          <a:latin typeface="Century Schoolbook"/>
                        </a:rPr>
                        <a:t>90-110</a:t>
                      </a:r>
                      <a:endParaRPr b="0" lang="ru-RU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fcf1e7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800" spc="-1" strike="noStrike">
                          <a:solidFill>
                            <a:srgbClr val="000000"/>
                          </a:solidFill>
                          <a:latin typeface="Century Schoolbook"/>
                        </a:rPr>
                        <a:t>90-110</a:t>
                      </a:r>
                      <a:endParaRPr b="0" lang="ru-RU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fcf1e7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800" spc="-1" strike="noStrike">
                          <a:solidFill>
                            <a:srgbClr val="000000"/>
                          </a:solidFill>
                          <a:latin typeface="Century Schoolbook"/>
                        </a:rPr>
                        <a:t>400-500</a:t>
                      </a:r>
                      <a:endParaRPr b="0" lang="ru-RU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fcf1e7"/>
                    </a:solidFill>
                  </a:tcPr>
                </a:tc>
              </a:tr>
              <a:tr h="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800" spc="-1" strike="noStrike">
                          <a:solidFill>
                            <a:srgbClr val="000000"/>
                          </a:solidFill>
                          <a:latin typeface="Century Schoolbook"/>
                        </a:rPr>
                        <a:t>15-16</a:t>
                      </a:r>
                      <a:endParaRPr b="0" lang="ru-RU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f9e2cc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800" spc="-1" strike="noStrike">
                          <a:solidFill>
                            <a:srgbClr val="000000"/>
                          </a:solidFill>
                          <a:latin typeface="Century Schoolbook"/>
                        </a:rPr>
                        <a:t>100-120</a:t>
                      </a:r>
                      <a:endParaRPr b="0" lang="ru-RU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f9e2cc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800" spc="-1" strike="noStrike">
                          <a:solidFill>
                            <a:srgbClr val="000000"/>
                          </a:solidFill>
                          <a:latin typeface="Century Schoolbook"/>
                        </a:rPr>
                        <a:t>90-110</a:t>
                      </a:r>
                      <a:endParaRPr b="0" lang="ru-RU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f9e2cc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ru-RU" sz="1800" spc="-1" strike="noStrike">
                          <a:solidFill>
                            <a:srgbClr val="000000"/>
                          </a:solidFill>
                          <a:latin typeface="Century Schoolbook"/>
                        </a:rPr>
                        <a:t>450-500</a:t>
                      </a:r>
                      <a:endParaRPr b="0" lang="ru-RU" sz="18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f9e2cc"/>
                    </a:solidFill>
                  </a:tcPr>
                </a:tc>
              </a:tr>
            </a:tbl>
          </a:graphicData>
        </a:graphic>
      </p:graphicFrame>
    </p:spTree>
  </p:cSld>
  <p:transition>
    <p:wipe dir="d"/>
  </p:transition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" name="Picture 7" descr=""/>
          <p:cNvPicPr/>
          <p:nvPr/>
        </p:nvPicPr>
        <p:blipFill>
          <a:blip r:embed="rId1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transition>
    <p:wedge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withEffect" fill="hold" presetClass="entr" presetID="4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 transition="in">
                                      <p:cBhvr additive="repl">
                                        <p:cTn id="7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Picture 4" descr=""/>
          <p:cNvPicPr/>
          <p:nvPr/>
        </p:nvPicPr>
        <p:blipFill>
          <a:blip r:embed="rId1"/>
          <a:stretch/>
        </p:blipFill>
        <p:spPr>
          <a:xfrm>
            <a:off x="0" y="0"/>
            <a:ext cx="4879800" cy="6857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4" name="CustomShape 1"/>
          <p:cNvSpPr/>
          <p:nvPr/>
        </p:nvSpPr>
        <p:spPr>
          <a:xfrm>
            <a:off x="5076720" y="642960"/>
            <a:ext cx="3638160" cy="5636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2800" spc="-1" strike="noStrike">
                <a:solidFill>
                  <a:srgbClr val="0d0d0d"/>
                </a:solidFill>
                <a:latin typeface="Times New Roman"/>
              </a:rPr>
              <a:t>Недостаток витамина С может привести к появлению цинги, а недостаток витамина D к рахиту. Характерным признаком рахита являются кривые ноги, а у детей постарше – вывернутые внутрь колени</a:t>
            </a:r>
            <a:r>
              <a:rPr b="1" lang="ru-RU" sz="2800" spc="-1" strike="noStrike">
                <a:solidFill>
                  <a:srgbClr val="000000"/>
                </a:solidFill>
                <a:latin typeface="Times New Roman"/>
              </a:rPr>
              <a:t>.</a:t>
            </a:r>
            <a:endParaRPr b="0" lang="ru-RU" sz="2800" spc="-1" strike="noStrike">
              <a:latin typeface="Arial"/>
            </a:endParaRPr>
          </a:p>
        </p:txBody>
      </p:sp>
    </p:spTree>
  </p:cSld>
  <p:transition>
    <p:wheel spokes="1"/>
  </p:transition>
  <p:timing>
    <p:tnLst>
      <p:par>
        <p:cTn id="8" dur="indefinite" restart="never" nodeType="tmRoot">
          <p:childTnLst>
            <p:seq>
              <p:cTn id="9" dur="indefinite" nodeType="mainSeq"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nodeType="withEffect" fill="hold" presetClass="entr" presetID="4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 transition="in">
                                      <p:cBhvr additive="repl">
                                        <p:cTn id="14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Picture 5" descr=""/>
          <p:cNvPicPr/>
          <p:nvPr/>
        </p:nvPicPr>
        <p:blipFill>
          <a:blip r:embed="rId1"/>
          <a:stretch/>
        </p:blipFill>
        <p:spPr>
          <a:xfrm>
            <a:off x="2025360" y="3141000"/>
            <a:ext cx="4956120" cy="3716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6" name="TextShape 1"/>
          <p:cNvSpPr txBox="1"/>
          <p:nvPr/>
        </p:nvSpPr>
        <p:spPr>
          <a:xfrm>
            <a:off x="395280" y="0"/>
            <a:ext cx="7467120" cy="9075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>
            <a:normAutofit fontScale="51000"/>
          </a:bodyPr>
          <a:p>
            <a:pPr algn="ctr">
              <a:lnSpc>
                <a:spcPct val="100000"/>
              </a:lnSpc>
            </a:pPr>
            <a:r>
              <a:rPr b="1" lang="ru-RU" sz="3000" spc="-1" strike="noStrike" cap="small">
                <a:solidFill>
                  <a:srgbClr val="ff0000"/>
                </a:solidFill>
                <a:latin typeface="Times New Roman"/>
              </a:rPr>
              <a:t>Болезни, связанные с недостатком или избытком витаминов</a:t>
            </a:r>
            <a:r>
              <a:rPr b="0" lang="ru-RU" sz="3000" spc="-1" strike="noStrike" cap="small">
                <a:solidFill>
                  <a:srgbClr val="ff0000"/>
                </a:solidFill>
                <a:latin typeface="Century Schoolbook"/>
              </a:rPr>
              <a:t>.</a:t>
            </a:r>
            <a:endParaRPr b="0" lang="ru-RU" sz="3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7" name="TextShape 2"/>
          <p:cNvSpPr txBox="1"/>
          <p:nvPr/>
        </p:nvSpPr>
        <p:spPr>
          <a:xfrm>
            <a:off x="468360" y="836640"/>
            <a:ext cx="7467120" cy="4071600"/>
          </a:xfrm>
          <a:prstGeom prst="rect">
            <a:avLst/>
          </a:prstGeom>
          <a:noFill/>
          <a:ln w="9360">
            <a:noFill/>
          </a:ln>
        </p:spPr>
        <p:txBody>
          <a:bodyPr>
            <a:noAutofit/>
          </a:bodyPr>
          <a:p>
            <a:pPr marL="272880" indent="-272520" algn="ctr">
              <a:lnSpc>
                <a:spcPct val="100000"/>
              </a:lnSpc>
              <a:spcBef>
                <a:spcPts val="601"/>
              </a:spcBef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      </a:t>
            </a: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Недостаток витаминов, как и избыток негативно сказываются на здоровье человека.</a:t>
            </a:r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  <a:p>
            <a:pPr marL="272880" indent="-272520" algn="ctr">
              <a:lnSpc>
                <a:spcPct val="100000"/>
              </a:lnSpc>
              <a:spcBef>
                <a:spcPts val="601"/>
              </a:spcBef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   </a:t>
            </a:r>
            <a:r>
              <a:rPr b="1" lang="ru-RU" sz="2400" spc="-1" strike="noStrike">
                <a:solidFill>
                  <a:srgbClr val="ff0000"/>
                </a:solidFill>
                <a:latin typeface="Times New Roman"/>
              </a:rPr>
              <a:t>Авитаминоз</a:t>
            </a: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- отсутствие какого-либо витамина.</a:t>
            </a:r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  <a:p>
            <a:pPr marL="272880" indent="-272520" algn="ctr">
              <a:lnSpc>
                <a:spcPct val="100000"/>
              </a:lnSpc>
              <a:spcBef>
                <a:spcPts val="601"/>
              </a:spcBef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   </a:t>
            </a:r>
            <a:r>
              <a:rPr b="1" lang="ru-RU" sz="2400" spc="-1" strike="noStrike">
                <a:solidFill>
                  <a:srgbClr val="ff0000"/>
                </a:solidFill>
                <a:latin typeface="Times New Roman"/>
              </a:rPr>
              <a:t>Гиповитаминоз</a:t>
            </a: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- недостаток какого-либо витамина</a:t>
            </a:r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  <a:p>
            <a:pPr marL="272880" indent="-272520" algn="ctr">
              <a:lnSpc>
                <a:spcPct val="100000"/>
              </a:lnSpc>
              <a:spcBef>
                <a:spcPts val="601"/>
              </a:spcBef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   </a:t>
            </a:r>
            <a:r>
              <a:rPr b="1" lang="ru-RU" sz="2400" spc="-1" strike="noStrike">
                <a:solidFill>
                  <a:srgbClr val="ff0000"/>
                </a:solidFill>
                <a:latin typeface="Times New Roman"/>
              </a:rPr>
              <a:t>Гипервитаминоз</a:t>
            </a: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- избыток витаминов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.   </a:t>
            </a:r>
            <a:endParaRPr b="0" lang="ru-RU" sz="2400" spc="-1" strike="noStrike">
              <a:solidFill>
                <a:srgbClr val="000000"/>
              </a:solidFill>
              <a:latin typeface="Century Schoolbook"/>
            </a:endParaRPr>
          </a:p>
        </p:txBody>
      </p:sp>
    </p:spTree>
  </p:cSld>
  <p:transition>
    <p:wipe dir="d"/>
  </p:transition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TextShape 1"/>
          <p:cNvSpPr txBox="1"/>
          <p:nvPr/>
        </p:nvSpPr>
        <p:spPr>
          <a:xfrm>
            <a:off x="684360" y="333360"/>
            <a:ext cx="7467120" cy="4885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r>
              <a:rPr b="1" lang="ru-RU" sz="3200" spc="-1" strike="noStrike" cap="small">
                <a:solidFill>
                  <a:srgbClr val="000000"/>
                </a:solidFill>
                <a:latin typeface="Times New Roman"/>
              </a:rPr>
              <a:t>Источники важнейших витаминов</a:t>
            </a: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29" name="Picture 4" descr=""/>
          <p:cNvPicPr/>
          <p:nvPr/>
        </p:nvPicPr>
        <p:blipFill>
          <a:blip r:embed="rId1"/>
          <a:stretch/>
        </p:blipFill>
        <p:spPr>
          <a:xfrm>
            <a:off x="971640" y="1196640"/>
            <a:ext cx="7067880" cy="5300640"/>
          </a:xfrm>
          <a:prstGeom prst="rect">
            <a:avLst/>
          </a:prstGeom>
          <a:ln w="88920">
            <a:solidFill>
              <a:srgbClr val="ffffff"/>
            </a:solidFill>
            <a:miter/>
          </a:ln>
          <a:effectLst>
            <a:outerShdw algn="tl" blurRad="55000" dir="5400000" dist="18000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Рисунок 2" descr=""/>
          <p:cNvPicPr/>
          <p:nvPr/>
        </p:nvPicPr>
        <p:blipFill>
          <a:blip r:embed="rId1"/>
          <a:stretch/>
        </p:blipFill>
        <p:spPr>
          <a:xfrm>
            <a:off x="1115640" y="0"/>
            <a:ext cx="6857640" cy="6857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CustomShape 1"/>
          <p:cNvSpPr/>
          <p:nvPr/>
        </p:nvSpPr>
        <p:spPr>
          <a:xfrm>
            <a:off x="714240" y="152280"/>
            <a:ext cx="6857640" cy="22852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  <a:ea typeface="Calibri"/>
              </a:rPr>
              <a:t>Минеральные вещества также необходимы нам. Особенное количество требуется для костей. Они придают им твердость. Витамины нужны для роста и развития организма. Их  несколько групп. Это группы А,В,С,Д,РР,К и др.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232" name="CustomShape 2"/>
          <p:cNvSpPr/>
          <p:nvPr/>
        </p:nvSpPr>
        <p:spPr>
          <a:xfrm>
            <a:off x="1071720" y="5361480"/>
            <a:ext cx="6428880" cy="8222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  <a:ea typeface="Calibri"/>
              </a:rPr>
              <a:t>Витамин А- это витамин роста. Он поможет вам расти и сохранить зрение. 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233" name="Picture 5" descr=""/>
          <p:cNvPicPr/>
          <p:nvPr/>
        </p:nvPicPr>
        <p:blipFill>
          <a:blip r:embed="rId1"/>
          <a:stretch/>
        </p:blipFill>
        <p:spPr>
          <a:xfrm>
            <a:off x="3071880" y="2500200"/>
            <a:ext cx="2571480" cy="2696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4" name="Picture 5" descr=""/>
          <p:cNvPicPr/>
          <p:nvPr/>
        </p:nvPicPr>
        <p:blipFill>
          <a:blip r:embed="rId2"/>
          <a:stretch/>
        </p:blipFill>
        <p:spPr>
          <a:xfrm>
            <a:off x="285840" y="2786040"/>
            <a:ext cx="2642760" cy="2285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" name="Picture 6" descr=""/>
          <p:cNvPicPr/>
          <p:nvPr/>
        </p:nvPicPr>
        <p:blipFill>
          <a:blip r:embed="rId3"/>
          <a:stretch/>
        </p:blipFill>
        <p:spPr>
          <a:xfrm>
            <a:off x="5857920" y="2714760"/>
            <a:ext cx="2785680" cy="24285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transition>
    <p:newsflash/>
  </p:transition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CustomShape 1"/>
          <p:cNvSpPr/>
          <p:nvPr/>
        </p:nvSpPr>
        <p:spPr>
          <a:xfrm>
            <a:off x="928800" y="219960"/>
            <a:ext cx="7071840" cy="11880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  <a:ea typeface="Calibri"/>
              </a:rPr>
              <a:t>Витамин С- является всеобще укрепляющим.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  <a:ea typeface="Calibri"/>
              </a:rPr>
              <a:t>Витамины находятся в различных продуктах, поэтому  питание должно быть разнообразным.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237" name="Picture 4" descr=""/>
          <p:cNvPicPr/>
          <p:nvPr/>
        </p:nvPicPr>
        <p:blipFill>
          <a:blip r:embed="rId1"/>
          <a:stretch/>
        </p:blipFill>
        <p:spPr>
          <a:xfrm>
            <a:off x="1547640" y="1412640"/>
            <a:ext cx="5832360" cy="403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38" name="CustomShape 2"/>
          <p:cNvSpPr/>
          <p:nvPr/>
        </p:nvSpPr>
        <p:spPr>
          <a:xfrm>
            <a:off x="900000" y="5732640"/>
            <a:ext cx="6984720" cy="8218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 </a:t>
            </a: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Значение витамина B – помощь в переносе энергии внутри организма.</a:t>
            </a:r>
            <a:endParaRPr b="0" lang="ru-RU" sz="2400" spc="-1" strike="noStrike">
              <a:latin typeface="Arial"/>
            </a:endParaRPr>
          </a:p>
        </p:txBody>
      </p:sp>
    </p:spTree>
  </p:cSld>
  <p:transition>
    <p:wheel spokes="3"/>
  </p:transition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CustomShape 1"/>
          <p:cNvSpPr/>
          <p:nvPr/>
        </p:nvSpPr>
        <p:spPr>
          <a:xfrm>
            <a:off x="357120" y="857160"/>
            <a:ext cx="7857720" cy="60832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80000"/>
              </a:lnSpc>
            </a:pPr>
            <a:r>
              <a:rPr b="1" lang="ru-RU" sz="3200" spc="-1" strike="noStrike">
                <a:solidFill>
                  <a:srgbClr val="2f6231"/>
                </a:solidFill>
                <a:latin typeface="Century Schoolbook"/>
              </a:rPr>
              <a:t>              </a:t>
            </a:r>
            <a:r>
              <a:rPr b="1" lang="ru-RU" sz="3200" spc="-1" strike="noStrike">
                <a:solidFill>
                  <a:srgbClr val="c00000"/>
                </a:solidFill>
                <a:latin typeface="Times New Roman"/>
              </a:rPr>
              <a:t>Следует стремиться:</a:t>
            </a:r>
            <a:endParaRPr b="0" lang="ru-RU" sz="3200" spc="-1" strike="noStrike">
              <a:latin typeface="Arial"/>
            </a:endParaRPr>
          </a:p>
          <a:p>
            <a:pPr>
              <a:lnSpc>
                <a:spcPct val="80000"/>
              </a:lnSpc>
            </a:pPr>
            <a:endParaRPr b="0" lang="ru-RU" sz="3200" spc="-1" strike="noStrike">
              <a:latin typeface="Arial"/>
            </a:endParaRPr>
          </a:p>
          <a:p>
            <a:pPr>
              <a:lnSpc>
                <a:spcPct val="80000"/>
              </a:lnSpc>
            </a:pPr>
            <a:r>
              <a:rPr b="1" lang="ru-RU" sz="2400" spc="-1" strike="noStrike">
                <a:solidFill>
                  <a:srgbClr val="151516"/>
                </a:solidFill>
                <a:latin typeface="Times New Roman"/>
              </a:rPr>
              <a:t>-соблюдать режим питания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80000"/>
              </a:lnSpc>
            </a:pPr>
            <a:r>
              <a:rPr b="1" lang="ru-RU" sz="2400" spc="-1" strike="noStrike">
                <a:solidFill>
                  <a:srgbClr val="151516"/>
                </a:solidFill>
                <a:latin typeface="Times New Roman"/>
              </a:rPr>
              <a:t>-разнообразить свою пищу, разграничивать умеренность повседневного питания и праздничных застолий;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80000"/>
              </a:lnSpc>
            </a:pPr>
            <a:r>
              <a:rPr b="1" lang="ru-RU" sz="2400" spc="-1" strike="noStrike">
                <a:solidFill>
                  <a:srgbClr val="151516"/>
                </a:solidFill>
                <a:latin typeface="Times New Roman"/>
              </a:rPr>
              <a:t>-повседневно включать в свой рацион овощи и фрукты, желательно в свежем виде, а также квашеные овощи;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80000"/>
              </a:lnSpc>
            </a:pPr>
            <a:r>
              <a:rPr b="1" lang="ru-RU" sz="2400" spc="-1" strike="noStrike">
                <a:solidFill>
                  <a:srgbClr val="151516"/>
                </a:solidFill>
                <a:latin typeface="Times New Roman"/>
              </a:rPr>
              <a:t>-не пренебрегать растительным маслом;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80000"/>
              </a:lnSpc>
            </a:pPr>
            <a:r>
              <a:rPr b="1" lang="ru-RU" sz="2400" spc="-1" strike="noStrike">
                <a:solidFill>
                  <a:srgbClr val="151516"/>
                </a:solidFill>
                <a:latin typeface="Times New Roman"/>
              </a:rPr>
              <a:t>-отдавать предпочтение молоку и молочным продуктам невысокой жирности, нежирному мясу;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80000"/>
              </a:lnSpc>
            </a:pPr>
            <a:r>
              <a:rPr b="1" lang="ru-RU" sz="2400" spc="-1" strike="noStrike">
                <a:solidFill>
                  <a:srgbClr val="151516"/>
                </a:solidFill>
                <a:latin typeface="Times New Roman"/>
              </a:rPr>
              <a:t>-использовать молочнокислые продукты;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80000"/>
              </a:lnSpc>
            </a:pPr>
            <a:r>
              <a:rPr b="1" lang="ru-RU" sz="2400" spc="-1" strike="noStrike">
                <a:solidFill>
                  <a:srgbClr val="151516"/>
                </a:solidFill>
                <a:latin typeface="Times New Roman"/>
              </a:rPr>
              <a:t>-включать в рацион рыбу и морепродукты;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80000"/>
              </a:lnSpc>
            </a:pPr>
            <a:r>
              <a:rPr b="1" lang="ru-RU" sz="2400" spc="-1" strike="noStrike">
                <a:solidFill>
                  <a:srgbClr val="151516"/>
                </a:solidFill>
                <a:latin typeface="Times New Roman"/>
              </a:rPr>
              <a:t>-использовать в рационе хлеб из муки грубого помола,  цельнозерновой хлеб;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80000"/>
              </a:lnSpc>
            </a:pPr>
            <a:r>
              <a:rPr b="1" lang="ru-RU" sz="2400" spc="-1" strike="noStrike">
                <a:solidFill>
                  <a:srgbClr val="151516"/>
                </a:solidFill>
                <a:latin typeface="Times New Roman"/>
              </a:rPr>
              <a:t>-принимать поливитаминные препараты, особенно в весенний период, когда развивается авитаминоз.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80000"/>
              </a:lnSpc>
            </a:pPr>
            <a:endParaRPr b="0" lang="ru-RU" sz="2400" spc="-1" strike="noStrike">
              <a:latin typeface="Arial"/>
            </a:endParaRPr>
          </a:p>
          <a:p>
            <a:pPr>
              <a:lnSpc>
                <a:spcPct val="80000"/>
              </a:lnSpc>
            </a:pPr>
            <a:r>
              <a:rPr b="1" lang="ru-RU" sz="2400" spc="-1" strike="noStrike">
                <a:solidFill>
                  <a:srgbClr val="151516"/>
                </a:solidFill>
                <a:latin typeface="Times New Roman"/>
              </a:rPr>
              <a:t>                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240" name="CustomShape 2"/>
          <p:cNvSpPr/>
          <p:nvPr/>
        </p:nvSpPr>
        <p:spPr>
          <a:xfrm>
            <a:off x="0" y="0"/>
            <a:ext cx="8786520" cy="699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4000" spc="-1" strike="noStrike" cap="all">
                <a:solidFill>
                  <a:srgbClr val="498d4b"/>
                </a:solidFill>
                <a:latin typeface="Century Schoolbook"/>
              </a:rPr>
              <a:t>Правильное питание</a:t>
            </a:r>
            <a:endParaRPr b="0" lang="ru-RU" sz="4000" spc="-1" strike="noStrike">
              <a:latin typeface="Arial"/>
            </a:endParaRPr>
          </a:p>
        </p:txBody>
      </p:sp>
    </p:spTree>
  </p:cSld>
  <p:transition>
    <p:wipe dir="d"/>
  </p:transition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TextShape 1"/>
          <p:cNvSpPr txBox="1"/>
          <p:nvPr/>
        </p:nvSpPr>
        <p:spPr>
          <a:xfrm>
            <a:off x="826920" y="2276640"/>
            <a:ext cx="7467120" cy="1142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>
            <a:normAutofit fontScale="16000"/>
          </a:bodyPr>
          <a:p>
            <a:pPr algn="ctr">
              <a:lnSpc>
                <a:spcPct val="80000"/>
              </a:lnSpc>
            </a:pPr>
            <a:r>
              <a:rPr b="1" lang="ru-RU" sz="4400" spc="-1" strike="noStrike" cap="small">
                <a:solidFill>
                  <a:srgbClr val="c00000"/>
                </a:solidFill>
                <a:latin typeface="Times New Roman"/>
              </a:rPr>
              <a:t>Следует избегать:</a:t>
            </a:r>
            <a:br/>
            <a:br/>
            <a:r>
              <a:rPr b="1" lang="ru-RU" sz="3200" spc="-1" strike="noStrike" cap="small">
                <a:solidFill>
                  <a:srgbClr val="672020"/>
                </a:solidFill>
                <a:latin typeface="Times New Roman"/>
              </a:rPr>
              <a:t>-</a:t>
            </a:r>
            <a:r>
              <a:rPr b="1" lang="ru-RU" sz="3200" spc="-1" strike="noStrike" cap="small">
                <a:solidFill>
                  <a:srgbClr val="000000"/>
                </a:solidFill>
                <a:latin typeface="Times New Roman"/>
              </a:rPr>
              <a:t>избыточного питания, приводящего к излишнему весу тела; </a:t>
            </a:r>
            <a:br/>
            <a:r>
              <a:rPr b="1" lang="ru-RU" sz="3200" spc="-1" strike="noStrike" cap="small">
                <a:solidFill>
                  <a:srgbClr val="000000"/>
                </a:solidFill>
                <a:latin typeface="Times New Roman"/>
              </a:rPr>
              <a:t>-излишнего потребления сахара и кондитерских изделий, содержащих сахар; </a:t>
            </a:r>
            <a:br/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2" name="CustomShape 2"/>
          <p:cNvSpPr/>
          <p:nvPr/>
        </p:nvSpPr>
        <p:spPr>
          <a:xfrm>
            <a:off x="1979640" y="3054600"/>
            <a:ext cx="5400360" cy="3803040"/>
          </a:xfrm>
          <a:prstGeom prst="ellipse">
            <a:avLst/>
          </a:prstGeom>
          <a:blipFill rotWithShape="0">
            <a:blip r:embed="rId1"/>
            <a:stretch>
              <a:fillRect/>
            </a:stretch>
          </a:blipFill>
          <a:ln w="63360">
            <a:solidFill>
              <a:srgbClr val="333333"/>
            </a:solidFill>
            <a:round/>
          </a:ln>
          <a:effectLst>
            <a:outerShdw blurRad="381000" dir="5400000" dist="291960" rotWithShape="0" sx="-80000" sy="-18000">
              <a:srgbClr val="000000">
                <a:alpha val="22000"/>
              </a:srgbClr>
            </a:outerShdw>
          </a:effectLst>
          <a:scene3d>
            <a:camera prst="orthographicFront"/>
            <a:lightRig dir="t" rig="contrasting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CustomShape 1"/>
          <p:cNvSpPr/>
          <p:nvPr/>
        </p:nvSpPr>
        <p:spPr>
          <a:xfrm>
            <a:off x="2580120" y="907920"/>
            <a:ext cx="5425200" cy="5778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3200" spc="-1" strike="noStrike">
                <a:solidFill>
                  <a:srgbClr val="000000"/>
                </a:solidFill>
                <a:latin typeface="Times New Roman"/>
              </a:rPr>
              <a:t>Значение молока в питании.</a:t>
            </a:r>
            <a:endParaRPr b="0" lang="ru-RU" sz="3200" spc="-1" strike="noStrike">
              <a:latin typeface="Arial"/>
            </a:endParaRPr>
          </a:p>
        </p:txBody>
      </p:sp>
      <p:pic>
        <p:nvPicPr>
          <p:cNvPr id="244" name="Picture 2" descr=""/>
          <p:cNvPicPr/>
          <p:nvPr/>
        </p:nvPicPr>
        <p:blipFill>
          <a:blip r:embed="rId1"/>
          <a:stretch/>
        </p:blipFill>
        <p:spPr>
          <a:xfrm>
            <a:off x="395640" y="1408320"/>
            <a:ext cx="8352720" cy="5449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45" name="CustomShape 2"/>
          <p:cNvSpPr/>
          <p:nvPr/>
        </p:nvSpPr>
        <p:spPr>
          <a:xfrm>
            <a:off x="3132000" y="0"/>
            <a:ext cx="3428640" cy="7606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4400" spc="-1" strike="noStrike">
                <a:solidFill>
                  <a:srgbClr val="c00000"/>
                </a:solidFill>
                <a:latin typeface="Times New Roman"/>
              </a:rPr>
              <a:t>МОЛОКО</a:t>
            </a:r>
            <a:endParaRPr b="0" lang="ru-RU" sz="4400" spc="-1" strike="noStrike">
              <a:latin typeface="Arial"/>
            </a:endParaRPr>
          </a:p>
        </p:txBody>
      </p:sp>
    </p:spTree>
  </p:cSld>
  <p:transition>
    <p:plus/>
  </p:transition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CustomShape 1"/>
          <p:cNvSpPr/>
          <p:nvPr/>
        </p:nvSpPr>
        <p:spPr>
          <a:xfrm>
            <a:off x="611280" y="0"/>
            <a:ext cx="7643520" cy="26506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Этот продукт содержит все основные питательные вещества, необходимые для развития че­ловеческого организма, а именно: белки, жиры, углево­ды, витамины, ферменты и соли. Молоко не только прекрасный напиток, из него можно приготовить различные по вкусу, свойствам, консистенции продукты.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247" name="Picture 2" descr=""/>
          <p:cNvPicPr/>
          <p:nvPr/>
        </p:nvPicPr>
        <p:blipFill>
          <a:blip r:embed="rId1"/>
          <a:stretch/>
        </p:blipFill>
        <p:spPr>
          <a:xfrm>
            <a:off x="0" y="2493000"/>
            <a:ext cx="3347640" cy="316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8" name="Picture 3" descr=""/>
          <p:cNvPicPr/>
          <p:nvPr/>
        </p:nvPicPr>
        <p:blipFill>
          <a:blip r:embed="rId2"/>
          <a:stretch/>
        </p:blipFill>
        <p:spPr>
          <a:xfrm>
            <a:off x="3276000" y="3761640"/>
            <a:ext cx="3207240" cy="309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9" name="Picture 4" descr=""/>
          <p:cNvPicPr/>
          <p:nvPr/>
        </p:nvPicPr>
        <p:blipFill>
          <a:blip r:embed="rId3"/>
          <a:stretch/>
        </p:blipFill>
        <p:spPr>
          <a:xfrm>
            <a:off x="6372360" y="2565000"/>
            <a:ext cx="2771280" cy="3333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transition>
    <p:blinds dir="vert"/>
  </p:transition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CustomShape 1"/>
          <p:cNvSpPr/>
          <p:nvPr/>
        </p:nvSpPr>
        <p:spPr>
          <a:xfrm>
            <a:off x="428760" y="357120"/>
            <a:ext cx="7929360" cy="22849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Особое значение имеют молоко и некоторые молочные продукты при лечении многих заболеваний, а диетические молочные продукты часто являются основным питанием пожилых людей или людей с пониженной способностью к пищеварению.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Constantia"/>
              </a:rPr>
              <a:t> 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251" name="Рисунок 3" descr=""/>
          <p:cNvPicPr/>
          <p:nvPr/>
        </p:nvPicPr>
        <p:blipFill>
          <a:blip r:embed="rId1"/>
          <a:stretch/>
        </p:blipFill>
        <p:spPr>
          <a:xfrm>
            <a:off x="251640" y="2386800"/>
            <a:ext cx="8712720" cy="44708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transition>
    <p:push dir="u"/>
  </p:transition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" name="Picture 3" descr=""/>
          <p:cNvPicPr/>
          <p:nvPr/>
        </p:nvPicPr>
        <p:blipFill>
          <a:blip r:embed="rId1"/>
          <a:stretch/>
        </p:blipFill>
        <p:spPr>
          <a:xfrm>
            <a:off x="3996000" y="0"/>
            <a:ext cx="4320000" cy="6857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3" name="CustomShape 1"/>
          <p:cNvSpPr/>
          <p:nvPr/>
        </p:nvSpPr>
        <p:spPr>
          <a:xfrm>
            <a:off x="468360" y="765000"/>
            <a:ext cx="3206520" cy="48452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Минеральные вещества содержатся в молоке в виде разных солей. Важнейшие из них — соли кальция. Молоко, творог и все виды сыров являются единственны регулярным поставщиком кальция организму. </a:t>
            </a:r>
            <a:endParaRPr b="0" lang="ru-RU" sz="2400" spc="-1" strike="noStrike">
              <a:latin typeface="Arial"/>
            </a:endParaRPr>
          </a:p>
        </p:txBody>
      </p:sp>
    </p:spTree>
  </p:cSld>
  <p:transition>
    <p:randomBar dir="vert"/>
  </p:transition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4" name="Рисунок 3" descr=""/>
          <p:cNvPicPr/>
          <p:nvPr/>
        </p:nvPicPr>
        <p:blipFill>
          <a:blip r:embed="rId1"/>
          <a:stretch/>
        </p:blipFill>
        <p:spPr>
          <a:xfrm>
            <a:off x="0" y="-316080"/>
            <a:ext cx="9143640" cy="7625880"/>
          </a:xfrm>
          <a:prstGeom prst="rect">
            <a:avLst/>
          </a:prstGeom>
          <a:ln w="9360">
            <a:noFill/>
          </a:ln>
        </p:spPr>
      </p:pic>
      <p:sp>
        <p:nvSpPr>
          <p:cNvPr id="255" name="TextShape 1"/>
          <p:cNvSpPr txBox="1"/>
          <p:nvPr/>
        </p:nvSpPr>
        <p:spPr>
          <a:xfrm>
            <a:off x="250920" y="0"/>
            <a:ext cx="8424360" cy="15840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b">
            <a:normAutofit fontScale="61000"/>
          </a:bodyPr>
          <a:p>
            <a:pPr algn="ctr">
              <a:lnSpc>
                <a:spcPct val="100000"/>
              </a:lnSpc>
            </a:pPr>
            <a:r>
              <a:rPr b="0" lang="ru-RU" sz="6000" spc="-1" strike="noStrike" cap="small">
                <a:solidFill>
                  <a:srgbClr val="0d0d0d"/>
                </a:solidFill>
                <a:latin typeface="Century Schoolbook"/>
              </a:rPr>
              <a:t> </a:t>
            </a:r>
            <a:r>
              <a:rPr b="1" lang="ru-RU" sz="7300" spc="-1" strike="noStrike" cap="small">
                <a:solidFill>
                  <a:srgbClr val="00b0f0"/>
                </a:solidFill>
                <a:latin typeface="Times New Roman"/>
              </a:rPr>
              <a:t>Спасибо</a:t>
            </a:r>
            <a:br/>
            <a:r>
              <a:rPr b="1" lang="ru-RU" sz="7300" spc="-1" strike="noStrike" cap="small">
                <a:solidFill>
                  <a:srgbClr val="00b0f0"/>
                </a:solidFill>
                <a:latin typeface="Times New Roman"/>
              </a:rPr>
              <a:t> за внимание!</a:t>
            </a:r>
            <a:endParaRPr b="0" lang="ru-RU" sz="73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transition>
    <p:comb dir="vert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490</TotalTime>
  <Application>Neat_Office/6.2.8.2$Windows_x86 LibreOffice_project/</Application>
  <Words>601</Words>
  <Paragraphs>76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2008-11-22T05:23:30Z</dcterms:created>
  <dc:creator>Марина</dc:creator>
  <dc:description/>
  <dc:language>ru-RU</dc:language>
  <cp:lastModifiedBy/>
  <dcterms:modified xsi:type="dcterms:W3CDTF">2022-08-09T11:35:25Z</dcterms:modified>
  <cp:revision>75</cp:revision>
  <dc:subject/>
  <dc:title>Здоровое питание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Экран (4:3)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22</vt:i4>
  </property>
</Properties>
</file>